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63" r:id="rId7"/>
    <p:sldId id="259" r:id="rId8"/>
    <p:sldId id="264" r:id="rId9"/>
    <p:sldId id="268" r:id="rId10"/>
    <p:sldId id="261" r:id="rId11"/>
    <p:sldId id="267" r:id="rId12"/>
    <p:sldId id="260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75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Total Mortality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A595C-4A89-4C5B-A82C-48FA5ABE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97" y="1928070"/>
            <a:ext cx="10148347" cy="4742833"/>
          </a:xfrm>
        </p:spPr>
      </p:pic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833-8695-4CE9-B8D7-AA855B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County per 100K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01428-BCFB-4FC4-96B2-C4DE4AF7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25" y="1905000"/>
            <a:ext cx="8990188" cy="4625503"/>
          </a:xfrm>
        </p:spPr>
      </p:pic>
    </p:spTree>
    <p:extLst>
      <p:ext uri="{BB962C8B-B14F-4D97-AF65-F5344CB8AC3E}">
        <p14:creationId xmlns:p14="http://schemas.microsoft.com/office/powerpoint/2010/main" val="93496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E963A-EC7A-429A-A734-12256F46F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04563"/>
            <a:ext cx="7710572" cy="5209380"/>
          </a:xfrm>
        </p:spPr>
      </p:pic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420DF-FD1F-40BD-9A95-C1A7513FC1FC}"/>
              </a:ext>
            </a:extLst>
          </p:cNvPr>
          <p:cNvSpPr txBox="1"/>
          <p:nvPr/>
        </p:nvSpPr>
        <p:spPr>
          <a:xfrm>
            <a:off x="2818614" y="5976593"/>
            <a:ext cx="781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Chi-Squared test on both cases gives a p-value of almost 0, rejecting null hypothesis. (Some groups are affected more than others).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6BA4ED2-2DB2-4756-A3F1-9D907519D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84132"/>
              </p:ext>
            </p:extLst>
          </p:nvPr>
        </p:nvGraphicFramePr>
        <p:xfrm>
          <a:off x="2941162" y="2133597"/>
          <a:ext cx="7286920" cy="3778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730">
                  <a:extLst>
                    <a:ext uri="{9D8B030D-6E8A-4147-A177-3AD203B41FA5}">
                      <a16:colId xmlns:a16="http://schemas.microsoft.com/office/drawing/2014/main" val="1858910488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1894328362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3677548323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1768132450"/>
                    </a:ext>
                  </a:extLst>
                </a:gridCol>
              </a:tblGrid>
              <a:tr h="17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Age Group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Population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Expected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Observed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09622279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584.8696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73712571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547.5062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17588545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40-49 years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705.4916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50741914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668.1282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19784344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436.0044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60903798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5455060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3331287035"/>
                  </a:ext>
                </a:extLst>
              </a:tr>
              <a:tr h="179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Chi-Squared Test p-value: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4.34786E-48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91638597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29391563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317320872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Population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Expected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Observed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2943097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2904.248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89873215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 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70942610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383.426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502412046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 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63398421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168005990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346.715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92114366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34455059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501455775"/>
                  </a:ext>
                </a:extLst>
              </a:tr>
              <a:tr h="179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Chi-Squared Test p-value: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9.3448E-120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67130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9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23AE-D532-4482-9398-887DF1CE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97F-85AA-49F5-8F1E-E13B6B79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4468306"/>
            <a:ext cx="8911688" cy="1999098"/>
          </a:xfrm>
        </p:spPr>
        <p:txBody>
          <a:bodyPr/>
          <a:lstStyle/>
          <a:p>
            <a:r>
              <a:rPr lang="en-US" dirty="0"/>
              <a:t>Fitting linear regression: </a:t>
            </a:r>
          </a:p>
          <a:p>
            <a:pPr lvl="1"/>
            <a:r>
              <a:rPr lang="en-US" dirty="0"/>
              <a:t>Independent variable: Year number</a:t>
            </a:r>
          </a:p>
          <a:p>
            <a:pPr lvl="1"/>
            <a:r>
              <a:rPr lang="en-US" dirty="0"/>
              <a:t>Dependent variable : Number of deaths in that year</a:t>
            </a:r>
          </a:p>
          <a:p>
            <a:r>
              <a:rPr lang="en-US" dirty="0"/>
              <a:t>Intercept = 193.33, Slope = 139</a:t>
            </a:r>
          </a:p>
          <a:p>
            <a:r>
              <a:rPr lang="en-US" dirty="0"/>
              <a:t>Prediction for 2018 = 1166 deaths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1A697-F142-409D-AA3B-1BA8B218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60" y="1497168"/>
            <a:ext cx="5055752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A979-029E-4483-9B62-80931FA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06EF-A9EA-40FF-BBB5-63FB3B8B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related mortality is expected to go up year-over-year.</a:t>
            </a:r>
          </a:p>
          <a:p>
            <a:r>
              <a:rPr lang="en-US" dirty="0"/>
              <a:t>Fentanyl is fueling the increase.</a:t>
            </a:r>
          </a:p>
          <a:p>
            <a:r>
              <a:rPr lang="en-US" dirty="0"/>
              <a:t>Some groups (Males; White and Hispanic White; 30-39 </a:t>
            </a:r>
            <a:r>
              <a:rPr lang="en-US"/>
              <a:t>age group) </a:t>
            </a:r>
            <a:r>
              <a:rPr lang="en-US" dirty="0"/>
              <a:t>are affected disproportionately.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2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7DDA-3006-43E9-9D9C-71348C54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EA54-CC89-49BF-9D45-2558E58B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were not able to find reliable data to analyze and plot these trends:  </a:t>
            </a:r>
          </a:p>
          <a:p>
            <a:r>
              <a:rPr lang="en-US" sz="2800" dirty="0"/>
              <a:t>Drug-induced mortality rates and income</a:t>
            </a:r>
          </a:p>
          <a:p>
            <a:r>
              <a:rPr lang="en-US" sz="2800" dirty="0"/>
              <a:t>Drug-induced mortality rates and education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and Unemployment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55759-06C9-4FBF-8E38-B3BBAF82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17" y="2083266"/>
            <a:ext cx="4538030" cy="4538030"/>
          </a:xfrm>
        </p:spPr>
      </p:pic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4F70-3A7A-4527-B5BB-4CBFEE5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35" y="607332"/>
            <a:ext cx="8911687" cy="1280890"/>
          </a:xfrm>
        </p:spPr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39901-9184-4471-B5FD-A2FC5BB6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35" y="1247777"/>
            <a:ext cx="8082181" cy="5388122"/>
          </a:xfrm>
        </p:spPr>
      </p:pic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 by Drug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7AE71-0B7A-462D-932A-2B550F2B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82001"/>
            <a:ext cx="7968620" cy="5312414"/>
          </a:xfrm>
        </p:spPr>
      </p:pic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60A3-10D8-462D-B3B4-AF7F4B5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Fentynal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0129-DA90-46EC-8EF1-7D23BD0B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29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310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Drug Mortality and Socio-Economic conditions in Connecticut</vt:lpstr>
      <vt:lpstr>Project Description</vt:lpstr>
      <vt:lpstr>Data Sources</vt:lpstr>
      <vt:lpstr>Struggles with data</vt:lpstr>
      <vt:lpstr>Drug-induced Mortality and Unemployment rates</vt:lpstr>
      <vt:lpstr>Drug-induced mortality rates and barriers to medical treatment</vt:lpstr>
      <vt:lpstr>Drug-Induced Mortality Rates and Age </vt:lpstr>
      <vt:lpstr>Drug-Induced Mortality Rates by Drug</vt:lpstr>
      <vt:lpstr>Fentynal</vt:lpstr>
      <vt:lpstr>Drug-Induced Total Mortality by County</vt:lpstr>
      <vt:lpstr>Drug-Induced Mortality by County per 100K</vt:lpstr>
      <vt:lpstr>Drug-Induced Mortality by Gender, Race, and Sex</vt:lpstr>
      <vt:lpstr>Drug-Induced Mortality by Gender, Race, and Sex</vt:lpstr>
      <vt:lpstr>Drug-induced Mortality by Year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Vikram Bhamidipati</cp:lastModifiedBy>
  <cp:revision>22</cp:revision>
  <dcterms:created xsi:type="dcterms:W3CDTF">2018-06-13T00:12:19Z</dcterms:created>
  <dcterms:modified xsi:type="dcterms:W3CDTF">2018-06-14T19:57:16Z</dcterms:modified>
</cp:coreProperties>
</file>