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1" r:id="rId6"/>
    <p:sldId id="309" r:id="rId7"/>
    <p:sldId id="341" r:id="rId8"/>
    <p:sldId id="342" r:id="rId9"/>
    <p:sldId id="339" r:id="rId10"/>
    <p:sldId id="343" r:id="rId11"/>
    <p:sldId id="340" r:id="rId12"/>
    <p:sldId id="272" r:id="rId13"/>
    <p:sldId id="347" r:id="rId14"/>
    <p:sldId id="350" r:id="rId15"/>
    <p:sldId id="348" r:id="rId16"/>
    <p:sldId id="257" r:id="rId17"/>
    <p:sldId id="344" r:id="rId18"/>
    <p:sldId id="310" r:id="rId19"/>
    <p:sldId id="301" r:id="rId20"/>
    <p:sldId id="328" r:id="rId21"/>
    <p:sldId id="327" r:id="rId22"/>
    <p:sldId id="345" r:id="rId23"/>
    <p:sldId id="349" r:id="rId24"/>
    <p:sldId id="302" r:id="rId25"/>
    <p:sldId id="346"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D6B7"/>
    <a:srgbClr val="40402D"/>
    <a:srgbClr val="595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2" d="100"/>
          <a:sy n="92" d="100"/>
        </p:scale>
        <p:origin x="10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alldatascience.com/statistics/linear-and-logistic-regression-with-r/"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hyperlink" Target="http://bit.ly/HandsOnR" TargetMode="External"/><Relationship Id="rId2" Type="http://schemas.openxmlformats.org/officeDocument/2006/relationships/hyperlink" Target="https://bookdown.org/mikemahoney218/IDEAR/" TargetMode="External"/><Relationship Id="rId1" Type="http://schemas.openxmlformats.org/officeDocument/2006/relationships/slideLayout" Target="../slideLayouts/slideLayout2.xml"/><Relationship Id="rId6" Type="http://schemas.openxmlformats.org/officeDocument/2006/relationships/hyperlink" Target="https://www.tidyverse.org/" TargetMode="External"/><Relationship Id="rId5" Type="http://schemas.openxmlformats.org/officeDocument/2006/relationships/hyperlink" Target="https://r4ds.had.co.nz/index.html" TargetMode="External"/><Relationship Id="rId4" Type="http://schemas.openxmlformats.org/officeDocument/2006/relationships/hyperlink" Target="https://statsandr.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hyperlink" Target="https://rfortherestofus.com/2019/11/how-to-make-beautiful-tables-in-r/" TargetMode="Externa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hyperlink" Target="https://cran.r-project.org/web/packages/kableExtra/vignettes/awesome_table_in_html.html#Overview"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FAAD1790-6BBB-4FAC-B4AA-627540972F36}"/>
              </a:ext>
            </a:extLst>
          </p:cNvPr>
          <p:cNvPicPr>
            <a:picLocks noChangeAspect="1"/>
          </p:cNvPicPr>
          <p:nvPr/>
        </p:nvPicPr>
        <p:blipFill rotWithShape="1">
          <a:blip r:embed="rId2"/>
          <a:srcRect t="533" r="23298" b="8558"/>
          <a:stretch/>
        </p:blipFill>
        <p:spPr>
          <a:xfrm>
            <a:off x="3570525" y="10"/>
            <a:ext cx="8621475"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dirty="0">
                <a:cs typeface="Calibri Light"/>
              </a:rPr>
              <a:t>The R Course for Analysts</a:t>
            </a:r>
          </a:p>
        </p:txBody>
      </p:sp>
      <p:sp>
        <p:nvSpPr>
          <p:cNvPr id="3" name="Subtitle 2"/>
          <p:cNvSpPr>
            <a:spLocks noGrp="1"/>
          </p:cNvSpPr>
          <p:nvPr>
            <p:ph type="subTitle" idx="1"/>
          </p:nvPr>
        </p:nvSpPr>
        <p:spPr>
          <a:xfrm>
            <a:off x="477980" y="4872922"/>
            <a:ext cx="4227024" cy="1208141"/>
          </a:xfrm>
        </p:spPr>
        <p:txBody>
          <a:bodyPr vert="horz" lIns="91440" tIns="45720" rIns="91440" bIns="45720" rtlCol="0" anchor="t">
            <a:normAutofit/>
          </a:bodyPr>
          <a:lstStyle/>
          <a:p>
            <a:pPr algn="l"/>
            <a:r>
              <a:rPr lang="en-US" sz="2000" dirty="0">
                <a:cs typeface="Calibri"/>
              </a:rPr>
              <a:t>Lesson 7: Doing Basic Statistical Analysis with R</a:t>
            </a:r>
            <a:endParaRPr 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CF688C-5689-4331-BCCE-EC3625D046E2}"/>
              </a:ext>
            </a:extLst>
          </p:cNvPr>
          <p:cNvSpPr txBox="1"/>
          <p:nvPr/>
        </p:nvSpPr>
        <p:spPr>
          <a:xfrm>
            <a:off x="7305080" y="412588"/>
            <a:ext cx="4101629" cy="33916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Aft>
                <a:spcPts val="600"/>
              </a:spcAft>
            </a:pPr>
            <a:r>
              <a:rPr lang="en-US" sz="1800" b="1" dirty="0">
                <a:solidFill>
                  <a:schemeClr val="accent2"/>
                </a:solidFill>
              </a:rPr>
              <a:t>Summarizing:</a:t>
            </a:r>
          </a:p>
          <a:p>
            <a:pPr>
              <a:lnSpc>
                <a:spcPct val="90000"/>
              </a:lnSpc>
              <a:spcAft>
                <a:spcPts val="600"/>
              </a:spcAft>
            </a:pPr>
            <a:r>
              <a:rPr lang="en-US" sz="1800" b="1" dirty="0">
                <a:solidFill>
                  <a:schemeClr val="accent2"/>
                </a:solidFill>
              </a:rPr>
              <a:t>Mean, Min, Median, Max, Quantiles, Quartiles and the Interquartile Range</a:t>
            </a:r>
          </a:p>
          <a:p>
            <a:pPr indent="-228600">
              <a:lnSpc>
                <a:spcPct val="90000"/>
              </a:lnSpc>
              <a:spcAft>
                <a:spcPts val="600"/>
              </a:spcAft>
              <a:buFont typeface="Arial" panose="020B0604020202020204" pitchFamily="34" charset="0"/>
              <a:buChar char="•"/>
            </a:pPr>
            <a:endParaRPr lang="en-US" sz="1800" b="1" dirty="0">
              <a:solidFill>
                <a:schemeClr val="accent2"/>
              </a:solidFill>
            </a:endParaRPr>
          </a:p>
          <a:p>
            <a:pPr>
              <a:lnSpc>
                <a:spcPct val="90000"/>
              </a:lnSpc>
              <a:spcAft>
                <a:spcPts val="600"/>
              </a:spcAft>
            </a:pPr>
            <a:r>
              <a:rPr lang="en-US" sz="1800" dirty="0"/>
              <a:t>As we saw in the last lesson, the summarize (or ‘</a:t>
            </a:r>
            <a:r>
              <a:rPr lang="en-US" sz="1800" dirty="0" err="1"/>
              <a:t>summarise</a:t>
            </a:r>
            <a:r>
              <a:rPr lang="en-US" sz="1800" dirty="0"/>
              <a:t>’, your choice!) function allows us to calculate summary statistics easily for a data set that is in tidy format.</a:t>
            </a:r>
          </a:p>
          <a:p>
            <a:pPr>
              <a:lnSpc>
                <a:spcPct val="90000"/>
              </a:lnSpc>
              <a:spcAft>
                <a:spcPts val="600"/>
              </a:spcAft>
            </a:pPr>
            <a:r>
              <a:rPr lang="en-US" dirty="0"/>
              <a:t>The ‘summary’ function also provides a handy way to generate all basic summary statistics for a column or data frame.</a:t>
            </a:r>
            <a:endParaRPr lang="en-US" sz="1800" dirty="0"/>
          </a:p>
        </p:txBody>
      </p:sp>
      <p:pic>
        <p:nvPicPr>
          <p:cNvPr id="5" name="Picture 4" descr="Table&#10;&#10;Description automatically generated">
            <a:extLst>
              <a:ext uri="{FF2B5EF4-FFF2-40B4-BE49-F238E27FC236}">
                <a16:creationId xmlns:a16="http://schemas.microsoft.com/office/drawing/2014/main" id="{74D61F25-9DF1-4B41-9C94-6F68A6295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60" y="2979445"/>
            <a:ext cx="6597326" cy="2334768"/>
          </a:xfrm>
          <a:prstGeom prst="rect">
            <a:avLst/>
          </a:prstGeom>
        </p:spPr>
      </p:pic>
      <p:pic>
        <p:nvPicPr>
          <p:cNvPr id="6" name="Picture 5" descr="Table&#10;&#10;Description automatically generated">
            <a:extLst>
              <a:ext uri="{FF2B5EF4-FFF2-40B4-BE49-F238E27FC236}">
                <a16:creationId xmlns:a16="http://schemas.microsoft.com/office/drawing/2014/main" id="{E263481A-C077-445A-B0A5-578A4C819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762" y="412588"/>
            <a:ext cx="6530823" cy="2334768"/>
          </a:xfrm>
          <a:prstGeom prst="rect">
            <a:avLst/>
          </a:prstGeom>
        </p:spPr>
      </p:pic>
      <p:pic>
        <p:nvPicPr>
          <p:cNvPr id="7" name="Picture 6" descr="Table&#10;&#10;Description automatically generated">
            <a:extLst>
              <a:ext uri="{FF2B5EF4-FFF2-40B4-BE49-F238E27FC236}">
                <a16:creationId xmlns:a16="http://schemas.microsoft.com/office/drawing/2014/main" id="{A79CAA2F-A4D8-417D-B846-95AF85A797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5585" y="3894515"/>
            <a:ext cx="5127976" cy="1910170"/>
          </a:xfrm>
          <a:prstGeom prst="rect">
            <a:avLst/>
          </a:prstGeom>
        </p:spPr>
      </p:pic>
    </p:spTree>
    <p:extLst>
      <p:ext uri="{BB962C8B-B14F-4D97-AF65-F5344CB8AC3E}">
        <p14:creationId xmlns:p14="http://schemas.microsoft.com/office/powerpoint/2010/main" val="3271374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CF688C-5689-4331-BCCE-EC3625D046E2}"/>
              </a:ext>
            </a:extLst>
          </p:cNvPr>
          <p:cNvSpPr txBox="1"/>
          <p:nvPr/>
        </p:nvSpPr>
        <p:spPr>
          <a:xfrm>
            <a:off x="8911244" y="387650"/>
            <a:ext cx="2877850" cy="61001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Aft>
                <a:spcPts val="600"/>
              </a:spcAft>
            </a:pPr>
            <a:r>
              <a:rPr lang="en-US" sz="1800" b="1" dirty="0">
                <a:solidFill>
                  <a:schemeClr val="accent2"/>
                </a:solidFill>
              </a:rPr>
              <a:t>Looking at Correlations </a:t>
            </a:r>
          </a:p>
          <a:p>
            <a:pPr indent="-228600">
              <a:lnSpc>
                <a:spcPct val="90000"/>
              </a:lnSpc>
              <a:spcAft>
                <a:spcPts val="600"/>
              </a:spcAft>
              <a:buFont typeface="Arial" panose="020B0604020202020204" pitchFamily="34" charset="0"/>
              <a:buChar char="•"/>
            </a:pPr>
            <a:endParaRPr lang="en-US" sz="1800" b="1" dirty="0">
              <a:solidFill>
                <a:schemeClr val="accent2"/>
              </a:solidFill>
            </a:endParaRPr>
          </a:p>
          <a:p>
            <a:pPr>
              <a:lnSpc>
                <a:spcPct val="90000"/>
              </a:lnSpc>
              <a:spcAft>
                <a:spcPts val="600"/>
              </a:spcAft>
            </a:pPr>
            <a:r>
              <a:rPr lang="en-US" sz="1600" dirty="0"/>
              <a:t>Correlations between data points in a data set can help you see if data points vary in the same direction, in opposite directions, or if they are likely unrelated.  </a:t>
            </a:r>
            <a:r>
              <a:rPr lang="en-US" sz="1600" dirty="0" err="1"/>
              <a:t>Pairplots</a:t>
            </a:r>
            <a:r>
              <a:rPr lang="en-US" sz="1600" dirty="0"/>
              <a:t> can also help you get the lay of your data’s landscape.</a:t>
            </a:r>
          </a:p>
          <a:p>
            <a:pPr>
              <a:lnSpc>
                <a:spcPct val="90000"/>
              </a:lnSpc>
              <a:spcAft>
                <a:spcPts val="600"/>
              </a:spcAft>
            </a:pPr>
            <a:r>
              <a:rPr kumimoji="0" lang="en-US" altLang="en-US" sz="1600" b="0" i="0" u="none" strike="noStrike" cap="none" normalizeH="0" baseline="0" dirty="0">
                <a:ln>
                  <a:noFill/>
                </a:ln>
                <a:solidFill>
                  <a:srgbClr val="000000"/>
                </a:solidFill>
                <a:effectLst/>
              </a:rPr>
              <a:t>The </a:t>
            </a:r>
            <a:r>
              <a:rPr kumimoji="0" lang="en-US" altLang="en-US" sz="1600" b="0" i="0" u="none" strike="noStrike" cap="none" normalizeH="0" baseline="0" dirty="0" err="1">
                <a:ln>
                  <a:noFill/>
                </a:ln>
                <a:solidFill>
                  <a:srgbClr val="444D56"/>
                </a:solidFill>
                <a:effectLst/>
              </a:rPr>
              <a:t>chart.Correlation</a:t>
            </a:r>
            <a:r>
              <a:rPr kumimoji="0" lang="en-US" altLang="en-US" sz="1600" b="0" i="0" u="none" strike="noStrike" cap="none" normalizeH="0" baseline="0" dirty="0">
                <a:ln>
                  <a:noFill/>
                </a:ln>
                <a:solidFill>
                  <a:srgbClr val="000000"/>
                </a:solidFill>
                <a:effectLst/>
              </a:rPr>
              <a:t> function of the </a:t>
            </a:r>
            <a:r>
              <a:rPr kumimoji="0" lang="en-US" altLang="en-US" sz="1600" b="0" i="0" u="none" strike="noStrike" cap="none" normalizeH="0" baseline="0" dirty="0" err="1">
                <a:ln>
                  <a:noFill/>
                </a:ln>
                <a:solidFill>
                  <a:srgbClr val="444D56"/>
                </a:solidFill>
                <a:effectLst/>
              </a:rPr>
              <a:t>PerformanceAnalytics</a:t>
            </a:r>
            <a:r>
              <a:rPr kumimoji="0" lang="en-US" altLang="en-US" sz="1600" b="0" i="0" u="none" strike="noStrike" cap="none" normalizeH="0" baseline="0" dirty="0">
                <a:ln>
                  <a:noFill/>
                </a:ln>
                <a:solidFill>
                  <a:srgbClr val="000000"/>
                </a:solidFill>
                <a:effectLst/>
              </a:rPr>
              <a:t> </a:t>
            </a:r>
          </a:p>
          <a:p>
            <a:pPr>
              <a:lnSpc>
                <a:spcPct val="90000"/>
              </a:lnSpc>
              <a:spcAft>
                <a:spcPts val="600"/>
              </a:spcAft>
            </a:pPr>
            <a:r>
              <a:rPr kumimoji="0" lang="en-US" altLang="en-US" sz="1600" b="0" i="0" u="none" strike="noStrike" cap="none" normalizeH="0" baseline="0" dirty="0">
                <a:ln>
                  <a:noFill/>
                </a:ln>
                <a:solidFill>
                  <a:srgbClr val="000000"/>
                </a:solidFill>
                <a:effectLst/>
              </a:rPr>
              <a:t>package is a shortcut to create a correlation plot in R with histograms, density functions, smoothed regression lines and correlation coefficients with the corresponding significance levels (if no stars, the variable is not statistically significant, while one, two and three stars mean that the corresponding variable is significant at 10%, 5% and 1% levels, respectively)</a:t>
            </a:r>
            <a:r>
              <a:rPr kumimoji="0" lang="en-US" altLang="en-US" sz="1000" b="0" i="0" u="none" strike="noStrike" cap="none" normalizeH="0" baseline="0" dirty="0">
                <a:ln>
                  <a:noFill/>
                </a:ln>
                <a:solidFill>
                  <a:schemeClr val="tx1"/>
                </a:solidFill>
                <a:effectLst/>
              </a:rPr>
              <a:t> .</a:t>
            </a:r>
            <a:endParaRPr lang="en-US" sz="1600" dirty="0"/>
          </a:p>
          <a:p>
            <a:pPr>
              <a:lnSpc>
                <a:spcPct val="90000"/>
              </a:lnSpc>
              <a:spcAft>
                <a:spcPts val="600"/>
              </a:spcAft>
            </a:pPr>
            <a:endParaRPr lang="en-US" sz="1800" dirty="0"/>
          </a:p>
        </p:txBody>
      </p:sp>
      <p:pic>
        <p:nvPicPr>
          <p:cNvPr id="8" name="Picture 7" descr="Diagram&#10;&#10;Description automatically generated">
            <a:extLst>
              <a:ext uri="{FF2B5EF4-FFF2-40B4-BE49-F238E27FC236}">
                <a16:creationId xmlns:a16="http://schemas.microsoft.com/office/drawing/2014/main" id="{49C36FC1-346D-4BD8-9F63-343055817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42" y="465513"/>
            <a:ext cx="8653549" cy="5509779"/>
          </a:xfrm>
          <a:prstGeom prst="rect">
            <a:avLst/>
          </a:prstGeom>
        </p:spPr>
      </p:pic>
      <p:sp>
        <p:nvSpPr>
          <p:cNvPr id="9" name="TextBox 8">
            <a:extLst>
              <a:ext uri="{FF2B5EF4-FFF2-40B4-BE49-F238E27FC236}">
                <a16:creationId xmlns:a16="http://schemas.microsoft.com/office/drawing/2014/main" id="{28C54F6A-D50C-4112-A61C-3C86A9340217}"/>
              </a:ext>
            </a:extLst>
          </p:cNvPr>
          <p:cNvSpPr txBox="1"/>
          <p:nvPr/>
        </p:nvSpPr>
        <p:spPr>
          <a:xfrm>
            <a:off x="953973" y="5790626"/>
            <a:ext cx="7061485" cy="369332"/>
          </a:xfrm>
          <a:prstGeom prst="rect">
            <a:avLst/>
          </a:prstGeom>
          <a:noFill/>
        </p:spPr>
        <p:txBody>
          <a:bodyPr wrap="none" rtlCol="0">
            <a:spAutoFit/>
          </a:bodyPr>
          <a:lstStyle/>
          <a:p>
            <a:r>
              <a:rPr lang="en-US" dirty="0"/>
              <a:t>Correlations, histograms, and density functions for the diamonds data set</a:t>
            </a:r>
          </a:p>
        </p:txBody>
      </p:sp>
    </p:spTree>
    <p:extLst>
      <p:ext uri="{BB962C8B-B14F-4D97-AF65-F5344CB8AC3E}">
        <p14:creationId xmlns:p14="http://schemas.microsoft.com/office/powerpoint/2010/main" val="164955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66BF-622E-4649-8B89-84F9629E7D65}"/>
              </a:ext>
            </a:extLst>
          </p:cNvPr>
          <p:cNvSpPr>
            <a:spLocks noGrp="1"/>
          </p:cNvSpPr>
          <p:nvPr>
            <p:ph type="title"/>
          </p:nvPr>
        </p:nvSpPr>
        <p:spPr>
          <a:xfrm>
            <a:off x="399011" y="290312"/>
            <a:ext cx="10515600" cy="1197666"/>
          </a:xfrm>
        </p:spPr>
        <p:txBody>
          <a:bodyPr>
            <a:normAutofit/>
          </a:bodyPr>
          <a:lstStyle/>
          <a:p>
            <a:r>
              <a:rPr lang="en-US" sz="3600" dirty="0">
                <a:solidFill>
                  <a:schemeClr val="accent2"/>
                </a:solidFill>
                <a:cs typeface="Calibri Light"/>
              </a:rPr>
              <a:t>Descriptive Statistics</a:t>
            </a:r>
            <a:endParaRPr lang="en-US" sz="3600" dirty="0">
              <a:solidFill>
                <a:schemeClr val="accent2"/>
              </a:solidFill>
            </a:endParaRPr>
          </a:p>
        </p:txBody>
      </p:sp>
      <p:sp>
        <p:nvSpPr>
          <p:cNvPr id="3" name="Content Placeholder 2">
            <a:extLst>
              <a:ext uri="{FF2B5EF4-FFF2-40B4-BE49-F238E27FC236}">
                <a16:creationId xmlns:a16="http://schemas.microsoft.com/office/drawing/2014/main" id="{407E1653-B12F-4BB4-9600-58E1B42CB961}"/>
              </a:ext>
            </a:extLst>
          </p:cNvPr>
          <p:cNvSpPr>
            <a:spLocks noGrp="1"/>
          </p:cNvSpPr>
          <p:nvPr>
            <p:ph idx="1"/>
          </p:nvPr>
        </p:nvSpPr>
        <p:spPr>
          <a:xfrm>
            <a:off x="399011" y="1434580"/>
            <a:ext cx="11521440" cy="3636184"/>
          </a:xfrm>
        </p:spPr>
        <p:txBody>
          <a:bodyPr vert="horz" lIns="91440" tIns="45720" rIns="91440" bIns="45720" rtlCol="0" anchor="t">
            <a:normAutofit/>
          </a:bodyPr>
          <a:lstStyle/>
          <a:p>
            <a:pPr marL="0" indent="0">
              <a:buNone/>
            </a:pPr>
            <a:r>
              <a:rPr lang="en-US" sz="1800" i="0" dirty="0">
                <a:solidFill>
                  <a:srgbClr val="1A1917"/>
                </a:solidFill>
                <a:effectLst/>
                <a:latin typeface="Lato" panose="020F0502020204030203" pitchFamily="34" charset="0"/>
              </a:rPr>
              <a:t>It is very important to always look at basic statistics about your data set before beginning an analysis.</a:t>
            </a:r>
          </a:p>
          <a:p>
            <a:pPr marL="0" indent="0">
              <a:buNone/>
            </a:pPr>
            <a:r>
              <a:rPr lang="en-US" sz="1800" dirty="0">
                <a:solidFill>
                  <a:srgbClr val="1A1917"/>
                </a:solidFill>
                <a:latin typeface="Lato" panose="020F0502020204030203" pitchFamily="34" charset="0"/>
                <a:cs typeface="Calibri" panose="020F0502020204030204"/>
              </a:rPr>
              <a:t>Sometimes, analysts forget how important this is, but descriptive statistics, histograms, boxplots and the like not only describe the data, they also help determine whether or not inconsistencies are present that might influence the analysis.</a:t>
            </a:r>
          </a:p>
          <a:p>
            <a:pPr marL="0" indent="0">
              <a:buNone/>
            </a:pPr>
            <a:r>
              <a:rPr lang="en-US" sz="1800" dirty="0">
                <a:solidFill>
                  <a:srgbClr val="1A1917"/>
                </a:solidFill>
                <a:latin typeface="Lato" panose="020F0502020204030203" pitchFamily="34" charset="0"/>
                <a:cs typeface="Calibri" panose="020F0502020204030204"/>
              </a:rPr>
              <a:t>Descriptive statistics can answer the following important questions before the analysis proceeds:</a:t>
            </a:r>
          </a:p>
          <a:p>
            <a:pPr marL="800100" lvl="1" indent="-342900">
              <a:buAutoNum type="arabicPeriod"/>
            </a:pPr>
            <a:r>
              <a:rPr lang="en-US" sz="1400" dirty="0">
                <a:solidFill>
                  <a:schemeClr val="accent2"/>
                </a:solidFill>
                <a:latin typeface="Lato" panose="020F0502020204030203" pitchFamily="34" charset="0"/>
                <a:cs typeface="Calibri" panose="020F0502020204030204"/>
              </a:rPr>
              <a:t>How much missing data do I have?</a:t>
            </a:r>
          </a:p>
          <a:p>
            <a:pPr marL="800100" lvl="1" indent="-342900">
              <a:buAutoNum type="arabicPeriod"/>
            </a:pPr>
            <a:r>
              <a:rPr lang="en-US" sz="1400" dirty="0">
                <a:solidFill>
                  <a:schemeClr val="accent2"/>
                </a:solidFill>
                <a:latin typeface="Lato" panose="020F0502020204030203" pitchFamily="34" charset="0"/>
                <a:cs typeface="Calibri" panose="020F0502020204030204"/>
              </a:rPr>
              <a:t>Do I have potential outliers?</a:t>
            </a:r>
          </a:p>
          <a:p>
            <a:pPr marL="800100" lvl="1" indent="-342900">
              <a:buAutoNum type="arabicPeriod"/>
            </a:pPr>
            <a:r>
              <a:rPr lang="en-US" sz="1400" dirty="0">
                <a:solidFill>
                  <a:schemeClr val="accent2"/>
                </a:solidFill>
                <a:latin typeface="Lato" panose="020F0502020204030203" pitchFamily="34" charset="0"/>
                <a:cs typeface="Calibri" panose="020F0502020204030204"/>
              </a:rPr>
              <a:t>Are my standard deviation and standard error values large relative to the mean?</a:t>
            </a:r>
          </a:p>
          <a:p>
            <a:pPr marL="800100" lvl="1" indent="-342900">
              <a:buAutoNum type="arabicPeriod"/>
            </a:pPr>
            <a:r>
              <a:rPr lang="en-US" sz="1400" dirty="0">
                <a:solidFill>
                  <a:schemeClr val="accent2"/>
                </a:solidFill>
                <a:latin typeface="Lato" panose="020F0502020204030203" pitchFamily="34" charset="0"/>
                <a:cs typeface="Calibri" panose="020F0502020204030204"/>
              </a:rPr>
              <a:t>In what range do my data fall for each category I’m interested in comparing?</a:t>
            </a:r>
          </a:p>
          <a:p>
            <a:pPr marL="0" indent="0">
              <a:buNone/>
            </a:pPr>
            <a:r>
              <a:rPr lang="en-US" sz="1800" dirty="0">
                <a:solidFill>
                  <a:srgbClr val="1A1917"/>
                </a:solidFill>
                <a:latin typeface="Lato" panose="020F0502020204030203" pitchFamily="34" charset="0"/>
                <a:cs typeface="Calibri" panose="020F0502020204030204"/>
              </a:rPr>
              <a:t>Looking at histograms or other plots can also put you on the right track as far as what distribution might most closely match your data.</a:t>
            </a:r>
          </a:p>
        </p:txBody>
      </p:sp>
    </p:spTree>
    <p:extLst>
      <p:ext uri="{BB962C8B-B14F-4D97-AF65-F5344CB8AC3E}">
        <p14:creationId xmlns:p14="http://schemas.microsoft.com/office/powerpoint/2010/main" val="3696765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CF688C-5689-4331-BCCE-EC3625D046E2}"/>
              </a:ext>
            </a:extLst>
          </p:cNvPr>
          <p:cNvSpPr txBox="1"/>
          <p:nvPr/>
        </p:nvSpPr>
        <p:spPr>
          <a:xfrm>
            <a:off x="7354957" y="296210"/>
            <a:ext cx="4101629" cy="38779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cs typeface="Calibri"/>
              </a:rPr>
              <a:t>Are my data normal?</a:t>
            </a:r>
          </a:p>
          <a:p>
            <a:endParaRPr lang="en-US" b="1" dirty="0">
              <a:solidFill>
                <a:schemeClr val="accent2"/>
              </a:solidFill>
              <a:cs typeface="Calibri"/>
            </a:endParaRPr>
          </a:p>
          <a:p>
            <a:r>
              <a:rPr lang="en-US" sz="1400" dirty="0">
                <a:cs typeface="Calibri"/>
              </a:rPr>
              <a:t>Examine the histogram</a:t>
            </a:r>
          </a:p>
          <a:p>
            <a:r>
              <a:rPr lang="en-US" sz="1400" dirty="0">
                <a:cs typeface="Calibri"/>
              </a:rPr>
              <a:t>Examine the Q-Q plot</a:t>
            </a:r>
          </a:p>
          <a:p>
            <a:r>
              <a:rPr lang="en-US" sz="1400" dirty="0">
                <a:cs typeface="Calibri"/>
              </a:rPr>
              <a:t>Perform a test and look at the shape of the residuals</a:t>
            </a:r>
          </a:p>
          <a:p>
            <a:r>
              <a:rPr lang="en-US" sz="1400" dirty="0">
                <a:cs typeface="Calibri"/>
              </a:rPr>
              <a:t>Perform a test:</a:t>
            </a:r>
          </a:p>
          <a:p>
            <a:pPr marL="285750" indent="-285750">
              <a:buFont typeface="Arial" panose="020B0604020202020204" pitchFamily="34" charset="0"/>
              <a:buChar char="•"/>
            </a:pPr>
            <a:r>
              <a:rPr lang="en-US" sz="1400" b="1" dirty="0">
                <a:cs typeface="Calibri"/>
              </a:rPr>
              <a:t>Kolmogorov-Smirnoff</a:t>
            </a:r>
            <a:r>
              <a:rPr lang="en-US" sz="1400" dirty="0">
                <a:cs typeface="Calibri"/>
              </a:rPr>
              <a:t> – for continuous data (no repeats), can also be used to detect other distributions, can be used to tell if two data points have the same distribution as each other</a:t>
            </a:r>
          </a:p>
          <a:p>
            <a:pPr marL="285750" indent="-285750">
              <a:buFont typeface="Arial" panose="020B0604020202020204" pitchFamily="34" charset="0"/>
              <a:buChar char="•"/>
            </a:pPr>
            <a:r>
              <a:rPr lang="en-US" sz="1400" b="1" dirty="0">
                <a:cs typeface="Calibri"/>
              </a:rPr>
              <a:t>Anderson-Darling</a:t>
            </a:r>
            <a:r>
              <a:rPr lang="en-US" sz="1400" dirty="0">
                <a:cs typeface="Calibri"/>
              </a:rPr>
              <a:t> – preferred for discrete, measures</a:t>
            </a:r>
          </a:p>
          <a:p>
            <a:pPr marL="285750" indent="-285750">
              <a:buFont typeface="Arial" panose="020B0604020202020204" pitchFamily="34" charset="0"/>
              <a:buChar char="•"/>
            </a:pPr>
            <a:r>
              <a:rPr lang="en-US" sz="1400" b="1" dirty="0">
                <a:cs typeface="Calibri"/>
              </a:rPr>
              <a:t>Shapiro-Wilks</a:t>
            </a:r>
            <a:r>
              <a:rPr lang="en-US" sz="1400" dirty="0">
                <a:cs typeface="Calibri"/>
              </a:rPr>
              <a:t> – sample size must be between 3 and 5,000</a:t>
            </a:r>
          </a:p>
          <a:p>
            <a:pPr marL="285750" indent="-285750">
              <a:buFont typeface="Arial" panose="020B0604020202020204" pitchFamily="34" charset="0"/>
              <a:buChar char="•"/>
            </a:pPr>
            <a:r>
              <a:rPr lang="en-US" sz="1400" dirty="0">
                <a:cs typeface="Calibri"/>
              </a:rPr>
              <a:t>IN EACH CASE, the NULL hypothesis is that the data are normal, so </a:t>
            </a:r>
            <a:r>
              <a:rPr lang="en-US" sz="1400" b="1" u="sng" dirty="0">
                <a:cs typeface="Calibri"/>
              </a:rPr>
              <a:t>you do not want</a:t>
            </a:r>
            <a:r>
              <a:rPr lang="en-US" sz="1400" b="1" dirty="0">
                <a:cs typeface="Calibri"/>
              </a:rPr>
              <a:t> </a:t>
            </a:r>
            <a:r>
              <a:rPr lang="en-US" sz="1400" dirty="0">
                <a:cs typeface="Calibri"/>
              </a:rPr>
              <a:t>a significant p-value.</a:t>
            </a:r>
          </a:p>
        </p:txBody>
      </p:sp>
      <p:pic>
        <p:nvPicPr>
          <p:cNvPr id="7" name="Picture 6" descr="A picture containing chart&#10;&#10;Description automatically generated">
            <a:extLst>
              <a:ext uri="{FF2B5EF4-FFF2-40B4-BE49-F238E27FC236}">
                <a16:creationId xmlns:a16="http://schemas.microsoft.com/office/drawing/2014/main" id="{89DDC2CD-03D4-424C-B37F-FCA7B7BA2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60" y="465137"/>
            <a:ext cx="6959355" cy="906081"/>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FCB6FDB1-7B27-44B7-9E43-B3948F88D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60" y="3296768"/>
            <a:ext cx="6160863" cy="1581371"/>
          </a:xfrm>
          <a:prstGeom prst="rect">
            <a:avLst/>
          </a:prstGeom>
        </p:spPr>
      </p:pic>
      <p:pic>
        <p:nvPicPr>
          <p:cNvPr id="11" name="Picture 10" descr="Chart, histogram&#10;&#10;Description automatically generated">
            <a:extLst>
              <a:ext uri="{FF2B5EF4-FFF2-40B4-BE49-F238E27FC236}">
                <a16:creationId xmlns:a16="http://schemas.microsoft.com/office/drawing/2014/main" id="{956C0197-96A7-44B9-B540-EE7351E10B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560" y="1481409"/>
            <a:ext cx="2797186" cy="1765775"/>
          </a:xfrm>
          <a:prstGeom prst="rect">
            <a:avLst/>
          </a:prstGeom>
        </p:spPr>
      </p:pic>
      <p:pic>
        <p:nvPicPr>
          <p:cNvPr id="13" name="Picture 12" descr="Chart, scatter chart&#10;&#10;Description automatically generated">
            <a:extLst>
              <a:ext uri="{FF2B5EF4-FFF2-40B4-BE49-F238E27FC236}">
                <a16:creationId xmlns:a16="http://schemas.microsoft.com/office/drawing/2014/main" id="{8DD49E7C-B3AF-4BB6-B0C8-3A8D6280C0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5560" y="4927723"/>
            <a:ext cx="3176236" cy="1950061"/>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031FD6E9-779A-4F75-9FA5-44A463D7DD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0412" y="4105643"/>
            <a:ext cx="5837159" cy="2339769"/>
          </a:xfrm>
          <a:prstGeom prst="rect">
            <a:avLst/>
          </a:prstGeom>
        </p:spPr>
      </p:pic>
    </p:spTree>
    <p:extLst>
      <p:ext uri="{BB962C8B-B14F-4D97-AF65-F5344CB8AC3E}">
        <p14:creationId xmlns:p14="http://schemas.microsoft.com/office/powerpoint/2010/main" val="4066754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CF688C-5689-4331-BCCE-EC3625D046E2}"/>
              </a:ext>
            </a:extLst>
          </p:cNvPr>
          <p:cNvSpPr txBox="1"/>
          <p:nvPr/>
        </p:nvSpPr>
        <p:spPr>
          <a:xfrm>
            <a:off x="6096000" y="243309"/>
            <a:ext cx="5770681" cy="65248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cs typeface="Calibri"/>
              </a:rPr>
              <a:t>Power calculation and Significance level</a:t>
            </a:r>
          </a:p>
          <a:p>
            <a:endParaRPr lang="en-US" b="1" dirty="0">
              <a:solidFill>
                <a:schemeClr val="accent2"/>
              </a:solidFill>
              <a:cs typeface="Calibri"/>
            </a:endParaRPr>
          </a:p>
          <a:p>
            <a:r>
              <a:rPr lang="en-US" sz="1400" dirty="0">
                <a:cs typeface="Calibri"/>
              </a:rPr>
              <a:t> Power calculation allows us to:</a:t>
            </a:r>
          </a:p>
          <a:p>
            <a:r>
              <a:rPr lang="en-US" sz="1400" dirty="0">
                <a:cs typeface="Calibri"/>
              </a:rPr>
              <a:t>a) </a:t>
            </a:r>
            <a:r>
              <a:rPr lang="en-US" sz="1400" b="1" dirty="0">
                <a:cs typeface="Calibri"/>
              </a:rPr>
              <a:t>Determine the sample size required to detect an effect of a given size with a given degree of confidence,</a:t>
            </a:r>
            <a:r>
              <a:rPr lang="en-US" sz="1400" dirty="0">
                <a:cs typeface="Calibri"/>
              </a:rPr>
              <a:t> or </a:t>
            </a:r>
          </a:p>
          <a:p>
            <a:r>
              <a:rPr lang="en-US" sz="1400" dirty="0">
                <a:cs typeface="Calibri"/>
              </a:rPr>
              <a:t>b) </a:t>
            </a:r>
            <a:r>
              <a:rPr lang="en-US" sz="1400" b="1" dirty="0">
                <a:cs typeface="Calibri"/>
              </a:rPr>
              <a:t>Determine the probability of detecting an effect of a given size with a given level of confidence, under sample size constraints</a:t>
            </a:r>
            <a:r>
              <a:rPr lang="en-US" sz="1400" dirty="0">
                <a:cs typeface="Calibri"/>
              </a:rPr>
              <a:t>.</a:t>
            </a:r>
          </a:p>
          <a:p>
            <a:endParaRPr lang="en-US" sz="1400" dirty="0">
              <a:cs typeface="Calibri"/>
            </a:endParaRPr>
          </a:p>
          <a:p>
            <a:r>
              <a:rPr lang="en-US" sz="1400" dirty="0">
                <a:cs typeface="Calibri"/>
              </a:rPr>
              <a:t>Based on how certain we want to be of an effect of a given size, we might need more data!</a:t>
            </a:r>
          </a:p>
          <a:p>
            <a:endParaRPr lang="en-US" sz="1400" dirty="0">
              <a:cs typeface="Calibri"/>
            </a:endParaRPr>
          </a:p>
          <a:p>
            <a:r>
              <a:rPr lang="en-US" sz="1400" dirty="0">
                <a:cs typeface="Calibri"/>
              </a:rPr>
              <a:t>We often focus on whether two groups are statistically significantly different, but more important is how different they are (or aren’t).  This is called the </a:t>
            </a:r>
            <a:r>
              <a:rPr lang="en-US" sz="1400" b="1" dirty="0">
                <a:cs typeface="Calibri"/>
              </a:rPr>
              <a:t>‘effect size’</a:t>
            </a:r>
            <a:r>
              <a:rPr lang="en-US" sz="1400" dirty="0">
                <a:cs typeface="Calibri"/>
              </a:rPr>
              <a:t>. If the effect size is very small, while the two groups may be different, it might not matter much in the real world.</a:t>
            </a:r>
          </a:p>
          <a:p>
            <a:endParaRPr lang="en-US" sz="1400" dirty="0">
              <a:cs typeface="Calibri"/>
            </a:endParaRPr>
          </a:p>
          <a:p>
            <a:r>
              <a:rPr lang="en-US" b="1" dirty="0">
                <a:solidFill>
                  <a:schemeClr val="accent2"/>
                </a:solidFill>
                <a:cs typeface="Calibri"/>
              </a:rPr>
              <a:t>Error &amp; Power</a:t>
            </a:r>
          </a:p>
          <a:p>
            <a:endParaRPr lang="en-US" sz="1400" dirty="0">
              <a:cs typeface="Calibri"/>
            </a:endParaRPr>
          </a:p>
          <a:p>
            <a:r>
              <a:rPr lang="en-US" sz="1400" b="1" dirty="0">
                <a:cs typeface="Calibri"/>
              </a:rPr>
              <a:t>Type I error </a:t>
            </a:r>
            <a:r>
              <a:rPr lang="en-US" sz="1400" dirty="0">
                <a:cs typeface="Calibri"/>
              </a:rPr>
              <a:t>is when we mistakenly reject the NULL hypothesis (we say two groups are different when they’re actually the same).  </a:t>
            </a:r>
            <a:r>
              <a:rPr lang="en-US" sz="1400" b="1" dirty="0">
                <a:cs typeface="Calibri"/>
              </a:rPr>
              <a:t>Type II error </a:t>
            </a:r>
            <a:r>
              <a:rPr lang="en-US" sz="1400" dirty="0">
                <a:cs typeface="Calibri"/>
              </a:rPr>
              <a:t>is when we mistakenly reject the ALTERNATIVE hypothesis (we say the groups are the same when they’re actually different).  </a:t>
            </a:r>
          </a:p>
          <a:p>
            <a:endParaRPr lang="en-US" sz="1400" dirty="0">
              <a:cs typeface="Calibri"/>
            </a:endParaRPr>
          </a:p>
          <a:p>
            <a:r>
              <a:rPr lang="en-US" sz="1400" b="1" dirty="0">
                <a:cs typeface="Calibri"/>
              </a:rPr>
              <a:t>Power</a:t>
            </a:r>
            <a:r>
              <a:rPr lang="en-US" sz="1400" dirty="0">
                <a:cs typeface="Calibri"/>
              </a:rPr>
              <a:t> is the probability of finding an effect that </a:t>
            </a:r>
            <a:r>
              <a:rPr lang="en-US" sz="1400" b="1" dirty="0">
                <a:cs typeface="Calibri"/>
              </a:rPr>
              <a:t>is</a:t>
            </a:r>
            <a:r>
              <a:rPr lang="en-US" sz="1400" dirty="0">
                <a:cs typeface="Calibri"/>
              </a:rPr>
              <a:t> present, or 1 – probability(type II error).  </a:t>
            </a:r>
          </a:p>
          <a:p>
            <a:endParaRPr lang="en-US" sz="1400" dirty="0">
              <a:cs typeface="Calibri"/>
            </a:endParaRPr>
          </a:p>
          <a:p>
            <a:r>
              <a:rPr lang="en-US" sz="1400" b="1" dirty="0">
                <a:cs typeface="Calibri"/>
              </a:rPr>
              <a:t>Significance level</a:t>
            </a:r>
            <a:r>
              <a:rPr lang="en-US" sz="1400" dirty="0">
                <a:cs typeface="Calibri"/>
              </a:rPr>
              <a:t>, on the other hand, is the probability of finding an effect that </a:t>
            </a:r>
            <a:r>
              <a:rPr lang="en-US" sz="1400" b="1" dirty="0">
                <a:cs typeface="Calibri"/>
              </a:rPr>
              <a:t>is not </a:t>
            </a:r>
            <a:r>
              <a:rPr lang="en-US" sz="1400" dirty="0">
                <a:cs typeface="Calibri"/>
              </a:rPr>
              <a:t>there, or probability(type I error).</a:t>
            </a:r>
          </a:p>
          <a:p>
            <a:endParaRPr lang="en-US" sz="1400" dirty="0">
              <a:cs typeface="Calibri"/>
            </a:endParaRPr>
          </a:p>
        </p:txBody>
      </p:sp>
      <p:pic>
        <p:nvPicPr>
          <p:cNvPr id="5" name="Picture 4" descr="Text&#10;&#10;Description automatically generated">
            <a:extLst>
              <a:ext uri="{FF2B5EF4-FFF2-40B4-BE49-F238E27FC236}">
                <a16:creationId xmlns:a16="http://schemas.microsoft.com/office/drawing/2014/main" id="{E664E035-9F96-4DFB-BCE9-B49F17BED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19" y="243309"/>
            <a:ext cx="5702652" cy="1742477"/>
          </a:xfrm>
          <a:prstGeom prst="rect">
            <a:avLst/>
          </a:prstGeom>
        </p:spPr>
      </p:pic>
      <p:pic>
        <p:nvPicPr>
          <p:cNvPr id="7" name="Picture 6" descr="Text&#10;&#10;Description automatically generated">
            <a:extLst>
              <a:ext uri="{FF2B5EF4-FFF2-40B4-BE49-F238E27FC236}">
                <a16:creationId xmlns:a16="http://schemas.microsoft.com/office/drawing/2014/main" id="{026AC229-F6F0-4D89-906D-5FD9DBF07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319" y="1985786"/>
            <a:ext cx="5702652" cy="1148903"/>
          </a:xfrm>
          <a:prstGeom prst="rect">
            <a:avLst/>
          </a:prstGeom>
        </p:spPr>
      </p:pic>
      <p:pic>
        <p:nvPicPr>
          <p:cNvPr id="9" name="Picture 8" descr="A picture containing graphical user interface&#10;&#10;Description automatically generated">
            <a:extLst>
              <a:ext uri="{FF2B5EF4-FFF2-40B4-BE49-F238E27FC236}">
                <a16:creationId xmlns:a16="http://schemas.microsoft.com/office/drawing/2014/main" id="{1FC6F9F3-BC66-43FE-8DAE-0F51650C95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320" y="3134689"/>
            <a:ext cx="5702652" cy="2143749"/>
          </a:xfrm>
          <a:prstGeom prst="rect">
            <a:avLst/>
          </a:prstGeom>
        </p:spPr>
      </p:pic>
      <p:pic>
        <p:nvPicPr>
          <p:cNvPr id="13" name="Picture 12" descr="Text&#10;&#10;Description automatically generated">
            <a:extLst>
              <a:ext uri="{FF2B5EF4-FFF2-40B4-BE49-F238E27FC236}">
                <a16:creationId xmlns:a16="http://schemas.microsoft.com/office/drawing/2014/main" id="{0D3DD575-2150-4885-A183-B6C285884C1C}"/>
              </a:ext>
            </a:extLst>
          </p:cNvPr>
          <p:cNvPicPr>
            <a:picLocks noChangeAspect="1"/>
          </p:cNvPicPr>
          <p:nvPr/>
        </p:nvPicPr>
        <p:blipFill rotWithShape="1">
          <a:blip r:embed="rId5">
            <a:extLst>
              <a:ext uri="{28A0092B-C50C-407E-A947-70E740481C1C}">
                <a14:useLocalDpi xmlns:a14="http://schemas.microsoft.com/office/drawing/2010/main" val="0"/>
              </a:ext>
            </a:extLst>
          </a:blip>
          <a:srcRect b="59393"/>
          <a:stretch/>
        </p:blipFill>
        <p:spPr>
          <a:xfrm>
            <a:off x="218719" y="5278438"/>
            <a:ext cx="5915851" cy="1148903"/>
          </a:xfrm>
          <a:prstGeom prst="rect">
            <a:avLst/>
          </a:prstGeom>
        </p:spPr>
      </p:pic>
    </p:spTree>
    <p:extLst>
      <p:ext uri="{BB962C8B-B14F-4D97-AF65-F5344CB8AC3E}">
        <p14:creationId xmlns:p14="http://schemas.microsoft.com/office/powerpoint/2010/main" val="2240616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CF688C-5689-4331-BCCE-EC3625D046E2}"/>
              </a:ext>
            </a:extLst>
          </p:cNvPr>
          <p:cNvSpPr txBox="1"/>
          <p:nvPr/>
        </p:nvSpPr>
        <p:spPr>
          <a:xfrm>
            <a:off x="7296768" y="441946"/>
            <a:ext cx="4101629" cy="60939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cs typeface="Calibri"/>
              </a:rPr>
              <a:t>Tests on Normal Data</a:t>
            </a:r>
          </a:p>
          <a:p>
            <a:endParaRPr lang="en-US" b="1" dirty="0">
              <a:solidFill>
                <a:schemeClr val="accent2"/>
              </a:solidFill>
              <a:cs typeface="Calibri"/>
            </a:endParaRPr>
          </a:p>
          <a:p>
            <a:r>
              <a:rPr lang="en-US" b="1" dirty="0">
                <a:solidFill>
                  <a:schemeClr val="accent2"/>
                </a:solidFill>
                <a:cs typeface="Calibri"/>
              </a:rPr>
              <a:t>T-testing – </a:t>
            </a:r>
            <a:r>
              <a:rPr lang="en-US" dirty="0">
                <a:cs typeface="Calibri"/>
              </a:rPr>
              <a:t>compare means of </a:t>
            </a:r>
            <a:r>
              <a:rPr lang="en-US" i="1" dirty="0">
                <a:cs typeface="Calibri"/>
              </a:rPr>
              <a:t>two</a:t>
            </a:r>
            <a:r>
              <a:rPr lang="en-US" dirty="0">
                <a:cs typeface="Calibri"/>
              </a:rPr>
              <a:t> groups</a:t>
            </a:r>
          </a:p>
          <a:p>
            <a:r>
              <a:rPr lang="en-US" dirty="0">
                <a:cs typeface="Calibri"/>
              </a:rPr>
              <a:t>(Note: the paired t-test compares measures on the same group at two different times.)</a:t>
            </a:r>
          </a:p>
          <a:p>
            <a:r>
              <a:rPr lang="en-US" b="1" dirty="0">
                <a:solidFill>
                  <a:schemeClr val="accent2"/>
                </a:solidFill>
                <a:cs typeface="Calibri"/>
              </a:rPr>
              <a:t>ANOVA – </a:t>
            </a:r>
            <a:r>
              <a:rPr lang="en-US" dirty="0">
                <a:cs typeface="Calibri"/>
              </a:rPr>
              <a:t>compare one </a:t>
            </a:r>
            <a:r>
              <a:rPr lang="en-US" i="1" dirty="0">
                <a:cs typeface="Calibri"/>
              </a:rPr>
              <a:t>or more </a:t>
            </a:r>
            <a:r>
              <a:rPr lang="en-US" dirty="0">
                <a:cs typeface="Calibri"/>
              </a:rPr>
              <a:t>groups</a:t>
            </a:r>
          </a:p>
          <a:p>
            <a:r>
              <a:rPr lang="en-US" b="1" dirty="0">
                <a:solidFill>
                  <a:schemeClr val="accent2"/>
                </a:solidFill>
                <a:cs typeface="Calibri"/>
              </a:rPr>
              <a:t>Simple linear regression – </a:t>
            </a:r>
            <a:r>
              <a:rPr lang="en-US" dirty="0">
                <a:cs typeface="Calibri"/>
              </a:rPr>
              <a:t>compare independent impacts on a continuous outcome variable</a:t>
            </a:r>
          </a:p>
          <a:p>
            <a:r>
              <a:rPr lang="en-US" b="1" dirty="0">
                <a:solidFill>
                  <a:schemeClr val="accent2"/>
                </a:solidFill>
                <a:cs typeface="Calibri"/>
              </a:rPr>
              <a:t>Simple logistic regression – </a:t>
            </a:r>
            <a:r>
              <a:rPr lang="en-US" dirty="0">
                <a:cs typeface="Calibri"/>
              </a:rPr>
              <a:t>compare independent impacts on the log odds of a binary outcome variable</a:t>
            </a:r>
          </a:p>
          <a:p>
            <a:endParaRPr lang="en-US" b="1" dirty="0">
              <a:cs typeface="Calibri"/>
            </a:endParaRPr>
          </a:p>
          <a:p>
            <a:r>
              <a:rPr lang="en-US" sz="1400" b="1" dirty="0">
                <a:cs typeface="Calibri"/>
              </a:rPr>
              <a:t>*Regression is outside the scope of what I am presenting in this lesson.  When evaluating regression models, the following metrics apply: </a:t>
            </a:r>
            <a:endParaRPr lang="en-US" sz="1400" b="1" dirty="0">
              <a:solidFill>
                <a:schemeClr val="accent2"/>
              </a:solidFill>
              <a:cs typeface="Calibri"/>
            </a:endParaRPr>
          </a:p>
          <a:p>
            <a:r>
              <a:rPr lang="en-US" sz="1400" b="1" dirty="0">
                <a:solidFill>
                  <a:schemeClr val="accent2"/>
                </a:solidFill>
                <a:cs typeface="Calibri"/>
              </a:rPr>
              <a:t>Linear Regression: </a:t>
            </a:r>
            <a:r>
              <a:rPr lang="en-US" sz="1400" dirty="0">
                <a:cs typeface="Calibri"/>
              </a:rPr>
              <a:t>Adjusted R2</a:t>
            </a:r>
            <a:endParaRPr lang="en-US" sz="1400" b="1" dirty="0">
              <a:solidFill>
                <a:schemeClr val="accent2"/>
              </a:solidFill>
              <a:cs typeface="Calibri"/>
            </a:endParaRPr>
          </a:p>
          <a:p>
            <a:r>
              <a:rPr lang="en-US" sz="1400" b="1" dirty="0">
                <a:solidFill>
                  <a:schemeClr val="accent2"/>
                </a:solidFill>
                <a:cs typeface="Calibri"/>
              </a:rPr>
              <a:t>Logistic Regression: </a:t>
            </a:r>
            <a:r>
              <a:rPr lang="en-US" sz="1400" dirty="0">
                <a:cs typeface="Calibri"/>
              </a:rPr>
              <a:t>Area under the ROC curve (AUC)</a:t>
            </a:r>
          </a:p>
          <a:p>
            <a:r>
              <a:rPr lang="en-US" sz="1400" dirty="0">
                <a:cs typeface="Calibri"/>
              </a:rPr>
              <a:t>Nearly any model: RMSE, </a:t>
            </a:r>
            <a:r>
              <a:rPr lang="en-US" sz="1400" dirty="0" err="1">
                <a:cs typeface="Calibri"/>
              </a:rPr>
              <a:t>AICc</a:t>
            </a:r>
            <a:endParaRPr lang="en-US" sz="1400" dirty="0">
              <a:cs typeface="Calibri"/>
            </a:endParaRPr>
          </a:p>
          <a:p>
            <a:r>
              <a:rPr lang="en-US" sz="1200" b="1" dirty="0">
                <a:cs typeface="Calibri"/>
              </a:rPr>
              <a:t>Entire tutorial on regression: </a:t>
            </a:r>
            <a:r>
              <a:rPr lang="en-US" sz="1200" b="1" dirty="0">
                <a:cs typeface="Calibri"/>
                <a:hlinkClick r:id="rId2"/>
              </a:rPr>
              <a:t>https://www.alldatascience.com/statistics/linear-and-logistic-regression-with-r/</a:t>
            </a:r>
            <a:endParaRPr lang="en-US" sz="1200" b="1" dirty="0">
              <a:cs typeface="Calibri"/>
            </a:endParaRPr>
          </a:p>
          <a:p>
            <a:endParaRPr lang="en-US" b="1" dirty="0">
              <a:cs typeface="Calibri"/>
            </a:endParaRPr>
          </a:p>
        </p:txBody>
      </p:sp>
      <p:pic>
        <p:nvPicPr>
          <p:cNvPr id="5" name="Picture 4" descr="Diagram, schematic&#10;&#10;Description automatically generated">
            <a:extLst>
              <a:ext uri="{FF2B5EF4-FFF2-40B4-BE49-F238E27FC236}">
                <a16:creationId xmlns:a16="http://schemas.microsoft.com/office/drawing/2014/main" id="{04355BE8-5C1E-4560-870A-BA5B653F7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03" y="3368417"/>
            <a:ext cx="5125166" cy="3167505"/>
          </a:xfrm>
          <a:prstGeom prst="rect">
            <a:avLst/>
          </a:prstGeom>
        </p:spPr>
      </p:pic>
      <p:sp>
        <p:nvSpPr>
          <p:cNvPr id="6" name="TextBox 5">
            <a:extLst>
              <a:ext uri="{FF2B5EF4-FFF2-40B4-BE49-F238E27FC236}">
                <a16:creationId xmlns:a16="http://schemas.microsoft.com/office/drawing/2014/main" id="{4E10A8B2-AB15-42BA-87FB-96A6E15D0BD1}"/>
              </a:ext>
            </a:extLst>
          </p:cNvPr>
          <p:cNvSpPr txBox="1"/>
          <p:nvPr/>
        </p:nvSpPr>
        <p:spPr>
          <a:xfrm>
            <a:off x="133004" y="3368417"/>
            <a:ext cx="932435" cy="369332"/>
          </a:xfrm>
          <a:prstGeom prst="rect">
            <a:avLst/>
          </a:prstGeom>
          <a:noFill/>
        </p:spPr>
        <p:txBody>
          <a:bodyPr wrap="none" rtlCol="0">
            <a:spAutoFit/>
          </a:bodyPr>
          <a:lstStyle/>
          <a:p>
            <a:r>
              <a:rPr lang="en-US" dirty="0"/>
              <a:t>ANOVA:</a:t>
            </a:r>
          </a:p>
        </p:txBody>
      </p:sp>
      <p:sp>
        <p:nvSpPr>
          <p:cNvPr id="7" name="TextBox 6">
            <a:extLst>
              <a:ext uri="{FF2B5EF4-FFF2-40B4-BE49-F238E27FC236}">
                <a16:creationId xmlns:a16="http://schemas.microsoft.com/office/drawing/2014/main" id="{A1444016-6125-4D83-BC32-CC2AA2628EEA}"/>
              </a:ext>
            </a:extLst>
          </p:cNvPr>
          <p:cNvSpPr txBox="1"/>
          <p:nvPr/>
        </p:nvSpPr>
        <p:spPr>
          <a:xfrm>
            <a:off x="133004" y="92788"/>
            <a:ext cx="801181" cy="369332"/>
          </a:xfrm>
          <a:prstGeom prst="rect">
            <a:avLst/>
          </a:prstGeom>
          <a:noFill/>
        </p:spPr>
        <p:txBody>
          <a:bodyPr wrap="none" rtlCol="0">
            <a:spAutoFit/>
          </a:bodyPr>
          <a:lstStyle/>
          <a:p>
            <a:r>
              <a:rPr lang="en-US" dirty="0"/>
              <a:t>T-Test:</a:t>
            </a:r>
          </a:p>
        </p:txBody>
      </p:sp>
      <p:pic>
        <p:nvPicPr>
          <p:cNvPr id="9" name="Picture 8" descr="Chart, box and whisker chart&#10;&#10;Description automatically generated">
            <a:extLst>
              <a:ext uri="{FF2B5EF4-FFF2-40B4-BE49-F238E27FC236}">
                <a16:creationId xmlns:a16="http://schemas.microsoft.com/office/drawing/2014/main" id="{B5ED4756-0693-4F40-9AE1-852358D465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4755" y="92788"/>
            <a:ext cx="2960721" cy="1717670"/>
          </a:xfrm>
          <a:prstGeom prst="rect">
            <a:avLst/>
          </a:prstGeom>
        </p:spPr>
      </p:pic>
      <p:pic>
        <p:nvPicPr>
          <p:cNvPr id="11" name="Picture 10" descr="Text, letter&#10;&#10;Description automatically generated">
            <a:extLst>
              <a:ext uri="{FF2B5EF4-FFF2-40B4-BE49-F238E27FC236}">
                <a16:creationId xmlns:a16="http://schemas.microsoft.com/office/drawing/2014/main" id="{CDA35398-B6C5-4888-9840-BC1891BB9E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755" y="1810458"/>
            <a:ext cx="4764014" cy="1417807"/>
          </a:xfrm>
          <a:prstGeom prst="rect">
            <a:avLst/>
          </a:prstGeom>
        </p:spPr>
      </p:pic>
    </p:spTree>
    <p:extLst>
      <p:ext uri="{BB962C8B-B14F-4D97-AF65-F5344CB8AC3E}">
        <p14:creationId xmlns:p14="http://schemas.microsoft.com/office/powerpoint/2010/main" val="2792091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5AFB-DBA3-4264-9363-398E0C372F3D}"/>
              </a:ext>
            </a:extLst>
          </p:cNvPr>
          <p:cNvSpPr>
            <a:spLocks noGrp="1"/>
          </p:cNvSpPr>
          <p:nvPr>
            <p:ph type="title"/>
          </p:nvPr>
        </p:nvSpPr>
        <p:spPr>
          <a:xfrm>
            <a:off x="523702" y="348501"/>
            <a:ext cx="10515600" cy="723842"/>
          </a:xfrm>
        </p:spPr>
        <p:txBody>
          <a:bodyPr>
            <a:normAutofit/>
          </a:bodyPr>
          <a:lstStyle/>
          <a:p>
            <a:r>
              <a:rPr lang="en-US" sz="3600" dirty="0">
                <a:solidFill>
                  <a:schemeClr val="accent2"/>
                </a:solidFill>
              </a:rPr>
              <a:t>Doing the Mann Whitney U Test</a:t>
            </a:r>
          </a:p>
        </p:txBody>
      </p:sp>
      <p:sp>
        <p:nvSpPr>
          <p:cNvPr id="6" name="TextBox 5">
            <a:extLst>
              <a:ext uri="{FF2B5EF4-FFF2-40B4-BE49-F238E27FC236}">
                <a16:creationId xmlns:a16="http://schemas.microsoft.com/office/drawing/2014/main" id="{B63A88B5-348A-45B9-BA4B-D5139561DBB8}"/>
              </a:ext>
            </a:extLst>
          </p:cNvPr>
          <p:cNvSpPr txBox="1"/>
          <p:nvPr/>
        </p:nvSpPr>
        <p:spPr>
          <a:xfrm>
            <a:off x="7780713" y="472178"/>
            <a:ext cx="4101629" cy="60939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A non-parametric test – works on non-normal data, small sample sizes.</a:t>
            </a:r>
          </a:p>
          <a:p>
            <a:r>
              <a:rPr lang="en-US" sz="1600" dirty="0">
                <a:cs typeface="Calibri"/>
              </a:rPr>
              <a:t>AKA “Wilcoxon Rank Sum Test”</a:t>
            </a:r>
          </a:p>
          <a:p>
            <a:endParaRPr lang="en-US" b="1" dirty="0">
              <a:solidFill>
                <a:schemeClr val="accent2"/>
              </a:solidFill>
              <a:cs typeface="Calibri"/>
            </a:endParaRPr>
          </a:p>
          <a:p>
            <a:r>
              <a:rPr lang="en-US" sz="1600" dirty="0">
                <a:cs typeface="Calibri"/>
              </a:rPr>
              <a:t>Let’s say you wanted to know if prices for two different cuts of diamonds are significantly different, and how different.</a:t>
            </a:r>
          </a:p>
          <a:p>
            <a:endParaRPr lang="en-US" sz="1600" dirty="0">
              <a:cs typeface="Calibri"/>
            </a:endParaRPr>
          </a:p>
          <a:p>
            <a:r>
              <a:rPr lang="en-US" sz="1600" dirty="0">
                <a:cs typeface="Calibri"/>
              </a:rPr>
              <a:t>Price data pretty much never follows a normal distribution, so a T-test (or, if we were comparing 3 cuts, ANOVA) would not be appropriate this time.  Enter the Mann Whitney U Test!</a:t>
            </a:r>
          </a:p>
          <a:p>
            <a:endParaRPr lang="en-US" sz="1600" dirty="0">
              <a:cs typeface="Calibri"/>
            </a:endParaRPr>
          </a:p>
          <a:p>
            <a:r>
              <a:rPr lang="en-US" sz="1600" dirty="0">
                <a:cs typeface="Calibri"/>
              </a:rPr>
              <a:t>When we use the Mann Whitney U Test, </a:t>
            </a:r>
            <a:r>
              <a:rPr lang="en-US" sz="1600" b="1" dirty="0">
                <a:solidFill>
                  <a:schemeClr val="accent2"/>
                </a:solidFill>
                <a:cs typeface="Calibri"/>
              </a:rPr>
              <a:t>we are testing to see if mean ranks differ between groups</a:t>
            </a:r>
            <a:r>
              <a:rPr lang="en-US" sz="1600" dirty="0">
                <a:cs typeface="Calibri"/>
              </a:rPr>
              <a:t>.  Since mean ranks approximate the median, some analysts will say the test looks for </a:t>
            </a:r>
            <a:r>
              <a:rPr lang="en-US" sz="1600" i="1" dirty="0">
                <a:cs typeface="Calibri"/>
              </a:rPr>
              <a:t>median differences</a:t>
            </a:r>
            <a:r>
              <a:rPr lang="en-US" sz="1600" dirty="0">
                <a:cs typeface="Calibri"/>
              </a:rPr>
              <a:t>. We can again look at boxplots before performing this test, but we need to focus in on the location of the medians (50%) this time, not the means. It also makes sense to look at the # and weight of outliers.</a:t>
            </a:r>
          </a:p>
        </p:txBody>
      </p:sp>
      <p:pic>
        <p:nvPicPr>
          <p:cNvPr id="12" name="Picture 11" descr="Chart, box and whisker chart&#10;&#10;Description automatically generated">
            <a:extLst>
              <a:ext uri="{FF2B5EF4-FFF2-40B4-BE49-F238E27FC236}">
                <a16:creationId xmlns:a16="http://schemas.microsoft.com/office/drawing/2014/main" id="{2D828FA7-AFDD-4E35-B8AE-D231D8FDE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18" y="1033662"/>
            <a:ext cx="5642884" cy="3315130"/>
          </a:xfrm>
          <a:prstGeom prst="rect">
            <a:avLst/>
          </a:prstGeom>
        </p:spPr>
      </p:pic>
      <p:pic>
        <p:nvPicPr>
          <p:cNvPr id="14" name="Picture 13" descr="Graphical user interface, text, application, email&#10;&#10;Description automatically generated">
            <a:extLst>
              <a:ext uri="{FF2B5EF4-FFF2-40B4-BE49-F238E27FC236}">
                <a16:creationId xmlns:a16="http://schemas.microsoft.com/office/drawing/2014/main" id="{C4E31477-6E01-43EB-A1B4-C6744D1B89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702" y="4348792"/>
            <a:ext cx="5159102" cy="2259461"/>
          </a:xfrm>
          <a:prstGeom prst="rect">
            <a:avLst/>
          </a:prstGeom>
        </p:spPr>
      </p:pic>
    </p:spTree>
    <p:extLst>
      <p:ext uri="{BB962C8B-B14F-4D97-AF65-F5344CB8AC3E}">
        <p14:creationId xmlns:p14="http://schemas.microsoft.com/office/powerpoint/2010/main" val="1572114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5AFB-DBA3-4264-9363-398E0C372F3D}"/>
              </a:ext>
            </a:extLst>
          </p:cNvPr>
          <p:cNvSpPr>
            <a:spLocks noGrp="1"/>
          </p:cNvSpPr>
          <p:nvPr>
            <p:ph type="title"/>
          </p:nvPr>
        </p:nvSpPr>
        <p:spPr>
          <a:xfrm>
            <a:off x="523702" y="348501"/>
            <a:ext cx="10515600" cy="723842"/>
          </a:xfrm>
        </p:spPr>
        <p:txBody>
          <a:bodyPr>
            <a:normAutofit/>
          </a:bodyPr>
          <a:lstStyle/>
          <a:p>
            <a:r>
              <a:rPr lang="en-US" sz="3600" dirty="0">
                <a:solidFill>
                  <a:schemeClr val="accent2"/>
                </a:solidFill>
              </a:rPr>
              <a:t>The Kruskal-Wallis Test</a:t>
            </a:r>
          </a:p>
        </p:txBody>
      </p:sp>
      <p:sp>
        <p:nvSpPr>
          <p:cNvPr id="3" name="Content Placeholder 2">
            <a:extLst>
              <a:ext uri="{FF2B5EF4-FFF2-40B4-BE49-F238E27FC236}">
                <a16:creationId xmlns:a16="http://schemas.microsoft.com/office/drawing/2014/main" id="{20B2ACE3-7031-4442-94FB-2C5BEEE294D0}"/>
              </a:ext>
            </a:extLst>
          </p:cNvPr>
          <p:cNvSpPr>
            <a:spLocks noGrp="1"/>
          </p:cNvSpPr>
          <p:nvPr>
            <p:ph idx="1"/>
          </p:nvPr>
        </p:nvSpPr>
        <p:spPr>
          <a:xfrm>
            <a:off x="523702" y="962343"/>
            <a:ext cx="7190509" cy="326130"/>
          </a:xfrm>
        </p:spPr>
        <p:txBody>
          <a:bodyPr>
            <a:normAutofit/>
          </a:bodyPr>
          <a:lstStyle/>
          <a:p>
            <a:pPr marL="0" indent="0">
              <a:buNone/>
            </a:pPr>
            <a:r>
              <a:rPr lang="en-US" sz="1400" b="1" dirty="0">
                <a:latin typeface="Consolas" panose="020B0609020204030204" pitchFamily="49" charset="0"/>
              </a:rPr>
              <a:t># The Kruskal-Wallis test; an alternative to ANOVA</a:t>
            </a:r>
            <a:endParaRPr lang="en-US" sz="1200" dirty="0">
              <a:latin typeface="Consolas" panose="020B0609020204030204" pitchFamily="49" charset="0"/>
            </a:endParaRPr>
          </a:p>
        </p:txBody>
      </p:sp>
      <p:sp>
        <p:nvSpPr>
          <p:cNvPr id="6" name="TextBox 5">
            <a:extLst>
              <a:ext uri="{FF2B5EF4-FFF2-40B4-BE49-F238E27FC236}">
                <a16:creationId xmlns:a16="http://schemas.microsoft.com/office/drawing/2014/main" id="{B63A88B5-348A-45B9-BA4B-D5139561DBB8}"/>
              </a:ext>
            </a:extLst>
          </p:cNvPr>
          <p:cNvSpPr txBox="1"/>
          <p:nvPr/>
        </p:nvSpPr>
        <p:spPr>
          <a:xfrm>
            <a:off x="7813964" y="348501"/>
            <a:ext cx="410162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cs typeface="Calibri"/>
              </a:rPr>
              <a:t>Comparing non-linear outcomes across more than 2 groups.</a:t>
            </a:r>
          </a:p>
          <a:p>
            <a:endParaRPr lang="en-US" b="1" dirty="0">
              <a:solidFill>
                <a:schemeClr val="accent2"/>
              </a:solidFill>
              <a:cs typeface="Calibri"/>
            </a:endParaRPr>
          </a:p>
          <a:p>
            <a:r>
              <a:rPr lang="en-US" dirty="0">
                <a:cs typeface="Calibri"/>
              </a:rPr>
              <a:t>Just as we shifted from comparing two groups to three groups when we compared t-testing and ANOVA, we’ll do the same here.  Instead of just comparing two groups of diamonds, we’ll add in a third group.</a:t>
            </a:r>
          </a:p>
          <a:p>
            <a:endParaRPr lang="en-US" dirty="0">
              <a:cs typeface="Calibri"/>
            </a:endParaRPr>
          </a:p>
          <a:p>
            <a:endParaRPr lang="en-US" dirty="0">
              <a:cs typeface="Calibri"/>
            </a:endParaRPr>
          </a:p>
        </p:txBody>
      </p:sp>
      <p:pic>
        <p:nvPicPr>
          <p:cNvPr id="5" name="Picture 4" descr="Chart, box and whisker chart&#10;&#10;Description automatically generated">
            <a:extLst>
              <a:ext uri="{FF2B5EF4-FFF2-40B4-BE49-F238E27FC236}">
                <a16:creationId xmlns:a16="http://schemas.microsoft.com/office/drawing/2014/main" id="{F68A9C59-2C64-4D34-83D8-A56A4E8DB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02" y="1224649"/>
            <a:ext cx="4766030" cy="2923401"/>
          </a:xfrm>
          <a:prstGeom prst="rect">
            <a:avLst/>
          </a:prstGeom>
        </p:spPr>
      </p:pic>
      <p:pic>
        <p:nvPicPr>
          <p:cNvPr id="8" name="Picture 7" descr="Table&#10;&#10;Description automatically generated">
            <a:extLst>
              <a:ext uri="{FF2B5EF4-FFF2-40B4-BE49-F238E27FC236}">
                <a16:creationId xmlns:a16="http://schemas.microsoft.com/office/drawing/2014/main" id="{055D34FE-C4F6-41E7-92D5-9A7D82533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2692" y="3030573"/>
            <a:ext cx="6103810" cy="3336090"/>
          </a:xfrm>
          <a:prstGeom prst="rect">
            <a:avLst/>
          </a:prstGeom>
        </p:spPr>
      </p:pic>
      <p:sp>
        <p:nvSpPr>
          <p:cNvPr id="9" name="TextBox 8">
            <a:extLst>
              <a:ext uri="{FF2B5EF4-FFF2-40B4-BE49-F238E27FC236}">
                <a16:creationId xmlns:a16="http://schemas.microsoft.com/office/drawing/2014/main" id="{49E6C1F8-43D1-4C81-AB0F-27E27BA38794}"/>
              </a:ext>
            </a:extLst>
          </p:cNvPr>
          <p:cNvSpPr txBox="1"/>
          <p:nvPr/>
        </p:nvSpPr>
        <p:spPr>
          <a:xfrm>
            <a:off x="1239583" y="5380672"/>
            <a:ext cx="410162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dirty="0">
                <a:cs typeface="Calibri"/>
              </a:rPr>
              <a:t>In this case, all three groups are significantly different from one another in price.</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963091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5AFB-DBA3-4264-9363-398E0C372F3D}"/>
              </a:ext>
            </a:extLst>
          </p:cNvPr>
          <p:cNvSpPr>
            <a:spLocks noGrp="1"/>
          </p:cNvSpPr>
          <p:nvPr>
            <p:ph type="title"/>
          </p:nvPr>
        </p:nvSpPr>
        <p:spPr>
          <a:xfrm>
            <a:off x="523702" y="348501"/>
            <a:ext cx="10515600" cy="723842"/>
          </a:xfrm>
        </p:spPr>
        <p:txBody>
          <a:bodyPr>
            <a:normAutofit/>
          </a:bodyPr>
          <a:lstStyle/>
          <a:p>
            <a:r>
              <a:rPr lang="en-US" sz="3600" dirty="0">
                <a:solidFill>
                  <a:schemeClr val="accent2"/>
                </a:solidFill>
              </a:rPr>
              <a:t>Doing the Wilcoxon Signed-Rank Test </a:t>
            </a:r>
          </a:p>
        </p:txBody>
      </p:sp>
      <p:sp>
        <p:nvSpPr>
          <p:cNvPr id="3" name="Content Placeholder 2">
            <a:extLst>
              <a:ext uri="{FF2B5EF4-FFF2-40B4-BE49-F238E27FC236}">
                <a16:creationId xmlns:a16="http://schemas.microsoft.com/office/drawing/2014/main" id="{20B2ACE3-7031-4442-94FB-2C5BEEE294D0}"/>
              </a:ext>
            </a:extLst>
          </p:cNvPr>
          <p:cNvSpPr>
            <a:spLocks noGrp="1"/>
          </p:cNvSpPr>
          <p:nvPr>
            <p:ph idx="1"/>
          </p:nvPr>
        </p:nvSpPr>
        <p:spPr>
          <a:xfrm>
            <a:off x="523702" y="1072343"/>
            <a:ext cx="7024254" cy="2761759"/>
          </a:xfrm>
        </p:spPr>
        <p:txBody>
          <a:bodyPr>
            <a:noAutofit/>
          </a:bodyPr>
          <a:lstStyle/>
          <a:p>
            <a:pPr marL="0" indent="0">
              <a:buNone/>
            </a:pPr>
            <a:r>
              <a:rPr lang="en-US" sz="1200" b="1" dirty="0">
                <a:latin typeface="Consolas" panose="020B0609020204030204" pitchFamily="49" charset="0"/>
              </a:rPr>
              <a:t># The Wilcoxon Signed Rank Test</a:t>
            </a:r>
          </a:p>
        </p:txBody>
      </p:sp>
      <p:sp>
        <p:nvSpPr>
          <p:cNvPr id="6" name="TextBox 5">
            <a:extLst>
              <a:ext uri="{FF2B5EF4-FFF2-40B4-BE49-F238E27FC236}">
                <a16:creationId xmlns:a16="http://schemas.microsoft.com/office/drawing/2014/main" id="{B63A88B5-348A-45B9-BA4B-D5139561DBB8}"/>
              </a:ext>
            </a:extLst>
          </p:cNvPr>
          <p:cNvSpPr txBox="1"/>
          <p:nvPr/>
        </p:nvSpPr>
        <p:spPr>
          <a:xfrm>
            <a:off x="7830589" y="1072343"/>
            <a:ext cx="410162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The </a:t>
            </a:r>
            <a:r>
              <a:rPr lang="en-US" b="1" dirty="0" err="1">
                <a:cs typeface="Calibri"/>
              </a:rPr>
              <a:t>Wicoxon</a:t>
            </a:r>
            <a:r>
              <a:rPr lang="en-US" b="1" dirty="0">
                <a:cs typeface="Calibri"/>
              </a:rPr>
              <a:t> Signed Rank Test:</a:t>
            </a:r>
          </a:p>
          <a:p>
            <a:r>
              <a:rPr lang="en-US" dirty="0">
                <a:cs typeface="Calibri"/>
              </a:rPr>
              <a:t>A non-parametric alternative to the paired-t-test; for comparing the same group twice, during two different points in time against a continuous outcome when the distribution of the outcome variable is non-normal.</a:t>
            </a:r>
          </a:p>
          <a:p>
            <a:endParaRPr lang="en-US" dirty="0">
              <a:cs typeface="Calibri"/>
            </a:endParaRPr>
          </a:p>
          <a:p>
            <a:r>
              <a:rPr lang="en-US" dirty="0">
                <a:cs typeface="Calibri"/>
              </a:rPr>
              <a:t>For this example, we’ll look at barley yields in two different years to see if they are statistically different, and to what extent.</a:t>
            </a:r>
          </a:p>
          <a:p>
            <a:endParaRPr lang="en-US" dirty="0">
              <a:cs typeface="Calibri"/>
            </a:endParaRPr>
          </a:p>
        </p:txBody>
      </p:sp>
      <p:sp>
        <p:nvSpPr>
          <p:cNvPr id="7" name="Rectangle 6">
            <a:extLst>
              <a:ext uri="{FF2B5EF4-FFF2-40B4-BE49-F238E27FC236}">
                <a16:creationId xmlns:a16="http://schemas.microsoft.com/office/drawing/2014/main" id="{64D8D575-71CE-4579-B555-1A638C33E3B5}"/>
              </a:ext>
            </a:extLst>
          </p:cNvPr>
          <p:cNvSpPr/>
          <p:nvPr/>
        </p:nvSpPr>
        <p:spPr>
          <a:xfrm>
            <a:off x="8969435" y="4638502"/>
            <a:ext cx="1213658" cy="1064029"/>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Agriculture with solid fill">
            <a:extLst>
              <a:ext uri="{FF2B5EF4-FFF2-40B4-BE49-F238E27FC236}">
                <a16:creationId xmlns:a16="http://schemas.microsoft.com/office/drawing/2014/main" id="{FF561B6E-4E99-4868-8499-9F53C4FE88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19064" y="4713316"/>
            <a:ext cx="914400" cy="914400"/>
          </a:xfrm>
          <a:prstGeom prst="rect">
            <a:avLst/>
          </a:prstGeom>
        </p:spPr>
      </p:pic>
      <p:pic>
        <p:nvPicPr>
          <p:cNvPr id="9" name="Picture 8" descr="Chart, histogram&#10;&#10;Description automatically generated">
            <a:extLst>
              <a:ext uri="{FF2B5EF4-FFF2-40B4-BE49-F238E27FC236}">
                <a16:creationId xmlns:a16="http://schemas.microsoft.com/office/drawing/2014/main" id="{5B78ECEB-5F02-46CD-9195-3E7837298B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782" y="1482028"/>
            <a:ext cx="3900542" cy="2397938"/>
          </a:xfrm>
          <a:prstGeom prst="rect">
            <a:avLst/>
          </a:prstGeom>
        </p:spPr>
      </p:pic>
      <p:pic>
        <p:nvPicPr>
          <p:cNvPr id="11" name="Picture 10" descr="Chart, histogram&#10;&#10;Description automatically generated">
            <a:extLst>
              <a:ext uri="{FF2B5EF4-FFF2-40B4-BE49-F238E27FC236}">
                <a16:creationId xmlns:a16="http://schemas.microsoft.com/office/drawing/2014/main" id="{2AADA7A0-8851-490E-A392-C62A534A04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4353" y="1527892"/>
            <a:ext cx="3834919" cy="2306210"/>
          </a:xfrm>
          <a:prstGeom prst="rect">
            <a:avLst/>
          </a:prstGeom>
        </p:spPr>
      </p:pic>
      <p:pic>
        <p:nvPicPr>
          <p:cNvPr id="13" name="Picture 12" descr="Graphical user interface, text, application, email&#10;&#10;Description automatically generated">
            <a:extLst>
              <a:ext uri="{FF2B5EF4-FFF2-40B4-BE49-F238E27FC236}">
                <a16:creationId xmlns:a16="http://schemas.microsoft.com/office/drawing/2014/main" id="{70E24682-F388-42C4-A469-8E5AEA2C1D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8237" y="3968025"/>
            <a:ext cx="6384174" cy="2724165"/>
          </a:xfrm>
          <a:prstGeom prst="rect">
            <a:avLst/>
          </a:prstGeom>
        </p:spPr>
      </p:pic>
    </p:spTree>
    <p:extLst>
      <p:ext uri="{BB962C8B-B14F-4D97-AF65-F5344CB8AC3E}">
        <p14:creationId xmlns:p14="http://schemas.microsoft.com/office/powerpoint/2010/main" val="1826078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5AFB-DBA3-4264-9363-398E0C372F3D}"/>
              </a:ext>
            </a:extLst>
          </p:cNvPr>
          <p:cNvSpPr>
            <a:spLocks noGrp="1"/>
          </p:cNvSpPr>
          <p:nvPr>
            <p:ph type="title"/>
          </p:nvPr>
        </p:nvSpPr>
        <p:spPr>
          <a:xfrm>
            <a:off x="523702" y="348501"/>
            <a:ext cx="10515600" cy="723842"/>
          </a:xfrm>
        </p:spPr>
        <p:txBody>
          <a:bodyPr>
            <a:normAutofit/>
          </a:bodyPr>
          <a:lstStyle/>
          <a:p>
            <a:r>
              <a:rPr lang="en-US" sz="3600" dirty="0">
                <a:solidFill>
                  <a:schemeClr val="accent2"/>
                </a:solidFill>
              </a:rPr>
              <a:t>The Chi-Square Test of Independence</a:t>
            </a:r>
          </a:p>
        </p:txBody>
      </p:sp>
      <p:sp>
        <p:nvSpPr>
          <p:cNvPr id="6" name="TextBox 5">
            <a:extLst>
              <a:ext uri="{FF2B5EF4-FFF2-40B4-BE49-F238E27FC236}">
                <a16:creationId xmlns:a16="http://schemas.microsoft.com/office/drawing/2014/main" id="{B63A88B5-348A-45B9-BA4B-D5139561DBB8}"/>
              </a:ext>
            </a:extLst>
          </p:cNvPr>
          <p:cNvSpPr txBox="1"/>
          <p:nvPr/>
        </p:nvSpPr>
        <p:spPr>
          <a:xfrm>
            <a:off x="7631084" y="588269"/>
            <a:ext cx="4101629" cy="60324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2"/>
                </a:solidFill>
                <a:cs typeface="Calibri"/>
              </a:rPr>
              <a:t>The Chi-Square Test</a:t>
            </a:r>
          </a:p>
          <a:p>
            <a:endParaRPr lang="en-US" sz="1600" dirty="0">
              <a:solidFill>
                <a:schemeClr val="accent2"/>
              </a:solidFill>
              <a:cs typeface="Calibri"/>
            </a:endParaRPr>
          </a:p>
          <a:p>
            <a:r>
              <a:rPr lang="en-US" sz="1600" b="0" i="0" dirty="0">
                <a:solidFill>
                  <a:srgbClr val="333333"/>
                </a:solidFill>
                <a:effectLst/>
                <a:latin typeface="-apple-system"/>
              </a:rPr>
              <a:t>The Chi-square Test of Independence tests whether there is a relationship between two categorical variables.  </a:t>
            </a:r>
          </a:p>
          <a:p>
            <a:endParaRPr lang="en-US" sz="1600" dirty="0">
              <a:solidFill>
                <a:srgbClr val="333333"/>
              </a:solidFill>
              <a:latin typeface="-apple-system"/>
            </a:endParaRPr>
          </a:p>
          <a:p>
            <a:r>
              <a:rPr lang="en-US" sz="1600" b="0" i="0" dirty="0">
                <a:solidFill>
                  <a:srgbClr val="333333"/>
                </a:solidFill>
                <a:effectLst/>
                <a:latin typeface="-apple-system"/>
              </a:rPr>
              <a:t>The NULL hypothesis for this test is that the two variables are independent – that knowing something about one doesn’t help you determine the value of the other.  By contrast, the alternative hypothesis says that the values are dependent – that if you know something about one, that will help you know something about the other.</a:t>
            </a:r>
          </a:p>
          <a:p>
            <a:endParaRPr lang="en-US" sz="1600" b="0" i="0" dirty="0">
              <a:solidFill>
                <a:srgbClr val="333333"/>
              </a:solidFill>
              <a:effectLst/>
              <a:latin typeface="-apple-system"/>
            </a:endParaRPr>
          </a:p>
          <a:p>
            <a:r>
              <a:rPr lang="en-US" sz="1600" b="0" i="0" dirty="0">
                <a:solidFill>
                  <a:srgbClr val="333333"/>
                </a:solidFill>
                <a:effectLst/>
                <a:latin typeface="-apple-system"/>
              </a:rPr>
              <a:t>The test works by comparing the </a:t>
            </a:r>
            <a:r>
              <a:rPr lang="en-US" sz="1600" b="1" i="1" dirty="0">
                <a:solidFill>
                  <a:srgbClr val="333333"/>
                </a:solidFill>
                <a:effectLst/>
                <a:latin typeface="-apple-system"/>
              </a:rPr>
              <a:t>observed frequencies </a:t>
            </a:r>
            <a:r>
              <a:rPr lang="en-US" sz="1600" b="0" i="0" dirty="0">
                <a:solidFill>
                  <a:srgbClr val="333333"/>
                </a:solidFill>
                <a:effectLst/>
                <a:latin typeface="-apple-system"/>
              </a:rPr>
              <a:t>in a sample to the </a:t>
            </a:r>
            <a:r>
              <a:rPr lang="en-US" sz="1600" b="1" i="1" dirty="0">
                <a:solidFill>
                  <a:srgbClr val="333333"/>
                </a:solidFill>
                <a:effectLst/>
                <a:latin typeface="-apple-system"/>
              </a:rPr>
              <a:t>expected frequencies</a:t>
            </a:r>
            <a:r>
              <a:rPr lang="en-US" sz="1600" b="0" i="0" dirty="0">
                <a:solidFill>
                  <a:srgbClr val="333333"/>
                </a:solidFill>
                <a:effectLst/>
                <a:latin typeface="-apple-system"/>
              </a:rPr>
              <a:t> provided there was </a:t>
            </a:r>
            <a:r>
              <a:rPr lang="en-US" sz="1600" b="1" i="1" dirty="0">
                <a:solidFill>
                  <a:srgbClr val="333333"/>
                </a:solidFill>
                <a:effectLst/>
                <a:latin typeface="-apple-system"/>
              </a:rPr>
              <a:t>no relationship</a:t>
            </a:r>
            <a:r>
              <a:rPr lang="en-US" sz="1600" b="0" i="0" dirty="0">
                <a:solidFill>
                  <a:srgbClr val="333333"/>
                </a:solidFill>
                <a:effectLst/>
                <a:latin typeface="-apple-system"/>
              </a:rPr>
              <a:t> between the two variables. </a:t>
            </a:r>
          </a:p>
          <a:p>
            <a:endParaRPr lang="en-US" sz="1600" dirty="0">
              <a:solidFill>
                <a:srgbClr val="333333"/>
              </a:solidFill>
              <a:latin typeface="-apple-system"/>
              <a:cs typeface="Calibri"/>
            </a:endParaRPr>
          </a:p>
          <a:p>
            <a:r>
              <a:rPr lang="en-US" sz="1600" dirty="0">
                <a:solidFill>
                  <a:srgbClr val="333333"/>
                </a:solidFill>
                <a:latin typeface="-apple-system"/>
                <a:cs typeface="Calibri"/>
              </a:rPr>
              <a:t>To perform this test we’ll use a modified version of the penguins data set, creating a categorical variable ‘</a:t>
            </a:r>
            <a:r>
              <a:rPr lang="en-US" sz="1600" dirty="0" err="1">
                <a:solidFill>
                  <a:srgbClr val="333333"/>
                </a:solidFill>
                <a:latin typeface="-apple-system"/>
                <a:cs typeface="Calibri"/>
              </a:rPr>
              <a:t>flipper_size</a:t>
            </a:r>
            <a:r>
              <a:rPr lang="en-US" sz="1600" dirty="0">
                <a:solidFill>
                  <a:srgbClr val="333333"/>
                </a:solidFill>
                <a:latin typeface="-apple-system"/>
                <a:cs typeface="Calibri"/>
              </a:rPr>
              <a:t>’ using the </a:t>
            </a:r>
            <a:r>
              <a:rPr lang="en-US" sz="1600" dirty="0" err="1">
                <a:solidFill>
                  <a:srgbClr val="333333"/>
                </a:solidFill>
                <a:latin typeface="-apple-system"/>
                <a:cs typeface="Calibri"/>
              </a:rPr>
              <a:t>flipper_length_mm</a:t>
            </a:r>
            <a:r>
              <a:rPr lang="en-US" sz="1600" dirty="0">
                <a:solidFill>
                  <a:srgbClr val="333333"/>
                </a:solidFill>
                <a:latin typeface="-apple-system"/>
                <a:cs typeface="Calibri"/>
              </a:rPr>
              <a:t> variable.</a:t>
            </a:r>
            <a:endParaRPr lang="en-US" sz="1600" dirty="0">
              <a:cs typeface="Calibri"/>
            </a:endParaRPr>
          </a:p>
        </p:txBody>
      </p:sp>
      <p:pic>
        <p:nvPicPr>
          <p:cNvPr id="8" name="Picture 7">
            <a:extLst>
              <a:ext uri="{FF2B5EF4-FFF2-40B4-BE49-F238E27FC236}">
                <a16:creationId xmlns:a16="http://schemas.microsoft.com/office/drawing/2014/main" id="{6F5B27D0-12D5-4A2A-9977-78EAB504E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02" y="1168238"/>
            <a:ext cx="7083961" cy="668406"/>
          </a:xfrm>
          <a:prstGeom prst="rect">
            <a:avLst/>
          </a:prstGeom>
        </p:spPr>
      </p:pic>
      <p:pic>
        <p:nvPicPr>
          <p:cNvPr id="10" name="Picture 9" descr="Chart, bar chart&#10;&#10;Description automatically generated">
            <a:extLst>
              <a:ext uri="{FF2B5EF4-FFF2-40B4-BE49-F238E27FC236}">
                <a16:creationId xmlns:a16="http://schemas.microsoft.com/office/drawing/2014/main" id="{8C6A032B-8E59-4107-9244-4A7764CEA2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248" y="1836644"/>
            <a:ext cx="3006695" cy="1870832"/>
          </a:xfrm>
          <a:prstGeom prst="rect">
            <a:avLst/>
          </a:prstGeom>
        </p:spPr>
      </p:pic>
      <p:pic>
        <p:nvPicPr>
          <p:cNvPr id="12" name="Picture 11" descr="Graphical user interface, text, application, email&#10;&#10;Description automatically generated">
            <a:extLst>
              <a:ext uri="{FF2B5EF4-FFF2-40B4-BE49-F238E27FC236}">
                <a16:creationId xmlns:a16="http://schemas.microsoft.com/office/drawing/2014/main" id="{037CDAA5-7CA6-4E2E-9F7D-6611812767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1943" y="1932539"/>
            <a:ext cx="4265720" cy="2930406"/>
          </a:xfrm>
          <a:prstGeom prst="rect">
            <a:avLst/>
          </a:prstGeom>
        </p:spPr>
      </p:pic>
      <p:pic>
        <p:nvPicPr>
          <p:cNvPr id="15" name="Picture 14" descr="Graphical user interface, text, application, email&#10;&#10;Description automatically generated">
            <a:extLst>
              <a:ext uri="{FF2B5EF4-FFF2-40B4-BE49-F238E27FC236}">
                <a16:creationId xmlns:a16="http://schemas.microsoft.com/office/drawing/2014/main" id="{95244D84-FBF8-4EBF-A5A8-D77EF07C0D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422" y="4958840"/>
            <a:ext cx="5709752" cy="1814465"/>
          </a:xfrm>
          <a:prstGeom prst="rect">
            <a:avLst/>
          </a:prstGeom>
        </p:spPr>
      </p:pic>
    </p:spTree>
    <p:extLst>
      <p:ext uri="{BB962C8B-B14F-4D97-AF65-F5344CB8AC3E}">
        <p14:creationId xmlns:p14="http://schemas.microsoft.com/office/powerpoint/2010/main" val="78604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66BF-622E-4649-8B89-84F9629E7D65}"/>
              </a:ext>
            </a:extLst>
          </p:cNvPr>
          <p:cNvSpPr>
            <a:spLocks noGrp="1"/>
          </p:cNvSpPr>
          <p:nvPr>
            <p:ph type="title"/>
          </p:nvPr>
        </p:nvSpPr>
        <p:spPr/>
        <p:txBody>
          <a:bodyPr/>
          <a:lstStyle/>
          <a:p>
            <a:r>
              <a:rPr lang="en-US" dirty="0">
                <a:cs typeface="Calibri Light"/>
              </a:rPr>
              <a:t>References </a:t>
            </a:r>
            <a:r>
              <a:rPr lang="en-US" dirty="0">
                <a:solidFill>
                  <a:schemeClr val="accent2"/>
                </a:solidFill>
                <a:cs typeface="Calibri Light"/>
              </a:rPr>
              <a:t>&amp;</a:t>
            </a:r>
            <a:r>
              <a:rPr lang="en-US" dirty="0">
                <a:cs typeface="Calibri Light"/>
              </a:rPr>
              <a:t> Texts</a:t>
            </a:r>
            <a:endParaRPr lang="en-US" dirty="0"/>
          </a:p>
        </p:txBody>
      </p:sp>
      <p:sp>
        <p:nvSpPr>
          <p:cNvPr id="3" name="Content Placeholder 2">
            <a:extLst>
              <a:ext uri="{FF2B5EF4-FFF2-40B4-BE49-F238E27FC236}">
                <a16:creationId xmlns:a16="http://schemas.microsoft.com/office/drawing/2014/main" id="{407E1653-B12F-4BB4-9600-58E1B42CB961}"/>
              </a:ext>
            </a:extLst>
          </p:cNvPr>
          <p:cNvSpPr>
            <a:spLocks noGrp="1"/>
          </p:cNvSpPr>
          <p:nvPr>
            <p:ph idx="1"/>
          </p:nvPr>
        </p:nvSpPr>
        <p:spPr>
          <a:xfrm>
            <a:off x="838200" y="1565430"/>
            <a:ext cx="10515600" cy="4611533"/>
          </a:xfrm>
        </p:spPr>
        <p:txBody>
          <a:bodyPr vert="horz" lIns="91440" tIns="45720" rIns="91440" bIns="45720" rtlCol="0" anchor="t">
            <a:normAutofit/>
          </a:bodyPr>
          <a:lstStyle/>
          <a:p>
            <a:pPr marL="0" indent="0">
              <a:buNone/>
            </a:pPr>
            <a:r>
              <a:rPr lang="en-US" sz="2000" dirty="0">
                <a:cs typeface="Calibri" panose="020F0502020204030204"/>
              </a:rPr>
              <a:t>I recommend the following resources, which I have made copious use of in developing this material:</a:t>
            </a:r>
            <a:endParaRPr lang="en-US" sz="2000" dirty="0"/>
          </a:p>
          <a:p>
            <a:pPr marL="0" indent="0">
              <a:buNone/>
            </a:pPr>
            <a:endParaRPr lang="en-US" sz="1600" dirty="0">
              <a:cs typeface="Calibri" panose="020F0502020204030204"/>
            </a:endParaRPr>
          </a:p>
          <a:p>
            <a:pPr marL="0" indent="0">
              <a:buNone/>
            </a:pPr>
            <a:r>
              <a:rPr lang="en-US" sz="1600" dirty="0">
                <a:cs typeface="Calibri" panose="020F0502020204030204"/>
              </a:rPr>
              <a:t>Mahoney, M. (2019).  Introduction to Data Exploration and Analysis with R.  </a:t>
            </a:r>
            <a:r>
              <a:rPr lang="en-US" sz="1600" dirty="0" err="1">
                <a:cs typeface="Calibri" panose="020F0502020204030204"/>
              </a:rPr>
              <a:t>Bookdown</a:t>
            </a:r>
            <a:r>
              <a:rPr lang="en-US" sz="1600" dirty="0">
                <a:cs typeface="Calibri" panose="020F0502020204030204"/>
              </a:rPr>
              <a:t>.  </a:t>
            </a:r>
          </a:p>
          <a:p>
            <a:pPr marL="0" indent="0">
              <a:buNone/>
            </a:pPr>
            <a:r>
              <a:rPr lang="en-US" sz="1600" dirty="0">
                <a:cs typeface="Calibri" panose="020F0502020204030204"/>
              </a:rPr>
              <a:t>Retrieved from </a:t>
            </a:r>
            <a:r>
              <a:rPr lang="en-US" sz="1600" dirty="0">
                <a:cs typeface="Calibri" panose="020F0502020204030204"/>
                <a:hlinkClick r:id="rId2"/>
              </a:rPr>
              <a:t>https://bookdown.org/mikemahoney218/IDEAR/</a:t>
            </a:r>
            <a:endParaRPr lang="en-US" sz="1600" dirty="0">
              <a:cs typeface="Calibri" panose="020F0502020204030204"/>
            </a:endParaRPr>
          </a:p>
          <a:p>
            <a:pPr marL="0" indent="0">
              <a:buNone/>
            </a:pPr>
            <a:endParaRPr lang="en-US" sz="1600" u="sng" dirty="0">
              <a:ea typeface="+mn-lt"/>
              <a:cs typeface="+mn-lt"/>
              <a:hlinkClick r:id="rId3"/>
            </a:endParaRPr>
          </a:p>
          <a:p>
            <a:pPr marL="0" indent="0">
              <a:buNone/>
            </a:pPr>
            <a:r>
              <a:rPr lang="en-US" sz="1600" dirty="0" err="1">
                <a:cs typeface="Calibri" panose="020F0502020204030204"/>
              </a:rPr>
              <a:t>Soetewey</a:t>
            </a:r>
            <a:r>
              <a:rPr lang="en-US" sz="1600" dirty="0">
                <a:cs typeface="Calibri" panose="020F0502020204030204"/>
              </a:rPr>
              <a:t>, A. (2022).  Stats and R (Blog). </a:t>
            </a:r>
            <a:r>
              <a:rPr lang="en-US" sz="1600" dirty="0">
                <a:cs typeface="Calibri" panose="020F0502020204030204"/>
                <a:hlinkClick r:id="rId4"/>
              </a:rPr>
              <a:t>https://statsandr.com/</a:t>
            </a:r>
            <a:endParaRPr lang="en-US" sz="1600" dirty="0">
              <a:cs typeface="Calibri" panose="020F0502020204030204"/>
            </a:endParaRPr>
          </a:p>
          <a:p>
            <a:pPr marL="0" indent="0">
              <a:buNone/>
            </a:pPr>
            <a:endParaRPr lang="en-US" sz="1600" dirty="0">
              <a:cs typeface="Calibri" panose="020F0502020204030204"/>
            </a:endParaRPr>
          </a:p>
          <a:p>
            <a:pPr marL="0" indent="0">
              <a:buNone/>
            </a:pPr>
            <a:r>
              <a:rPr lang="en-US" sz="1600" dirty="0">
                <a:cs typeface="Calibri" panose="020F0502020204030204"/>
              </a:rPr>
              <a:t>Hadley Wickham &amp; Garrett </a:t>
            </a:r>
            <a:r>
              <a:rPr lang="en-US" sz="1600" dirty="0" err="1">
                <a:cs typeface="Calibri" panose="020F0502020204030204"/>
              </a:rPr>
              <a:t>Grolemund</a:t>
            </a:r>
            <a:endParaRPr lang="en-US" sz="1600" dirty="0">
              <a:cs typeface="Calibri" panose="020F0502020204030204"/>
            </a:endParaRPr>
          </a:p>
          <a:p>
            <a:pPr marL="0" indent="0">
              <a:buNone/>
            </a:pPr>
            <a:r>
              <a:rPr lang="en-US" sz="1600" u="sng" dirty="0">
                <a:cs typeface="Calibri" panose="020F0502020204030204"/>
              </a:rPr>
              <a:t>R for Data Science</a:t>
            </a:r>
          </a:p>
          <a:p>
            <a:pPr marL="0" indent="0">
              <a:buNone/>
            </a:pPr>
            <a:r>
              <a:rPr lang="en-US" sz="1600" dirty="0">
                <a:cs typeface="Calibri" panose="020F0502020204030204"/>
              </a:rPr>
              <a:t>O'Reilly and Associates, 2017  </a:t>
            </a:r>
            <a:r>
              <a:rPr lang="en-US" sz="1600" b="1" dirty="0">
                <a:cs typeface="Calibri" panose="020F0502020204030204"/>
              </a:rPr>
              <a:t>Freely accessible here</a:t>
            </a:r>
            <a:r>
              <a:rPr lang="en-US" sz="1600" dirty="0">
                <a:cs typeface="Calibri" panose="020F0502020204030204"/>
              </a:rPr>
              <a:t>: </a:t>
            </a:r>
            <a:r>
              <a:rPr lang="en-US" sz="1600" u="sng" dirty="0">
                <a:ea typeface="+mn-lt"/>
                <a:cs typeface="+mn-lt"/>
                <a:hlinkClick r:id="rId5"/>
              </a:rPr>
              <a:t>https://r4ds.had.co.nz/index.html</a:t>
            </a:r>
            <a:endParaRPr lang="en-US" sz="1600" u="sng" dirty="0">
              <a:ea typeface="+mn-lt"/>
              <a:cs typeface="+mn-lt"/>
            </a:endParaRPr>
          </a:p>
          <a:p>
            <a:pPr marL="0" indent="0">
              <a:buNone/>
            </a:pPr>
            <a:endParaRPr lang="en-US" sz="1600" u="sng" dirty="0">
              <a:cs typeface="Calibri" panose="020F0502020204030204"/>
            </a:endParaRPr>
          </a:p>
          <a:p>
            <a:pPr marL="0" indent="0">
              <a:buNone/>
            </a:pPr>
            <a:r>
              <a:rPr lang="en-US" sz="1600" dirty="0">
                <a:cs typeface="Calibri" panose="020F0502020204030204"/>
              </a:rPr>
              <a:t>Wickham, H. </a:t>
            </a:r>
            <a:r>
              <a:rPr lang="en-US" sz="1600" u="sng" dirty="0" err="1">
                <a:cs typeface="Calibri" panose="020F0502020204030204"/>
              </a:rPr>
              <a:t>Tidyverse</a:t>
            </a:r>
            <a:r>
              <a:rPr lang="en-US" sz="1600" u="sng" dirty="0">
                <a:cs typeface="Calibri" panose="020F0502020204030204"/>
              </a:rPr>
              <a:t>: R Packages for Data Science</a:t>
            </a:r>
            <a:r>
              <a:rPr lang="en-US" sz="1600" dirty="0">
                <a:cs typeface="Calibri" panose="020F0502020204030204"/>
              </a:rPr>
              <a:t> </a:t>
            </a:r>
            <a:r>
              <a:rPr lang="en-US" sz="1600" u="sng" dirty="0">
                <a:cs typeface="Calibri" panose="020F0502020204030204"/>
                <a:hlinkClick r:id="rId6"/>
              </a:rPr>
              <a:t>https://www.tidyverse.org/</a:t>
            </a:r>
            <a:endParaRPr lang="en-US" sz="1600" u="sng" dirty="0">
              <a:cs typeface="Calibri" panose="020F0502020204030204"/>
            </a:endParaRPr>
          </a:p>
          <a:p>
            <a:pPr marL="0" indent="0">
              <a:buNone/>
            </a:pPr>
            <a:endParaRPr lang="en-US" sz="1600" u="sng" dirty="0">
              <a:cs typeface="Calibri" panose="020F0502020204030204"/>
            </a:endParaRPr>
          </a:p>
        </p:txBody>
      </p:sp>
    </p:spTree>
    <p:extLst>
      <p:ext uri="{BB962C8B-B14F-4D97-AF65-F5344CB8AC3E}">
        <p14:creationId xmlns:p14="http://schemas.microsoft.com/office/powerpoint/2010/main" val="2589666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35AFB-DBA3-4264-9363-398E0C372F3D}"/>
              </a:ext>
            </a:extLst>
          </p:cNvPr>
          <p:cNvSpPr>
            <a:spLocks noGrp="1"/>
          </p:cNvSpPr>
          <p:nvPr>
            <p:ph type="title"/>
          </p:nvPr>
        </p:nvSpPr>
        <p:spPr>
          <a:xfrm>
            <a:off x="523702" y="348501"/>
            <a:ext cx="10515600" cy="723842"/>
          </a:xfrm>
        </p:spPr>
        <p:txBody>
          <a:bodyPr>
            <a:normAutofit/>
          </a:bodyPr>
          <a:lstStyle/>
          <a:p>
            <a:r>
              <a:rPr lang="en-US" sz="3600" dirty="0">
                <a:solidFill>
                  <a:schemeClr val="accent2"/>
                </a:solidFill>
              </a:rPr>
              <a:t>Fisher’s Exact Test</a:t>
            </a:r>
          </a:p>
        </p:txBody>
      </p:sp>
      <p:sp>
        <p:nvSpPr>
          <p:cNvPr id="6" name="TextBox 5">
            <a:extLst>
              <a:ext uri="{FF2B5EF4-FFF2-40B4-BE49-F238E27FC236}">
                <a16:creationId xmlns:a16="http://schemas.microsoft.com/office/drawing/2014/main" id="{B63A88B5-348A-45B9-BA4B-D5139561DBB8}"/>
              </a:ext>
            </a:extLst>
          </p:cNvPr>
          <p:cNvSpPr txBox="1"/>
          <p:nvPr/>
        </p:nvSpPr>
        <p:spPr>
          <a:xfrm>
            <a:off x="7732924" y="708675"/>
            <a:ext cx="4101629"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cs typeface="Calibri"/>
              </a:rPr>
              <a:t>Fisher’s Exact testing</a:t>
            </a:r>
          </a:p>
          <a:p>
            <a:endParaRPr lang="en-US" b="1" dirty="0">
              <a:solidFill>
                <a:schemeClr val="accent2"/>
              </a:solidFill>
              <a:cs typeface="Calibri"/>
            </a:endParaRPr>
          </a:p>
          <a:p>
            <a:r>
              <a:rPr lang="en-US" sz="1400" dirty="0">
                <a:cs typeface="Calibri"/>
              </a:rPr>
              <a:t>Sometimes we want to perform a Chi-Square Test, but we have a very small number of samples.  So few in fact, that the </a:t>
            </a:r>
            <a:r>
              <a:rPr lang="en-US" sz="1400" b="1" i="1" dirty="0">
                <a:cs typeface="Calibri"/>
              </a:rPr>
              <a:t>expected values</a:t>
            </a:r>
            <a:r>
              <a:rPr lang="en-US" sz="1400" dirty="0">
                <a:cs typeface="Calibri"/>
              </a:rPr>
              <a:t> in at least one of the table cells of our contingency table are less than 5.</a:t>
            </a:r>
          </a:p>
          <a:p>
            <a:endParaRPr lang="en-US" sz="1400" dirty="0">
              <a:cs typeface="Calibri"/>
            </a:endParaRPr>
          </a:p>
          <a:p>
            <a:r>
              <a:rPr lang="en-US" sz="1400" dirty="0">
                <a:cs typeface="Calibri"/>
              </a:rPr>
              <a:t>For instance, let’s say we wanted to compare Likert ratings of a clinical activity that occurred on two different campuses, ‘Vancouver’ and ‘Everett’, but there are only a few students who answered the question from each Campus.  Fisher’s Exact test can be used in this case. (Note: this data is made up.)</a:t>
            </a:r>
          </a:p>
        </p:txBody>
      </p:sp>
      <p:pic>
        <p:nvPicPr>
          <p:cNvPr id="8" name="Picture 7" descr="Graphical user interface, text, application, email&#10;&#10;Description automatically generated">
            <a:extLst>
              <a:ext uri="{FF2B5EF4-FFF2-40B4-BE49-F238E27FC236}">
                <a16:creationId xmlns:a16="http://schemas.microsoft.com/office/drawing/2014/main" id="{21ABF059-1450-4EF7-94EF-AE7306848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20" y="905520"/>
            <a:ext cx="7241811" cy="3453516"/>
          </a:xfrm>
          <a:prstGeom prst="rect">
            <a:avLst/>
          </a:prstGeom>
        </p:spPr>
      </p:pic>
      <p:pic>
        <p:nvPicPr>
          <p:cNvPr id="10" name="Picture 9" descr="Chart, bar chart&#10;&#10;Description automatically generated">
            <a:extLst>
              <a:ext uri="{FF2B5EF4-FFF2-40B4-BE49-F238E27FC236}">
                <a16:creationId xmlns:a16="http://schemas.microsoft.com/office/drawing/2014/main" id="{54875DA7-6236-4BB2-BCAD-8394B60807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520" y="4478699"/>
            <a:ext cx="3358342" cy="2030800"/>
          </a:xfrm>
          <a:prstGeom prst="rect">
            <a:avLst/>
          </a:prstGeom>
        </p:spPr>
      </p:pic>
      <p:pic>
        <p:nvPicPr>
          <p:cNvPr id="12" name="Picture 11" descr="Graphical user interface, text, application, email&#10;&#10;Description automatically generated">
            <a:extLst>
              <a:ext uri="{FF2B5EF4-FFF2-40B4-BE49-F238E27FC236}">
                <a16:creationId xmlns:a16="http://schemas.microsoft.com/office/drawing/2014/main" id="{A017FE7B-949F-4F57-8FF9-B9A0AFD97A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2370" y="3965371"/>
            <a:ext cx="5503352" cy="2544128"/>
          </a:xfrm>
          <a:prstGeom prst="rect">
            <a:avLst/>
          </a:prstGeom>
        </p:spPr>
      </p:pic>
    </p:spTree>
    <p:extLst>
      <p:ext uri="{BB962C8B-B14F-4D97-AF65-F5344CB8AC3E}">
        <p14:creationId xmlns:p14="http://schemas.microsoft.com/office/powerpoint/2010/main" val="3751322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22F6-C79A-4F74-8484-B5DCD253B7EB}"/>
              </a:ext>
            </a:extLst>
          </p:cNvPr>
          <p:cNvSpPr>
            <a:spLocks noGrp="1"/>
          </p:cNvSpPr>
          <p:nvPr>
            <p:ph type="title"/>
          </p:nvPr>
        </p:nvSpPr>
        <p:spPr>
          <a:xfrm>
            <a:off x="838200" y="365125"/>
            <a:ext cx="10515600" cy="873471"/>
          </a:xfrm>
        </p:spPr>
        <p:txBody>
          <a:bodyPr/>
          <a:lstStyle/>
          <a:p>
            <a:r>
              <a:rPr lang="en-US" dirty="0">
                <a:solidFill>
                  <a:schemeClr val="accent2"/>
                </a:solidFill>
              </a:rPr>
              <a:t>The Cochran-Mantel-Haenszel (CMH) Test</a:t>
            </a:r>
          </a:p>
        </p:txBody>
      </p:sp>
      <p:sp>
        <p:nvSpPr>
          <p:cNvPr id="4" name="TextBox 3">
            <a:extLst>
              <a:ext uri="{FF2B5EF4-FFF2-40B4-BE49-F238E27FC236}">
                <a16:creationId xmlns:a16="http://schemas.microsoft.com/office/drawing/2014/main" id="{DFAD1957-F65A-489A-99A1-E9EEB5A5F4AF}"/>
              </a:ext>
            </a:extLst>
          </p:cNvPr>
          <p:cNvSpPr txBox="1"/>
          <p:nvPr/>
        </p:nvSpPr>
        <p:spPr>
          <a:xfrm>
            <a:off x="7680961" y="1238596"/>
            <a:ext cx="4101629"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0" i="0" dirty="0">
                <a:solidFill>
                  <a:srgbClr val="333333"/>
                </a:solidFill>
                <a:effectLst/>
                <a:latin typeface="-apple-system"/>
              </a:rPr>
              <a:t>The Cochran-Mantel-Haenszel Test, or CMH, is an extension of the Chi-Square test that is very commonly used in research.  It examines the significance of the association between two categorical variables where they are conditionally independent when stratified by a third variable.</a:t>
            </a:r>
            <a:endParaRPr lang="en-US" sz="1600" dirty="0">
              <a:solidFill>
                <a:srgbClr val="000000"/>
              </a:solidFill>
              <a:latin typeface="Open Sans" panose="020B0606030504020204" pitchFamily="34" charset="0"/>
            </a:endParaRPr>
          </a:p>
          <a:p>
            <a:endParaRPr lang="en-US" sz="1600" b="0" i="0" dirty="0">
              <a:solidFill>
                <a:srgbClr val="000000"/>
              </a:solidFill>
              <a:effectLst/>
              <a:latin typeface="Open Sans" panose="020B0606030504020204" pitchFamily="34" charset="0"/>
            </a:endParaRPr>
          </a:p>
          <a:p>
            <a:r>
              <a:rPr lang="en-US" sz="1600" b="0" i="0" dirty="0">
                <a:solidFill>
                  <a:srgbClr val="333333"/>
                </a:solidFill>
                <a:effectLst/>
                <a:latin typeface="-apple-system"/>
              </a:rPr>
              <a:t>For instance, in the </a:t>
            </a:r>
            <a:r>
              <a:rPr lang="en-US" sz="1600" b="0" i="0" dirty="0" err="1">
                <a:solidFill>
                  <a:srgbClr val="333333"/>
                </a:solidFill>
                <a:effectLst/>
                <a:latin typeface="-apple-system"/>
              </a:rPr>
              <a:t>vcd</a:t>
            </a:r>
            <a:r>
              <a:rPr lang="en-US" sz="1600" b="0" i="0" dirty="0">
                <a:solidFill>
                  <a:srgbClr val="333333"/>
                </a:solidFill>
                <a:effectLst/>
                <a:latin typeface="-apple-system"/>
              </a:rPr>
              <a:t> library, there is data on Arthritis treatment and response.  The Chi-Square Test looking at the difference in “Improved” by “Treatment” shows that the Treatment group had significantly better outcomes than the Placebo group.  But what happens when we stratify the relationship by biological Sex?  </a:t>
            </a:r>
          </a:p>
          <a:p>
            <a:endParaRPr lang="en-US" sz="1600" dirty="0">
              <a:solidFill>
                <a:srgbClr val="333333"/>
              </a:solidFill>
              <a:latin typeface="-apple-system"/>
            </a:endParaRPr>
          </a:p>
          <a:p>
            <a:r>
              <a:rPr lang="en-US" sz="1600" b="1" i="0" dirty="0">
                <a:solidFill>
                  <a:schemeClr val="accent2"/>
                </a:solidFill>
                <a:effectLst/>
                <a:latin typeface="-apple-system"/>
              </a:rPr>
              <a:t>Does the treatment work equally well for males and females?</a:t>
            </a:r>
          </a:p>
        </p:txBody>
      </p:sp>
      <p:pic>
        <p:nvPicPr>
          <p:cNvPr id="6" name="Picture 5" descr="Chart, bar chart&#10;&#10;Description automatically generated">
            <a:extLst>
              <a:ext uri="{FF2B5EF4-FFF2-40B4-BE49-F238E27FC236}">
                <a16:creationId xmlns:a16="http://schemas.microsoft.com/office/drawing/2014/main" id="{FF0F6053-E170-4EA5-9F42-387CA0AC4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87" y="1238596"/>
            <a:ext cx="4699027" cy="2774784"/>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6BB22B85-0A32-4DBD-B70B-F9923F1956A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5675"/>
          <a:stretch/>
        </p:blipFill>
        <p:spPr>
          <a:xfrm>
            <a:off x="522087" y="4013380"/>
            <a:ext cx="4964313" cy="1520177"/>
          </a:xfrm>
          <a:prstGeom prst="rect">
            <a:avLst/>
          </a:prstGeom>
        </p:spPr>
      </p:pic>
      <p:pic>
        <p:nvPicPr>
          <p:cNvPr id="10" name="Picture 9" descr="Text&#10;&#10;Description automatically generated">
            <a:extLst>
              <a:ext uri="{FF2B5EF4-FFF2-40B4-BE49-F238E27FC236}">
                <a16:creationId xmlns:a16="http://schemas.microsoft.com/office/drawing/2014/main" id="{F77C8F8F-EECA-4BC7-A3CC-28211C1A10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0299" y="5405952"/>
            <a:ext cx="4101629" cy="1206361"/>
          </a:xfrm>
          <a:prstGeom prst="rect">
            <a:avLst/>
          </a:prstGeom>
        </p:spPr>
      </p:pic>
    </p:spTree>
    <p:extLst>
      <p:ext uri="{BB962C8B-B14F-4D97-AF65-F5344CB8AC3E}">
        <p14:creationId xmlns:p14="http://schemas.microsoft.com/office/powerpoint/2010/main" val="1962602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0E22F6-C79A-4F74-8484-B5DCD253B7EB}"/>
              </a:ext>
            </a:extLst>
          </p:cNvPr>
          <p:cNvSpPr>
            <a:spLocks noGrp="1"/>
          </p:cNvSpPr>
          <p:nvPr>
            <p:ph type="title"/>
          </p:nvPr>
        </p:nvSpPr>
        <p:spPr>
          <a:xfrm>
            <a:off x="4384039" y="365125"/>
            <a:ext cx="7164493" cy="1325563"/>
          </a:xfrm>
        </p:spPr>
        <p:txBody>
          <a:bodyPr>
            <a:normAutofit/>
          </a:bodyPr>
          <a:lstStyle/>
          <a:p>
            <a:r>
              <a:rPr lang="en-US"/>
              <a:t>Creating Beautiful Tables in R</a:t>
            </a:r>
          </a:p>
        </p:txBody>
      </p:sp>
      <p:pic>
        <p:nvPicPr>
          <p:cNvPr id="5" name="Picture 4" descr="Shape&#10;&#10;Description automatically generated">
            <a:extLst>
              <a:ext uri="{FF2B5EF4-FFF2-40B4-BE49-F238E27FC236}">
                <a16:creationId xmlns:a16="http://schemas.microsoft.com/office/drawing/2014/main" id="{6E2871AC-5CDE-451E-86C6-54905BB2C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 y="1454820"/>
            <a:ext cx="3425957" cy="3947878"/>
          </a:xfrm>
          <a:prstGeom prst="rect">
            <a:avLst/>
          </a:prstGeom>
        </p:spPr>
      </p:pic>
      <p:sp>
        <p:nvSpPr>
          <p:cNvPr id="3" name="Content Placeholder 2">
            <a:extLst>
              <a:ext uri="{FF2B5EF4-FFF2-40B4-BE49-F238E27FC236}">
                <a16:creationId xmlns:a16="http://schemas.microsoft.com/office/drawing/2014/main" id="{0B2D9120-3FFD-488A-BD3B-05F807179C9C}"/>
              </a:ext>
            </a:extLst>
          </p:cNvPr>
          <p:cNvSpPr>
            <a:spLocks noGrp="1"/>
          </p:cNvSpPr>
          <p:nvPr>
            <p:ph idx="1"/>
          </p:nvPr>
        </p:nvSpPr>
        <p:spPr>
          <a:xfrm>
            <a:off x="4387515" y="2022601"/>
            <a:ext cx="7161017" cy="4154361"/>
          </a:xfrm>
        </p:spPr>
        <p:txBody>
          <a:bodyPr>
            <a:normAutofit/>
          </a:bodyPr>
          <a:lstStyle/>
          <a:p>
            <a:pPr marL="0" indent="0">
              <a:buNone/>
            </a:pPr>
            <a:r>
              <a:rPr lang="en-US" sz="1700" dirty="0"/>
              <a:t>This online resource is an absolute must for anyone who wants to use R to create beautiful, interactive tables:</a:t>
            </a:r>
          </a:p>
          <a:p>
            <a:pPr marL="0" indent="0">
              <a:buNone/>
            </a:pPr>
            <a:r>
              <a:rPr lang="en-US" sz="1700" dirty="0"/>
              <a:t>Keyes, D. (2019). How to Make Beautiful Tables in R. </a:t>
            </a:r>
            <a:r>
              <a:rPr lang="en-US" sz="1700" i="1" dirty="0"/>
              <a:t>R for the Rest of Us</a:t>
            </a:r>
            <a:r>
              <a:rPr lang="en-US" sz="1700" dirty="0"/>
              <a:t>.  </a:t>
            </a:r>
          </a:p>
          <a:p>
            <a:pPr marL="0" indent="0">
              <a:buNone/>
            </a:pPr>
            <a:r>
              <a:rPr lang="en-US" sz="1700" dirty="0"/>
              <a:t>Retrieved from: </a:t>
            </a:r>
            <a:r>
              <a:rPr lang="en-US" sz="1700" dirty="0">
                <a:hlinkClick r:id="rId3"/>
              </a:rPr>
              <a:t>https://rfortherestofus.com/2019/11/how-to-make-beautiful-tables-in-r/</a:t>
            </a:r>
            <a:endParaRPr lang="en-US" sz="1700" dirty="0"/>
          </a:p>
          <a:p>
            <a:pPr marL="0" indent="0">
              <a:buNone/>
            </a:pPr>
            <a:endParaRPr lang="en-US" sz="1700" dirty="0"/>
          </a:p>
          <a:p>
            <a:pPr marL="0" indent="0">
              <a:buNone/>
            </a:pPr>
            <a:r>
              <a:rPr lang="en-US" sz="1700" dirty="0"/>
              <a:t>The </a:t>
            </a:r>
            <a:r>
              <a:rPr lang="en-US" sz="1700" dirty="0" err="1"/>
              <a:t>kableExtra</a:t>
            </a:r>
            <a:r>
              <a:rPr lang="en-US" sz="1700" dirty="0"/>
              <a:t> documentation is available here: </a:t>
            </a:r>
          </a:p>
          <a:p>
            <a:pPr marL="0" indent="0">
              <a:buNone/>
            </a:pPr>
            <a:r>
              <a:rPr lang="en-US" sz="1700" dirty="0">
                <a:hlinkClick r:id="rId4"/>
              </a:rPr>
              <a:t>https://cran.r-project.org/web/packages/kableExtra/vignettes/awesome_table_in_html.html#Overview</a:t>
            </a:r>
            <a:endParaRPr lang="en-US" sz="1700" dirty="0"/>
          </a:p>
          <a:p>
            <a:pPr marL="0" indent="0">
              <a:buNone/>
            </a:pPr>
            <a:endParaRPr lang="en-US" sz="1700" dirty="0"/>
          </a:p>
        </p:txBody>
      </p:sp>
    </p:spTree>
    <p:extLst>
      <p:ext uri="{BB962C8B-B14F-4D97-AF65-F5344CB8AC3E}">
        <p14:creationId xmlns:p14="http://schemas.microsoft.com/office/powerpoint/2010/main" val="319755941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403843-30C3-4497-BC73-6ABCAB1F6FF1}"/>
              </a:ext>
            </a:extLst>
          </p:cNvPr>
          <p:cNvSpPr>
            <a:spLocks noGrp="1"/>
          </p:cNvSpPr>
          <p:nvPr>
            <p:ph type="title"/>
          </p:nvPr>
        </p:nvSpPr>
        <p:spPr>
          <a:xfrm>
            <a:off x="643467" y="321734"/>
            <a:ext cx="10905066" cy="1135737"/>
          </a:xfrm>
        </p:spPr>
        <p:txBody>
          <a:bodyPr>
            <a:normAutofit/>
          </a:bodyPr>
          <a:lstStyle/>
          <a:p>
            <a:r>
              <a:rPr lang="en-US" sz="3600" b="1" dirty="0">
                <a:solidFill>
                  <a:schemeClr val="accent2"/>
                </a:solidFill>
                <a:cs typeface="Calibri Light"/>
              </a:rPr>
              <a:t>Homework – Lesson 7</a:t>
            </a:r>
          </a:p>
        </p:txBody>
      </p:sp>
      <p:sp>
        <p:nvSpPr>
          <p:cNvPr id="3" name="Content Placeholder 2">
            <a:extLst>
              <a:ext uri="{FF2B5EF4-FFF2-40B4-BE49-F238E27FC236}">
                <a16:creationId xmlns:a16="http://schemas.microsoft.com/office/drawing/2014/main" id="{7BB486A7-5383-4F0C-9DCF-FD00B26D270D}"/>
              </a:ext>
            </a:extLst>
          </p:cNvPr>
          <p:cNvSpPr>
            <a:spLocks noGrp="1"/>
          </p:cNvSpPr>
          <p:nvPr>
            <p:ph idx="1"/>
          </p:nvPr>
        </p:nvSpPr>
        <p:spPr>
          <a:xfrm>
            <a:off x="643467" y="1381760"/>
            <a:ext cx="10905066" cy="5154506"/>
          </a:xfrm>
        </p:spPr>
        <p:txBody>
          <a:bodyPr vert="horz" lIns="91440" tIns="45720" rIns="91440" bIns="45720" rtlCol="0">
            <a:normAutofit fontScale="92500" lnSpcReduction="10000"/>
          </a:bodyPr>
          <a:lstStyle/>
          <a:p>
            <a:pPr marL="0" indent="0">
              <a:buNone/>
            </a:pPr>
            <a:r>
              <a:rPr lang="en-US" sz="1600" b="1" dirty="0">
                <a:cs typeface="Calibri"/>
              </a:rPr>
              <a:t>Introduction to Statistics Using R</a:t>
            </a:r>
          </a:p>
          <a:p>
            <a:pPr marL="0" indent="0">
              <a:buNone/>
            </a:pPr>
            <a:r>
              <a:rPr lang="en-US" sz="1600" dirty="0">
                <a:cs typeface="Calibri"/>
              </a:rPr>
              <a:t>Review the companion R notebooks for this lesson, “Basic Statistics with R”.  Create a new R Notebook and do the following 2 exercises.  You can use a copy of last week’s homework if you wish.</a:t>
            </a:r>
          </a:p>
          <a:p>
            <a:pPr marL="0" indent="0">
              <a:buNone/>
            </a:pPr>
            <a:r>
              <a:rPr lang="en-US" sz="1600" b="1" dirty="0">
                <a:cs typeface="Calibri"/>
              </a:rPr>
              <a:t>I.      Basic Summary Statistics &amp; Tables</a:t>
            </a:r>
          </a:p>
          <a:p>
            <a:pPr marL="857250" lvl="1" indent="-400050">
              <a:buFont typeface="+mj-lt"/>
              <a:buAutoNum type="arabicPeriod"/>
            </a:pPr>
            <a:r>
              <a:rPr lang="en-US" sz="1600" dirty="0">
                <a:cs typeface="Calibri"/>
              </a:rPr>
              <a:t>Read in the P2-movie-ratings.csv file from last week</a:t>
            </a:r>
          </a:p>
          <a:p>
            <a:pPr marL="857250" lvl="1" indent="-400050">
              <a:buFont typeface="+mj-lt"/>
              <a:buAutoNum type="arabicPeriod"/>
            </a:pPr>
            <a:r>
              <a:rPr lang="en-US" sz="1600" dirty="0">
                <a:cs typeface="Calibri"/>
              </a:rPr>
              <a:t>Calculate min, median, mean, max and range for audience ratings and budget variables</a:t>
            </a:r>
          </a:p>
          <a:p>
            <a:pPr marL="857250" lvl="1" indent="-400050">
              <a:buFont typeface="+mj-lt"/>
              <a:buAutoNum type="arabicPeriod"/>
            </a:pPr>
            <a:r>
              <a:rPr lang="en-US" sz="1600" dirty="0">
                <a:cs typeface="Calibri"/>
              </a:rPr>
              <a:t>Calculate the .10, .25, .50. .75, .90 quantiles; which are quartiles?</a:t>
            </a:r>
          </a:p>
          <a:p>
            <a:pPr marL="857250" lvl="1" indent="-400050">
              <a:buFont typeface="+mj-lt"/>
              <a:buAutoNum type="arabicPeriod"/>
            </a:pPr>
            <a:r>
              <a:rPr lang="en-US" sz="1600" dirty="0">
                <a:cs typeface="Calibri"/>
              </a:rPr>
              <a:t>Put the quartiles in a table using the </a:t>
            </a:r>
            <a:r>
              <a:rPr lang="en-US" sz="1600" dirty="0" err="1">
                <a:cs typeface="Calibri"/>
              </a:rPr>
              <a:t>kable</a:t>
            </a:r>
            <a:r>
              <a:rPr lang="en-US" sz="1600" dirty="0">
                <a:cs typeface="Calibri"/>
              </a:rPr>
              <a:t> package</a:t>
            </a:r>
          </a:p>
          <a:p>
            <a:pPr marL="857250" lvl="1" indent="-400050">
              <a:buFont typeface="+mj-lt"/>
              <a:buAutoNum type="arabicPeriod"/>
            </a:pPr>
            <a:r>
              <a:rPr lang="en-US" sz="1600" dirty="0">
                <a:cs typeface="Calibri"/>
              </a:rPr>
              <a:t>Calculate the interquartile range for audience ratings and budget.  Are there outliers? </a:t>
            </a:r>
          </a:p>
          <a:p>
            <a:pPr marL="857250" lvl="1" indent="-400050">
              <a:buFont typeface="+mj-lt"/>
              <a:buAutoNum type="arabicPeriod"/>
            </a:pPr>
            <a:r>
              <a:rPr lang="en-US" sz="1600" dirty="0">
                <a:cs typeface="Calibri"/>
              </a:rPr>
              <a:t>Are the distributions of audience ratings and budget the same or similar? Generate a histogram and Q-Q plot for each of these data points, and explain why you think the data point is normally distributed or not. Test your hypothesis with the Anderson Darling test.</a:t>
            </a:r>
          </a:p>
          <a:p>
            <a:pPr marL="400050" indent="-400050">
              <a:buFont typeface="+mj-lt"/>
              <a:buAutoNum type="romanUcPeriod" startAt="2"/>
            </a:pPr>
            <a:r>
              <a:rPr lang="en-US" sz="1600" b="1" dirty="0">
                <a:cs typeface="Calibri"/>
              </a:rPr>
              <a:t>ANOVA or Kruskal-Wallis? </a:t>
            </a:r>
          </a:p>
          <a:p>
            <a:pPr marL="800100" lvl="1" indent="-342900">
              <a:buFont typeface="+mj-lt"/>
              <a:buAutoNum type="arabicPeriod"/>
            </a:pPr>
            <a:r>
              <a:rPr lang="en-US" sz="1600" dirty="0">
                <a:cs typeface="Calibri"/>
              </a:rPr>
              <a:t>Choose any data set, X, with at least 2 continuous variables and one categorical variable / factor with 3 or more levels.  Examine the X data set with N values / rows; do some descriptive statistics to review distributions, outliers, data types and empty values.</a:t>
            </a:r>
          </a:p>
          <a:p>
            <a:pPr marL="800100" lvl="1" indent="-342900">
              <a:buFont typeface="+mj-lt"/>
              <a:buAutoNum type="arabicPeriod"/>
            </a:pPr>
            <a:r>
              <a:rPr lang="en-US" sz="1600" dirty="0">
                <a:cs typeface="Calibri"/>
              </a:rPr>
              <a:t>Compare one or more continuous variables across 3 levels of the factor.  Use either ANOVA or Kruskal-Wallis testing.</a:t>
            </a:r>
          </a:p>
          <a:p>
            <a:pPr marL="800100" lvl="1" indent="-342900">
              <a:buFont typeface="+mj-lt"/>
              <a:buAutoNum type="arabicPeriod"/>
            </a:pPr>
            <a:r>
              <a:rPr lang="en-US" sz="1600" dirty="0">
                <a:cs typeface="Calibri"/>
              </a:rPr>
              <a:t>Perform at least one test of normality and interpret the p-value – what is the appropriate test for this data / outcome variable? Why?</a:t>
            </a:r>
          </a:p>
          <a:p>
            <a:pPr marL="800100" lvl="1" indent="-342900">
              <a:buFont typeface="+mj-lt"/>
              <a:buAutoNum type="arabicPeriod"/>
            </a:pPr>
            <a:r>
              <a:rPr lang="en-US" sz="1600" dirty="0">
                <a:cs typeface="Calibri"/>
              </a:rPr>
              <a:t>Explain the NULL and alternative hypotheses.</a:t>
            </a:r>
          </a:p>
          <a:p>
            <a:pPr marL="800100" lvl="1" indent="-342900">
              <a:buFont typeface="+mj-lt"/>
              <a:buAutoNum type="arabicPeriod"/>
            </a:pPr>
            <a:r>
              <a:rPr lang="en-US" sz="1600" dirty="0">
                <a:cs typeface="Calibri"/>
              </a:rPr>
              <a:t>Perform the test and explain the results – do you want to accept or reject the NULL hypothesis and why? How confident are you?</a:t>
            </a:r>
          </a:p>
          <a:p>
            <a:pPr lvl="1"/>
            <a:endParaRPr lang="en-US" sz="1100" b="1" dirty="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61751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66BF-622E-4649-8B89-84F9629E7D65}"/>
              </a:ext>
            </a:extLst>
          </p:cNvPr>
          <p:cNvSpPr>
            <a:spLocks noGrp="1"/>
          </p:cNvSpPr>
          <p:nvPr>
            <p:ph type="title"/>
          </p:nvPr>
        </p:nvSpPr>
        <p:spPr>
          <a:xfrm>
            <a:off x="399011" y="290312"/>
            <a:ext cx="11393978" cy="1214292"/>
          </a:xfrm>
        </p:spPr>
        <p:txBody>
          <a:bodyPr>
            <a:normAutofit/>
          </a:bodyPr>
          <a:lstStyle/>
          <a:p>
            <a:r>
              <a:rPr lang="en-US" sz="3600" dirty="0">
                <a:solidFill>
                  <a:schemeClr val="accent2"/>
                </a:solidFill>
                <a:cs typeface="Calibri Light"/>
              </a:rPr>
              <a:t>Introducing Basic Concepts &amp; Vocabulary:  Types of Data</a:t>
            </a:r>
            <a:endParaRPr lang="en-US" sz="3600" dirty="0">
              <a:solidFill>
                <a:schemeClr val="accent2"/>
              </a:solidFill>
            </a:endParaRPr>
          </a:p>
        </p:txBody>
      </p:sp>
      <p:sp>
        <p:nvSpPr>
          <p:cNvPr id="3" name="Content Placeholder 2">
            <a:extLst>
              <a:ext uri="{FF2B5EF4-FFF2-40B4-BE49-F238E27FC236}">
                <a16:creationId xmlns:a16="http://schemas.microsoft.com/office/drawing/2014/main" id="{407E1653-B12F-4BB4-9600-58E1B42CB961}"/>
              </a:ext>
            </a:extLst>
          </p:cNvPr>
          <p:cNvSpPr>
            <a:spLocks noGrp="1"/>
          </p:cNvSpPr>
          <p:nvPr>
            <p:ph idx="1"/>
          </p:nvPr>
        </p:nvSpPr>
        <p:spPr>
          <a:xfrm>
            <a:off x="399011" y="1504604"/>
            <a:ext cx="10440785" cy="5212080"/>
          </a:xfrm>
        </p:spPr>
        <p:txBody>
          <a:bodyPr vert="horz" lIns="91440" tIns="45720" rIns="91440" bIns="45720" rtlCol="0" anchor="t">
            <a:normAutofit fontScale="85000" lnSpcReduction="20000"/>
          </a:bodyPr>
          <a:lstStyle/>
          <a:p>
            <a:pPr marL="0" indent="0">
              <a:buNone/>
            </a:pPr>
            <a:r>
              <a:rPr lang="en-US" sz="1800" b="1" u="sng" dirty="0">
                <a:solidFill>
                  <a:srgbClr val="1A1917"/>
                </a:solidFill>
                <a:latin typeface="Lato" panose="020F0502020204030203" pitchFamily="34" charset="0"/>
                <a:cs typeface="Calibri" panose="020F0502020204030204"/>
              </a:rPr>
              <a:t>continuous:</a:t>
            </a:r>
            <a:r>
              <a:rPr lang="en-US" sz="1800" b="1" dirty="0">
                <a:solidFill>
                  <a:srgbClr val="1A1917"/>
                </a:solidFill>
                <a:latin typeface="Lato" panose="020F0502020204030203" pitchFamily="34" charset="0"/>
                <a:cs typeface="Calibri" panose="020F0502020204030204"/>
              </a:rPr>
              <a:t>  </a:t>
            </a:r>
            <a:r>
              <a:rPr lang="en-US" sz="1800" b="0" i="0" dirty="0">
                <a:solidFill>
                  <a:srgbClr val="1A1917"/>
                </a:solidFill>
                <a:effectLst/>
                <a:latin typeface="Lato" panose="020F0502020204030203" pitchFamily="34" charset="0"/>
              </a:rPr>
              <a:t>numeric data with a potentially infinite number of intermediate values </a:t>
            </a:r>
          </a:p>
          <a:p>
            <a:pPr marL="0" indent="0">
              <a:buNone/>
            </a:pPr>
            <a:r>
              <a:rPr lang="en-US" sz="1800" dirty="0">
                <a:solidFill>
                  <a:srgbClr val="1A1917"/>
                </a:solidFill>
                <a:latin typeface="Lato" panose="020F0502020204030203" pitchFamily="34" charset="0"/>
              </a:rPr>
              <a:t>	</a:t>
            </a:r>
            <a:r>
              <a:rPr lang="en-US" sz="1800" b="0" i="0" dirty="0">
                <a:solidFill>
                  <a:srgbClr val="1A1917"/>
                </a:solidFill>
                <a:effectLst/>
                <a:latin typeface="Lato" panose="020F0502020204030203" pitchFamily="34" charset="0"/>
              </a:rPr>
              <a:t>example: measures</a:t>
            </a:r>
          </a:p>
          <a:p>
            <a:pPr marL="0" indent="0">
              <a:buNone/>
            </a:pPr>
            <a:r>
              <a:rPr lang="en-US" sz="1800" b="1" u="sng" dirty="0">
                <a:solidFill>
                  <a:srgbClr val="1A1917"/>
                </a:solidFill>
                <a:latin typeface="Lato" panose="020F0502020204030203" pitchFamily="34" charset="0"/>
              </a:rPr>
              <a:t>discrete</a:t>
            </a:r>
            <a:r>
              <a:rPr lang="en-US" sz="1800" dirty="0">
                <a:solidFill>
                  <a:srgbClr val="1A1917"/>
                </a:solidFill>
                <a:latin typeface="Lato" panose="020F0502020204030203" pitchFamily="34" charset="0"/>
              </a:rPr>
              <a:t>: data that is restricted to a certain range of values </a:t>
            </a:r>
          </a:p>
          <a:p>
            <a:pPr marL="0" indent="0">
              <a:buNone/>
            </a:pPr>
            <a:r>
              <a:rPr lang="en-US" sz="1800" dirty="0">
                <a:solidFill>
                  <a:srgbClr val="1A1917"/>
                </a:solidFill>
                <a:latin typeface="Lato" panose="020F0502020204030203" pitchFamily="34" charset="0"/>
              </a:rPr>
              <a:t>	examples: counts – must be a whole integer;</a:t>
            </a:r>
          </a:p>
          <a:p>
            <a:pPr marL="0" indent="0">
              <a:buNone/>
            </a:pPr>
            <a:r>
              <a:rPr lang="en-US" sz="1800" dirty="0">
                <a:solidFill>
                  <a:srgbClr val="1A1917"/>
                </a:solidFill>
                <a:latin typeface="Lato" panose="020F0502020204030203" pitchFamily="34" charset="0"/>
              </a:rPr>
              <a:t>	scores / percentages – must be between 0 and 100</a:t>
            </a:r>
            <a:endParaRPr lang="en-US" sz="2000" b="0" i="0" dirty="0">
              <a:solidFill>
                <a:srgbClr val="1A1917"/>
              </a:solidFill>
              <a:effectLst/>
              <a:latin typeface="Lato" panose="020F0502020204030203" pitchFamily="34" charset="0"/>
            </a:endParaRPr>
          </a:p>
          <a:p>
            <a:pPr marL="0" indent="0">
              <a:buNone/>
            </a:pPr>
            <a:r>
              <a:rPr lang="en-US" sz="1800" b="1" u="sng" dirty="0">
                <a:solidFill>
                  <a:srgbClr val="1A1917"/>
                </a:solidFill>
                <a:latin typeface="Lato" panose="020F0502020204030203" pitchFamily="34" charset="0"/>
                <a:cs typeface="Calibri" panose="020F0502020204030204"/>
              </a:rPr>
              <a:t>categorical:</a:t>
            </a:r>
            <a:r>
              <a:rPr lang="en-US" sz="1800" b="1" dirty="0">
                <a:solidFill>
                  <a:srgbClr val="1A1917"/>
                </a:solidFill>
                <a:latin typeface="Lato" panose="020F0502020204030203" pitchFamily="34" charset="0"/>
                <a:cs typeface="Calibri" panose="020F0502020204030204"/>
              </a:rPr>
              <a:t>  </a:t>
            </a:r>
            <a:r>
              <a:rPr lang="en-US" sz="1800" b="0" i="0" dirty="0">
                <a:solidFill>
                  <a:srgbClr val="1A1917"/>
                </a:solidFill>
                <a:effectLst/>
                <a:latin typeface="Lato" panose="020F0502020204030203" pitchFamily="34" charset="0"/>
              </a:rPr>
              <a:t>data that is restricted to a certain set of values </a:t>
            </a:r>
          </a:p>
          <a:p>
            <a:pPr marL="0" indent="0">
              <a:buNone/>
            </a:pPr>
            <a:r>
              <a:rPr lang="en-US" sz="1800" b="0" i="0" dirty="0">
                <a:solidFill>
                  <a:srgbClr val="1A1917"/>
                </a:solidFill>
                <a:effectLst/>
                <a:latin typeface="Lato" panose="020F0502020204030203" pitchFamily="34" charset="0"/>
              </a:rPr>
              <a:t>	examples: all the zip codes, all the colors of the Ford Fiesta</a:t>
            </a:r>
            <a:endParaRPr lang="en-US" sz="1800" u="sng" dirty="0">
              <a:solidFill>
                <a:srgbClr val="1A1917"/>
              </a:solidFill>
              <a:latin typeface="Lato" panose="020F0502020204030203" pitchFamily="34" charset="0"/>
              <a:cs typeface="Calibri" panose="020F0502020204030204"/>
            </a:endParaRPr>
          </a:p>
          <a:p>
            <a:pPr marL="0" indent="0">
              <a:buNone/>
            </a:pPr>
            <a:r>
              <a:rPr lang="en-US" sz="1800" b="1" u="sng" dirty="0">
                <a:solidFill>
                  <a:srgbClr val="1A1917"/>
                </a:solidFill>
                <a:latin typeface="Lato" panose="020F0502020204030203" pitchFamily="34" charset="0"/>
                <a:cs typeface="Calibri" panose="020F0502020204030204"/>
              </a:rPr>
              <a:t>ordinal:</a:t>
            </a:r>
            <a:r>
              <a:rPr lang="en-US" sz="1800" b="1" dirty="0">
                <a:solidFill>
                  <a:srgbClr val="1A1917"/>
                </a:solidFill>
                <a:latin typeface="Lato" panose="020F0502020204030203" pitchFamily="34" charset="0"/>
                <a:cs typeface="Calibri" panose="020F0502020204030204"/>
              </a:rPr>
              <a:t> </a:t>
            </a:r>
            <a:r>
              <a:rPr lang="en-US" sz="1800" b="0" i="0" dirty="0">
                <a:solidFill>
                  <a:srgbClr val="1A1917"/>
                </a:solidFill>
                <a:effectLst/>
                <a:latin typeface="Lato" panose="020F0502020204030203" pitchFamily="34" charset="0"/>
              </a:rPr>
              <a:t>a type of categorical data that has a natural progression </a:t>
            </a:r>
          </a:p>
          <a:p>
            <a:pPr marL="0" indent="0">
              <a:buNone/>
            </a:pPr>
            <a:r>
              <a:rPr lang="en-US" sz="1800" b="0" i="0" dirty="0">
                <a:solidFill>
                  <a:srgbClr val="1A1917"/>
                </a:solidFill>
                <a:effectLst/>
                <a:latin typeface="Lato" panose="020F0502020204030203" pitchFamily="34" charset="0"/>
              </a:rPr>
              <a:t>	examples: Likert data and other ratings scales, sometimes range buckets</a:t>
            </a:r>
          </a:p>
          <a:p>
            <a:pPr marL="0" indent="0">
              <a:buNone/>
            </a:pPr>
            <a:r>
              <a:rPr lang="en-US" sz="1800" b="1" i="0" u="sng" dirty="0">
                <a:solidFill>
                  <a:srgbClr val="1A1917"/>
                </a:solidFill>
                <a:effectLst/>
                <a:latin typeface="Lato" panose="020F0502020204030203" pitchFamily="34" charset="0"/>
              </a:rPr>
              <a:t>nominal:</a:t>
            </a:r>
            <a:r>
              <a:rPr lang="en-US" sz="1800" b="1" i="0" dirty="0">
                <a:solidFill>
                  <a:srgbClr val="1A1917"/>
                </a:solidFill>
                <a:effectLst/>
                <a:latin typeface="Lato" panose="020F0502020204030203" pitchFamily="34" charset="0"/>
              </a:rPr>
              <a:t> </a:t>
            </a:r>
            <a:r>
              <a:rPr lang="en-US" sz="1800" b="0" i="0" dirty="0">
                <a:solidFill>
                  <a:srgbClr val="1A1917"/>
                </a:solidFill>
                <a:effectLst/>
                <a:latin typeface="Lato" panose="020F0502020204030203" pitchFamily="34" charset="0"/>
              </a:rPr>
              <a:t>a type of categorical data that DOES NOT have a progression </a:t>
            </a:r>
          </a:p>
          <a:p>
            <a:pPr marL="0" indent="0">
              <a:buNone/>
            </a:pPr>
            <a:r>
              <a:rPr lang="en-US" sz="1800" dirty="0">
                <a:solidFill>
                  <a:srgbClr val="1A1917"/>
                </a:solidFill>
                <a:latin typeface="Lato" panose="020F0502020204030203" pitchFamily="34" charset="0"/>
              </a:rPr>
              <a:t>	</a:t>
            </a:r>
            <a:r>
              <a:rPr lang="en-US" sz="1800" b="0" i="0" dirty="0">
                <a:solidFill>
                  <a:srgbClr val="1A1917"/>
                </a:solidFill>
                <a:effectLst/>
                <a:latin typeface="Lato" panose="020F0502020204030203" pitchFamily="34" charset="0"/>
              </a:rPr>
              <a:t>examples: colors, types, products, etc.</a:t>
            </a:r>
          </a:p>
          <a:p>
            <a:pPr marL="0" indent="0">
              <a:buNone/>
            </a:pPr>
            <a:r>
              <a:rPr lang="en-US" sz="1800" b="1" i="0" u="sng" dirty="0">
                <a:solidFill>
                  <a:srgbClr val="1A1917"/>
                </a:solidFill>
                <a:effectLst/>
                <a:latin typeface="Lato" panose="020F0502020204030203" pitchFamily="34" charset="0"/>
              </a:rPr>
              <a:t>normal</a:t>
            </a:r>
            <a:r>
              <a:rPr lang="en-US" sz="1800" b="0" i="0" dirty="0">
                <a:solidFill>
                  <a:srgbClr val="1A1917"/>
                </a:solidFill>
                <a:effectLst/>
                <a:latin typeface="Lato" panose="020F0502020204030203" pitchFamily="34" charset="0"/>
              </a:rPr>
              <a:t>: </a:t>
            </a:r>
            <a:r>
              <a:rPr lang="en-US" sz="1900" b="0" i="0" dirty="0">
                <a:solidFill>
                  <a:srgbClr val="1A1917"/>
                </a:solidFill>
                <a:effectLst/>
                <a:latin typeface="Lato" panose="020F0502020204030203" pitchFamily="34" charset="0"/>
              </a:rPr>
              <a:t>data is normally distributed when: </a:t>
            </a:r>
          </a:p>
          <a:p>
            <a:pPr marL="0" indent="0">
              <a:buNone/>
            </a:pPr>
            <a:r>
              <a:rPr lang="en-US" sz="1900" b="0" i="0" dirty="0">
                <a:solidFill>
                  <a:srgbClr val="1A1917"/>
                </a:solidFill>
                <a:effectLst/>
                <a:latin typeface="Lato" panose="020F0502020204030203" pitchFamily="34" charset="0"/>
              </a:rPr>
              <a:t>	the median = the mean (or just about)</a:t>
            </a:r>
          </a:p>
          <a:p>
            <a:pPr marL="0" indent="0">
              <a:buNone/>
            </a:pPr>
            <a:r>
              <a:rPr lang="en-US" sz="1900" dirty="0">
                <a:solidFill>
                  <a:srgbClr val="1A1917"/>
                </a:solidFill>
                <a:latin typeface="Lato" panose="020F0502020204030203" pitchFamily="34" charset="0"/>
              </a:rPr>
              <a:t>	</a:t>
            </a:r>
            <a:r>
              <a:rPr lang="en-US" sz="1900" b="0" i="0" dirty="0">
                <a:solidFill>
                  <a:srgbClr val="1A1917"/>
                </a:solidFill>
                <a:effectLst/>
                <a:latin typeface="Lato" panose="020F0502020204030203" pitchFamily="34" charset="0"/>
              </a:rPr>
              <a:t>2/3rds of the data are within 1 standard deviation of the mean</a:t>
            </a:r>
          </a:p>
          <a:p>
            <a:pPr marL="0" indent="0">
              <a:buNone/>
            </a:pPr>
            <a:r>
              <a:rPr lang="en-US" sz="1900" b="0" i="0" dirty="0">
                <a:solidFill>
                  <a:srgbClr val="1A1917"/>
                </a:solidFill>
                <a:effectLst/>
                <a:latin typeface="Lato" panose="020F0502020204030203" pitchFamily="34" charset="0"/>
              </a:rPr>
              <a:t>	95% of the data are within 2 standard deviations of the mean, and </a:t>
            </a:r>
          </a:p>
          <a:p>
            <a:pPr marL="0" indent="0">
              <a:buNone/>
            </a:pPr>
            <a:r>
              <a:rPr lang="en-US" sz="1900" dirty="0">
                <a:solidFill>
                  <a:srgbClr val="1A1917"/>
                </a:solidFill>
                <a:latin typeface="Lato" panose="020F0502020204030203" pitchFamily="34" charset="0"/>
              </a:rPr>
              <a:t>	</a:t>
            </a:r>
            <a:r>
              <a:rPr lang="en-US" sz="1900" b="0" i="0" dirty="0">
                <a:solidFill>
                  <a:srgbClr val="1A1917"/>
                </a:solidFill>
                <a:effectLst/>
                <a:latin typeface="Lato" panose="020F0502020204030203" pitchFamily="34" charset="0"/>
              </a:rPr>
              <a:t>99% of the data are within 3 standard deviations of the mean</a:t>
            </a:r>
          </a:p>
          <a:p>
            <a:pPr marL="0" indent="0">
              <a:buNone/>
            </a:pPr>
            <a:r>
              <a:rPr lang="en-US" sz="1900" b="0" i="0" dirty="0">
                <a:solidFill>
                  <a:srgbClr val="1A1917"/>
                </a:solidFill>
                <a:effectLst/>
                <a:latin typeface="Lato" panose="020F0502020204030203" pitchFamily="34" charset="0"/>
              </a:rPr>
              <a:t>	uncommon in nature, but often ASSUMED by statistical tests</a:t>
            </a:r>
          </a:p>
          <a:p>
            <a:pPr marL="0" indent="0">
              <a:buNone/>
            </a:pPr>
            <a:r>
              <a:rPr lang="en-US" sz="1800" b="1" i="0" u="sng" dirty="0">
                <a:solidFill>
                  <a:srgbClr val="1A1917"/>
                </a:solidFill>
                <a:effectLst/>
                <a:latin typeface="Lato" panose="020F0502020204030203" pitchFamily="34" charset="0"/>
              </a:rPr>
              <a:t>skewed:</a:t>
            </a:r>
            <a:r>
              <a:rPr lang="en-US" sz="1800" b="1" i="0" dirty="0">
                <a:solidFill>
                  <a:srgbClr val="1A1917"/>
                </a:solidFill>
                <a:effectLst/>
                <a:latin typeface="Lato" panose="020F0502020204030203" pitchFamily="34" charset="0"/>
              </a:rPr>
              <a:t> </a:t>
            </a:r>
            <a:r>
              <a:rPr lang="en-US" sz="1800" b="0" i="0" dirty="0">
                <a:solidFill>
                  <a:srgbClr val="1A1917"/>
                </a:solidFill>
                <a:effectLst/>
                <a:latin typeface="Lato" panose="020F0502020204030203" pitchFamily="34" charset="0"/>
              </a:rPr>
              <a:t>data where the median and the mean values are not equal</a:t>
            </a:r>
          </a:p>
        </p:txBody>
      </p:sp>
    </p:spTree>
    <p:extLst>
      <p:ext uri="{BB962C8B-B14F-4D97-AF65-F5344CB8AC3E}">
        <p14:creationId xmlns:p14="http://schemas.microsoft.com/office/powerpoint/2010/main" val="387718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66BF-622E-4649-8B89-84F9629E7D65}"/>
              </a:ext>
            </a:extLst>
          </p:cNvPr>
          <p:cNvSpPr>
            <a:spLocks noGrp="1"/>
          </p:cNvSpPr>
          <p:nvPr>
            <p:ph type="title"/>
          </p:nvPr>
        </p:nvSpPr>
        <p:spPr>
          <a:xfrm>
            <a:off x="399011" y="290311"/>
            <a:ext cx="10515600" cy="1205979"/>
          </a:xfrm>
        </p:spPr>
        <p:txBody>
          <a:bodyPr>
            <a:normAutofit/>
          </a:bodyPr>
          <a:lstStyle/>
          <a:p>
            <a:r>
              <a:rPr lang="en-US" sz="3600" dirty="0">
                <a:solidFill>
                  <a:schemeClr val="accent2"/>
                </a:solidFill>
                <a:cs typeface="Calibri Light"/>
              </a:rPr>
              <a:t>Introducing Basic Concepts &amp; Vocabulary:</a:t>
            </a:r>
            <a:br>
              <a:rPr lang="en-US" sz="3600" dirty="0">
                <a:solidFill>
                  <a:schemeClr val="accent2"/>
                </a:solidFill>
                <a:cs typeface="Calibri Light"/>
              </a:rPr>
            </a:br>
            <a:r>
              <a:rPr lang="en-US" sz="3600" dirty="0">
                <a:solidFill>
                  <a:schemeClr val="accent2"/>
                </a:solidFill>
                <a:cs typeface="Calibri Light"/>
              </a:rPr>
              <a:t>Measures &amp; Estimates</a:t>
            </a:r>
            <a:endParaRPr lang="en-US" sz="3600" dirty="0">
              <a:solidFill>
                <a:schemeClr val="accent2"/>
              </a:solidFill>
            </a:endParaRPr>
          </a:p>
        </p:txBody>
      </p:sp>
      <p:sp>
        <p:nvSpPr>
          <p:cNvPr id="3" name="Content Placeholder 2">
            <a:extLst>
              <a:ext uri="{FF2B5EF4-FFF2-40B4-BE49-F238E27FC236}">
                <a16:creationId xmlns:a16="http://schemas.microsoft.com/office/drawing/2014/main" id="{407E1653-B12F-4BB4-9600-58E1B42CB961}"/>
              </a:ext>
            </a:extLst>
          </p:cNvPr>
          <p:cNvSpPr>
            <a:spLocks noGrp="1"/>
          </p:cNvSpPr>
          <p:nvPr>
            <p:ph idx="1"/>
          </p:nvPr>
        </p:nvSpPr>
        <p:spPr>
          <a:xfrm>
            <a:off x="399011" y="1654234"/>
            <a:ext cx="11521440" cy="5079076"/>
          </a:xfrm>
        </p:spPr>
        <p:txBody>
          <a:bodyPr vert="horz" lIns="91440" tIns="45720" rIns="91440" bIns="45720" rtlCol="0" anchor="t">
            <a:normAutofit fontScale="92500" lnSpcReduction="20000"/>
          </a:bodyPr>
          <a:lstStyle/>
          <a:p>
            <a:pPr marL="0" indent="0" algn="l">
              <a:buNone/>
            </a:pPr>
            <a:r>
              <a:rPr lang="en-US" sz="1700" b="1" u="sng" dirty="0">
                <a:solidFill>
                  <a:srgbClr val="1A1917"/>
                </a:solidFill>
                <a:latin typeface="Lato" panose="020F0502020204030203" pitchFamily="34" charset="0"/>
                <a:cs typeface="Calibri" panose="020F0502020204030204"/>
              </a:rPr>
              <a:t>n:</a:t>
            </a:r>
            <a:r>
              <a:rPr lang="en-US" sz="1700" b="1" dirty="0">
                <a:solidFill>
                  <a:srgbClr val="1A1917"/>
                </a:solidFill>
                <a:latin typeface="Lato" panose="020F0502020204030203" pitchFamily="34" charset="0"/>
                <a:cs typeface="Calibri" panose="020F0502020204030204"/>
              </a:rPr>
              <a:t>  </a:t>
            </a:r>
            <a:r>
              <a:rPr lang="en-US" sz="1700" b="0" i="0" dirty="0">
                <a:solidFill>
                  <a:srgbClr val="333333"/>
                </a:solidFill>
                <a:effectLst/>
                <a:latin typeface="Lato" panose="020F0502020204030203" pitchFamily="34" charset="0"/>
                <a:ea typeface="Lato" panose="020F0502020204030203" pitchFamily="34" charset="0"/>
                <a:cs typeface="Lato" panose="020F0502020204030203" pitchFamily="34" charset="0"/>
              </a:rPr>
              <a:t>The number of observations of a dataset or level of a categorical variable</a:t>
            </a:r>
          </a:p>
          <a:p>
            <a:pPr marL="0" indent="0">
              <a:buNone/>
            </a:pPr>
            <a:r>
              <a:rPr lang="en-US" sz="1700" b="1" u="sng" dirty="0">
                <a:solidFill>
                  <a:srgbClr val="1A1917"/>
                </a:solidFill>
                <a:latin typeface="Lato" panose="020F0502020204030203" pitchFamily="34" charset="0"/>
              </a:rPr>
              <a:t>mean</a:t>
            </a:r>
            <a:r>
              <a:rPr lang="en-US" sz="1700" dirty="0">
                <a:solidFill>
                  <a:srgbClr val="1A1917"/>
                </a:solidFill>
                <a:latin typeface="Lato" panose="020F0502020204030203" pitchFamily="34" charset="0"/>
              </a:rPr>
              <a:t>: The average of a dataset, defined as the sum of all observations divided by the number of observations</a:t>
            </a:r>
          </a:p>
          <a:p>
            <a:pPr marL="0" indent="0">
              <a:buNone/>
            </a:pPr>
            <a:r>
              <a:rPr lang="en-US" sz="1700" dirty="0">
                <a:solidFill>
                  <a:srgbClr val="1A1917"/>
                </a:solidFill>
                <a:latin typeface="Lato" panose="020F0502020204030203" pitchFamily="34" charset="0"/>
              </a:rPr>
              <a:t>trimmed mean: The mean of a dataset with a certain proportion of data not included; example: the “10% trimmed mean” trims 10% off the ends of the data and gives you the mean of the middle 80%.</a:t>
            </a:r>
          </a:p>
          <a:p>
            <a:pPr marL="0" indent="0">
              <a:buNone/>
            </a:pPr>
            <a:r>
              <a:rPr lang="en-US" sz="1700" b="1" u="sng" dirty="0">
                <a:solidFill>
                  <a:srgbClr val="1A1917"/>
                </a:solidFill>
                <a:latin typeface="Lato" panose="020F0502020204030203" pitchFamily="34" charset="0"/>
                <a:cs typeface="Calibri" panose="020F0502020204030204"/>
              </a:rPr>
              <a:t>variance:</a:t>
            </a:r>
            <a:r>
              <a:rPr lang="en-US" sz="1700" b="1" dirty="0">
                <a:solidFill>
                  <a:srgbClr val="1A1917"/>
                </a:solidFill>
                <a:latin typeface="Lato" panose="020F0502020204030203" pitchFamily="34" charset="0"/>
                <a:cs typeface="Calibri" panose="020F0502020204030204"/>
              </a:rPr>
              <a:t>  </a:t>
            </a:r>
            <a:r>
              <a:rPr lang="en-US" sz="1700" b="0" i="0" dirty="0">
                <a:solidFill>
                  <a:srgbClr val="1A1917"/>
                </a:solidFill>
                <a:effectLst/>
                <a:latin typeface="Lato" panose="020F0502020204030203" pitchFamily="34" charset="0"/>
              </a:rPr>
              <a:t>a measure of the spread of the data</a:t>
            </a:r>
            <a:endParaRPr lang="en-US" sz="1700" u="sng" dirty="0">
              <a:solidFill>
                <a:srgbClr val="1A1917"/>
              </a:solidFill>
              <a:latin typeface="Lato" panose="020F0502020204030203" pitchFamily="34" charset="0"/>
              <a:cs typeface="Calibri" panose="020F0502020204030204"/>
            </a:endParaRPr>
          </a:p>
          <a:p>
            <a:pPr marL="0" indent="0">
              <a:buNone/>
            </a:pPr>
            <a:r>
              <a:rPr lang="en-US" sz="1700" b="1" u="sng" dirty="0">
                <a:solidFill>
                  <a:srgbClr val="1A1917"/>
                </a:solidFill>
                <a:latin typeface="Lato" panose="020F0502020204030203" pitchFamily="34" charset="0"/>
                <a:cs typeface="Calibri" panose="020F0502020204030204"/>
              </a:rPr>
              <a:t>standard deviation:</a:t>
            </a:r>
            <a:r>
              <a:rPr lang="en-US" sz="1700" b="1" dirty="0">
                <a:solidFill>
                  <a:srgbClr val="1A1917"/>
                </a:solidFill>
                <a:latin typeface="Lato" panose="020F0502020204030203" pitchFamily="34" charset="0"/>
                <a:cs typeface="Calibri" panose="020F0502020204030204"/>
              </a:rPr>
              <a:t> </a:t>
            </a:r>
            <a:r>
              <a:rPr lang="en-US" sz="1700" b="0" i="0" dirty="0">
                <a:solidFill>
                  <a:srgbClr val="1A1917"/>
                </a:solidFill>
                <a:effectLst/>
                <a:latin typeface="Lato" panose="020F0502020204030203" pitchFamily="34" charset="0"/>
              </a:rPr>
              <a:t>the amount that any given observation can be expected to vary from the mean</a:t>
            </a:r>
          </a:p>
          <a:p>
            <a:pPr marL="0" indent="0">
              <a:buNone/>
            </a:pPr>
            <a:r>
              <a:rPr lang="en-US" sz="1700" b="1" i="0" u="sng" dirty="0">
                <a:solidFill>
                  <a:srgbClr val="1A1917"/>
                </a:solidFill>
                <a:effectLst/>
                <a:latin typeface="Lato" panose="020F0502020204030203" pitchFamily="34" charset="0"/>
              </a:rPr>
              <a:t>standard error:</a:t>
            </a:r>
            <a:r>
              <a:rPr lang="en-US" sz="1700" b="1" i="0" dirty="0">
                <a:solidFill>
                  <a:srgbClr val="1A1917"/>
                </a:solidFill>
                <a:effectLst/>
                <a:latin typeface="Lato" panose="020F0502020204030203" pitchFamily="34" charset="0"/>
              </a:rPr>
              <a:t> </a:t>
            </a:r>
            <a:r>
              <a:rPr lang="en-US" sz="1700" b="0" i="0" dirty="0">
                <a:solidFill>
                  <a:srgbClr val="1A1917"/>
                </a:solidFill>
                <a:effectLst/>
                <a:latin typeface="Lato" panose="020F0502020204030203" pitchFamily="34" charset="0"/>
              </a:rPr>
              <a:t>the error associated with a point estimate of the sample; </a:t>
            </a:r>
            <a:r>
              <a:rPr lang="en-US" sz="1700" b="0" i="0" dirty="0" err="1">
                <a:solidFill>
                  <a:srgbClr val="1A1917"/>
                </a:solidFill>
                <a:effectLst/>
                <a:latin typeface="Lato" panose="020F0502020204030203" pitchFamily="34" charset="0"/>
              </a:rPr>
              <a:t>eg</a:t>
            </a:r>
            <a:r>
              <a:rPr lang="en-US" sz="1700" b="0" i="0" dirty="0">
                <a:solidFill>
                  <a:srgbClr val="1A1917"/>
                </a:solidFill>
                <a:effectLst/>
                <a:latin typeface="Lato" panose="020F0502020204030203" pitchFamily="34" charset="0"/>
              </a:rPr>
              <a:t>: </a:t>
            </a:r>
            <a:r>
              <a:rPr lang="en-US" sz="1200" b="0" i="0" dirty="0" err="1">
                <a:solidFill>
                  <a:srgbClr val="333333"/>
                </a:solidFill>
                <a:effectLst/>
                <a:latin typeface="Consolas" panose="020B0609020204030204" pitchFamily="49" charset="0"/>
              </a:rPr>
              <a:t>sd</a:t>
            </a:r>
            <a:r>
              <a:rPr lang="en-US" sz="1200" b="0" i="0" dirty="0">
                <a:solidFill>
                  <a:srgbClr val="333333"/>
                </a:solidFill>
                <a:effectLst/>
                <a:latin typeface="Consolas" panose="020B0609020204030204" pitchFamily="49" charset="0"/>
              </a:rPr>
              <a:t>(Vector)/sqrt(length(Vector))</a:t>
            </a:r>
            <a:endParaRPr lang="en-US" sz="1700" b="0" i="0" dirty="0">
              <a:solidFill>
                <a:srgbClr val="1A1917"/>
              </a:solidFill>
              <a:effectLst/>
              <a:latin typeface="Lato" panose="020F0502020204030203" pitchFamily="34" charset="0"/>
            </a:endParaRPr>
          </a:p>
          <a:p>
            <a:pPr marL="0" indent="0">
              <a:buNone/>
            </a:pPr>
            <a:r>
              <a:rPr lang="en-US" sz="1700" b="1" i="0" u="sng" dirty="0">
                <a:solidFill>
                  <a:srgbClr val="1A1917"/>
                </a:solidFill>
                <a:effectLst/>
                <a:latin typeface="Lato" panose="020F0502020204030203" pitchFamily="34" charset="0"/>
              </a:rPr>
              <a:t>median</a:t>
            </a:r>
            <a:r>
              <a:rPr lang="en-US" sz="1700" b="0" i="0" dirty="0">
                <a:solidFill>
                  <a:srgbClr val="1A1917"/>
                </a:solidFill>
                <a:effectLst/>
                <a:latin typeface="Lato" panose="020F0502020204030203" pitchFamily="34" charset="0"/>
              </a:rPr>
              <a:t>: </a:t>
            </a:r>
            <a:r>
              <a:rPr lang="en-US" sz="1700" dirty="0">
                <a:solidFill>
                  <a:srgbClr val="1A1917"/>
                </a:solidFill>
                <a:latin typeface="Lato" panose="020F0502020204030203" pitchFamily="34" charset="0"/>
              </a:rPr>
              <a:t>a robust estimate of the center of the data</a:t>
            </a:r>
            <a:endParaRPr lang="en-US" sz="1700" b="0" i="0" dirty="0">
              <a:solidFill>
                <a:srgbClr val="1A1917"/>
              </a:solidFill>
              <a:effectLst/>
              <a:latin typeface="Lato" panose="020F0502020204030203" pitchFamily="34" charset="0"/>
            </a:endParaRPr>
          </a:p>
          <a:p>
            <a:pPr marL="0" indent="0">
              <a:buNone/>
            </a:pPr>
            <a:r>
              <a:rPr lang="en-US" sz="1700" b="1" i="0" u="sng" dirty="0">
                <a:solidFill>
                  <a:srgbClr val="1A1917"/>
                </a:solidFill>
                <a:effectLst/>
                <a:latin typeface="Lato" panose="020F0502020204030203" pitchFamily="34" charset="0"/>
              </a:rPr>
              <a:t>mode:</a:t>
            </a:r>
            <a:r>
              <a:rPr lang="en-US" sz="1700" b="1" i="0" dirty="0">
                <a:solidFill>
                  <a:srgbClr val="1A1917"/>
                </a:solidFill>
                <a:effectLst/>
                <a:latin typeface="Lato" panose="020F0502020204030203" pitchFamily="34" charset="0"/>
              </a:rPr>
              <a:t> </a:t>
            </a:r>
            <a:r>
              <a:rPr lang="en-US" sz="1700" b="0" i="0" dirty="0">
                <a:solidFill>
                  <a:srgbClr val="1A1917"/>
                </a:solidFill>
                <a:effectLst/>
                <a:latin typeface="Lato" panose="020F0502020204030203" pitchFamily="34" charset="0"/>
              </a:rPr>
              <a:t>the most common value for a given data point</a:t>
            </a:r>
          </a:p>
          <a:p>
            <a:pPr marL="0" indent="0">
              <a:buNone/>
            </a:pPr>
            <a:r>
              <a:rPr lang="en-US" sz="1700" b="1" u="sng" dirty="0">
                <a:solidFill>
                  <a:srgbClr val="1A1917"/>
                </a:solidFill>
                <a:latin typeface="Lato" panose="020F0502020204030203" pitchFamily="34" charset="0"/>
              </a:rPr>
              <a:t>minimum</a:t>
            </a:r>
            <a:r>
              <a:rPr lang="en-US" sz="1700" dirty="0">
                <a:solidFill>
                  <a:srgbClr val="1A1917"/>
                </a:solidFill>
                <a:latin typeface="Lato" panose="020F0502020204030203" pitchFamily="34" charset="0"/>
              </a:rPr>
              <a:t>: the smallest value</a:t>
            </a:r>
          </a:p>
          <a:p>
            <a:pPr marL="0" indent="0">
              <a:buNone/>
            </a:pPr>
            <a:r>
              <a:rPr lang="en-US" sz="1700" b="1" i="0" u="sng" dirty="0">
                <a:solidFill>
                  <a:srgbClr val="1A1917"/>
                </a:solidFill>
                <a:effectLst/>
                <a:latin typeface="Lato" panose="020F0502020204030203" pitchFamily="34" charset="0"/>
              </a:rPr>
              <a:t>maximum</a:t>
            </a:r>
            <a:r>
              <a:rPr lang="en-US" sz="1700" b="0" i="0" dirty="0">
                <a:solidFill>
                  <a:srgbClr val="1A1917"/>
                </a:solidFill>
                <a:effectLst/>
                <a:latin typeface="Lato" panose="020F0502020204030203" pitchFamily="34" charset="0"/>
              </a:rPr>
              <a:t>: the largest value</a:t>
            </a:r>
          </a:p>
          <a:p>
            <a:pPr marL="0" indent="0">
              <a:buNone/>
            </a:pPr>
            <a:r>
              <a:rPr lang="en-US" sz="1700" b="1" u="sng" dirty="0">
                <a:solidFill>
                  <a:srgbClr val="1A1917"/>
                </a:solidFill>
                <a:latin typeface="Lato" panose="020F0502020204030203" pitchFamily="34" charset="0"/>
              </a:rPr>
              <a:t>range</a:t>
            </a:r>
            <a:r>
              <a:rPr lang="en-US" sz="1700" dirty="0">
                <a:solidFill>
                  <a:srgbClr val="1A1917"/>
                </a:solidFill>
                <a:latin typeface="Lato" panose="020F0502020204030203" pitchFamily="34" charset="0"/>
              </a:rPr>
              <a:t>: maximum - minimum</a:t>
            </a:r>
          </a:p>
          <a:p>
            <a:pPr marL="0" indent="0">
              <a:buNone/>
            </a:pPr>
            <a:r>
              <a:rPr lang="en-US" sz="1700" b="1" i="0" u="sng" dirty="0">
                <a:solidFill>
                  <a:srgbClr val="1A1917"/>
                </a:solidFill>
                <a:effectLst/>
                <a:latin typeface="Lato" panose="020F0502020204030203" pitchFamily="34" charset="0"/>
              </a:rPr>
              <a:t>quantile</a:t>
            </a:r>
            <a:r>
              <a:rPr lang="en-US" sz="1700" b="0" i="0" dirty="0">
                <a:solidFill>
                  <a:srgbClr val="1A1917"/>
                </a:solidFill>
                <a:effectLst/>
                <a:latin typeface="Lato" panose="020F0502020204030203" pitchFamily="34" charset="0"/>
              </a:rPr>
              <a:t>: the n quantile is the value at which n% of the data is below that value; ranges from 0 to 1 – if you multiply the quantile by 100, you get the </a:t>
            </a:r>
            <a:r>
              <a:rPr lang="en-US" sz="1700" b="1" i="0" dirty="0">
                <a:solidFill>
                  <a:srgbClr val="1A1917"/>
                </a:solidFill>
                <a:effectLst/>
                <a:latin typeface="Lato" panose="020F0502020204030203" pitchFamily="34" charset="0"/>
              </a:rPr>
              <a:t>percentile</a:t>
            </a:r>
            <a:r>
              <a:rPr lang="en-US" sz="1700" b="0" i="0" dirty="0">
                <a:solidFill>
                  <a:srgbClr val="1A1917"/>
                </a:solidFill>
                <a:effectLst/>
                <a:latin typeface="Lato" panose="020F0502020204030203" pitchFamily="34" charset="0"/>
              </a:rPr>
              <a:t>.  </a:t>
            </a:r>
            <a:r>
              <a:rPr lang="en-US" sz="1700" b="1" i="0" dirty="0">
                <a:solidFill>
                  <a:srgbClr val="1A1917"/>
                </a:solidFill>
                <a:effectLst/>
                <a:latin typeface="Lato" panose="020F0502020204030203" pitchFamily="34" charset="0"/>
              </a:rPr>
              <a:t>Quartiles</a:t>
            </a:r>
            <a:r>
              <a:rPr lang="en-US" sz="1700" b="0" i="0" dirty="0">
                <a:solidFill>
                  <a:srgbClr val="1A1917"/>
                </a:solidFill>
                <a:effectLst/>
                <a:latin typeface="Lato" panose="020F0502020204030203" pitchFamily="34" charset="0"/>
              </a:rPr>
              <a:t> are the 0.25, 0.5 and 0.75 quantiles.</a:t>
            </a:r>
          </a:p>
          <a:p>
            <a:pPr marL="0" indent="0">
              <a:buNone/>
            </a:pPr>
            <a:r>
              <a:rPr lang="en-US" sz="1700" b="1" u="sng" dirty="0">
                <a:solidFill>
                  <a:srgbClr val="1A1917"/>
                </a:solidFill>
                <a:latin typeface="Lato" panose="020F0502020204030203" pitchFamily="34" charset="0"/>
              </a:rPr>
              <a:t>interquartile range</a:t>
            </a:r>
            <a:r>
              <a:rPr lang="en-US" sz="1700" dirty="0">
                <a:solidFill>
                  <a:srgbClr val="1A1917"/>
                </a:solidFill>
                <a:latin typeface="Lato" panose="020F0502020204030203" pitchFamily="34" charset="0"/>
              </a:rPr>
              <a:t>: the middle 50% of the data, contained between the 0.25 and 0.75 quantiles</a:t>
            </a:r>
            <a:endParaRPr lang="en-US" sz="1700" b="1" u="sng" dirty="0">
              <a:solidFill>
                <a:srgbClr val="1A1917"/>
              </a:solidFill>
              <a:latin typeface="Lato" panose="020F0502020204030203" pitchFamily="34" charset="0"/>
            </a:endParaRPr>
          </a:p>
          <a:p>
            <a:pPr marL="0" indent="0">
              <a:buNone/>
            </a:pPr>
            <a:r>
              <a:rPr lang="en-US" sz="1700" b="1" i="0" u="sng" dirty="0">
                <a:solidFill>
                  <a:srgbClr val="1A1917"/>
                </a:solidFill>
                <a:effectLst/>
                <a:latin typeface="Lato" panose="020F0502020204030203" pitchFamily="34" charset="0"/>
              </a:rPr>
              <a:t>skew</a:t>
            </a:r>
            <a:r>
              <a:rPr lang="en-US" sz="1700" b="0" i="0" dirty="0">
                <a:solidFill>
                  <a:srgbClr val="1A1917"/>
                </a:solidFill>
                <a:effectLst/>
                <a:latin typeface="Lato" panose="020F0502020204030203" pitchFamily="34" charset="0"/>
              </a:rPr>
              <a:t>: The relative position of the mean and median; at 0, mean = median</a:t>
            </a:r>
          </a:p>
          <a:p>
            <a:pPr marL="0" indent="0">
              <a:buNone/>
            </a:pPr>
            <a:r>
              <a:rPr lang="en-US" sz="1700" b="1" u="sng" dirty="0">
                <a:solidFill>
                  <a:srgbClr val="1A1917"/>
                </a:solidFill>
                <a:latin typeface="Lato" panose="020F0502020204030203" pitchFamily="34" charset="0"/>
              </a:rPr>
              <a:t>kurtosis</a:t>
            </a:r>
            <a:r>
              <a:rPr lang="en-US" sz="1700" dirty="0">
                <a:solidFill>
                  <a:srgbClr val="1A1917"/>
                </a:solidFill>
                <a:latin typeface="Lato" panose="020F0502020204030203" pitchFamily="34" charset="0"/>
              </a:rPr>
              <a:t>: the size of the tails in a distribution; values much different from 0 mean the data is not normally distributed</a:t>
            </a:r>
          </a:p>
          <a:p>
            <a:pPr marL="0" indent="0">
              <a:buNone/>
            </a:pPr>
            <a:endParaRPr lang="en-US" sz="1500" b="0" i="0" dirty="0">
              <a:solidFill>
                <a:srgbClr val="1A1917"/>
              </a:solidFill>
              <a:effectLst/>
              <a:latin typeface="Lato" panose="020F0502020204030203" pitchFamily="34" charset="0"/>
            </a:endParaRPr>
          </a:p>
        </p:txBody>
      </p:sp>
    </p:spTree>
    <p:extLst>
      <p:ext uri="{BB962C8B-B14F-4D97-AF65-F5344CB8AC3E}">
        <p14:creationId xmlns:p14="http://schemas.microsoft.com/office/powerpoint/2010/main" val="2405150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66BF-622E-4649-8B89-84F9629E7D65}"/>
              </a:ext>
            </a:extLst>
          </p:cNvPr>
          <p:cNvSpPr>
            <a:spLocks noGrp="1"/>
          </p:cNvSpPr>
          <p:nvPr>
            <p:ph type="title"/>
          </p:nvPr>
        </p:nvSpPr>
        <p:spPr>
          <a:xfrm>
            <a:off x="399011" y="290312"/>
            <a:ext cx="10515600" cy="1197666"/>
          </a:xfrm>
        </p:spPr>
        <p:txBody>
          <a:bodyPr>
            <a:normAutofit/>
          </a:bodyPr>
          <a:lstStyle/>
          <a:p>
            <a:r>
              <a:rPr lang="en-US" sz="3600" dirty="0">
                <a:solidFill>
                  <a:schemeClr val="accent2"/>
                </a:solidFill>
                <a:cs typeface="Calibri Light"/>
              </a:rPr>
              <a:t>Introducing Basic Concepts &amp; Vocabulary:</a:t>
            </a:r>
            <a:br>
              <a:rPr lang="en-US" sz="3600" dirty="0">
                <a:solidFill>
                  <a:schemeClr val="accent2"/>
                </a:solidFill>
                <a:cs typeface="Calibri Light"/>
              </a:rPr>
            </a:br>
            <a:r>
              <a:rPr lang="en-US" sz="3600" dirty="0">
                <a:solidFill>
                  <a:schemeClr val="accent2"/>
                </a:solidFill>
                <a:cs typeface="Calibri Light"/>
              </a:rPr>
              <a:t>Testing Concepts</a:t>
            </a:r>
            <a:endParaRPr lang="en-US" sz="3600" dirty="0">
              <a:solidFill>
                <a:schemeClr val="accent2"/>
              </a:solidFill>
            </a:endParaRPr>
          </a:p>
        </p:txBody>
      </p:sp>
      <p:sp>
        <p:nvSpPr>
          <p:cNvPr id="3" name="Content Placeholder 2">
            <a:extLst>
              <a:ext uri="{FF2B5EF4-FFF2-40B4-BE49-F238E27FC236}">
                <a16:creationId xmlns:a16="http://schemas.microsoft.com/office/drawing/2014/main" id="{407E1653-B12F-4BB4-9600-58E1B42CB961}"/>
              </a:ext>
            </a:extLst>
          </p:cNvPr>
          <p:cNvSpPr>
            <a:spLocks noGrp="1"/>
          </p:cNvSpPr>
          <p:nvPr>
            <p:ph idx="1"/>
          </p:nvPr>
        </p:nvSpPr>
        <p:spPr>
          <a:xfrm>
            <a:off x="399011" y="1654234"/>
            <a:ext cx="11521440" cy="4754879"/>
          </a:xfrm>
        </p:spPr>
        <p:txBody>
          <a:bodyPr vert="horz" lIns="91440" tIns="45720" rIns="91440" bIns="45720" rtlCol="0" anchor="t">
            <a:normAutofit/>
          </a:bodyPr>
          <a:lstStyle/>
          <a:p>
            <a:pPr marL="0" indent="0">
              <a:buNone/>
            </a:pPr>
            <a:r>
              <a:rPr lang="en-US" sz="1800" b="1" i="0" u="sng" dirty="0">
                <a:solidFill>
                  <a:srgbClr val="1A1917"/>
                </a:solidFill>
                <a:effectLst/>
                <a:latin typeface="Lato" panose="020F0502020204030203" pitchFamily="34" charset="0"/>
              </a:rPr>
              <a:t>Estimate:</a:t>
            </a:r>
            <a:r>
              <a:rPr lang="en-US" sz="1800" b="1" i="0" dirty="0">
                <a:solidFill>
                  <a:srgbClr val="1A1917"/>
                </a:solidFill>
                <a:effectLst/>
                <a:latin typeface="Lato" panose="020F0502020204030203" pitchFamily="34" charset="0"/>
              </a:rPr>
              <a:t> </a:t>
            </a:r>
            <a:r>
              <a:rPr lang="en-US" sz="1800" dirty="0">
                <a:solidFill>
                  <a:srgbClr val="1A1917"/>
                </a:solidFill>
                <a:latin typeface="Lato" panose="020F0502020204030203" pitchFamily="34" charset="0"/>
              </a:rPr>
              <a:t>a statistic calculated from your sample data;  we are approaching (hopefully) a population value</a:t>
            </a:r>
            <a:endParaRPr lang="en-US" sz="1800" b="0" i="0" dirty="0">
              <a:solidFill>
                <a:srgbClr val="1A1917"/>
              </a:solidFill>
              <a:effectLst/>
              <a:latin typeface="Lato" panose="020F0502020204030203" pitchFamily="34" charset="0"/>
            </a:endParaRPr>
          </a:p>
          <a:p>
            <a:pPr marL="0" indent="0">
              <a:buNone/>
            </a:pPr>
            <a:r>
              <a:rPr lang="en-US" sz="1800" b="1" u="sng" dirty="0">
                <a:solidFill>
                  <a:srgbClr val="1A1917"/>
                </a:solidFill>
                <a:latin typeface="Lato" panose="020F0502020204030203" pitchFamily="34" charset="0"/>
                <a:cs typeface="Calibri" panose="020F0502020204030204"/>
              </a:rPr>
              <a:t>Hypothesis testing:</a:t>
            </a:r>
            <a:r>
              <a:rPr lang="en-US" sz="1800" b="1" dirty="0">
                <a:solidFill>
                  <a:srgbClr val="1A1917"/>
                </a:solidFill>
                <a:latin typeface="Lato" panose="020F0502020204030203" pitchFamily="34" charset="0"/>
                <a:cs typeface="Calibri" panose="020F0502020204030204"/>
              </a:rPr>
              <a:t> </a:t>
            </a:r>
            <a:r>
              <a:rPr lang="en-US" sz="1800" dirty="0">
                <a:solidFill>
                  <a:srgbClr val="1A1917"/>
                </a:solidFill>
                <a:latin typeface="Lato" panose="020F0502020204030203" pitchFamily="34" charset="0"/>
                <a:cs typeface="Calibri" panose="020F0502020204030204"/>
              </a:rPr>
              <a:t>comparing the NULL hypothesis (usually – that two quantities are no different) to an alternative hypothesis.  The alternative hypothesis in a two-tailed test is that the quantities are different, in a one-tailed test, the alternative hypothesis is that one quantity is larger or smaller than the other.</a:t>
            </a:r>
          </a:p>
          <a:p>
            <a:pPr marL="0" indent="0">
              <a:buNone/>
            </a:pPr>
            <a:r>
              <a:rPr lang="en-US" sz="1800" b="1" u="sng" dirty="0">
                <a:solidFill>
                  <a:srgbClr val="1A1917"/>
                </a:solidFill>
                <a:latin typeface="Lato" panose="020F0502020204030203" pitchFamily="34" charset="0"/>
                <a:cs typeface="Calibri" panose="020F0502020204030204"/>
              </a:rPr>
              <a:t>P-value:</a:t>
            </a:r>
            <a:r>
              <a:rPr lang="en-US" sz="1800" b="1" dirty="0">
                <a:solidFill>
                  <a:srgbClr val="1A1917"/>
                </a:solidFill>
                <a:latin typeface="Lato" panose="020F0502020204030203" pitchFamily="34" charset="0"/>
                <a:cs typeface="Calibri" panose="020F0502020204030204"/>
              </a:rPr>
              <a:t> </a:t>
            </a:r>
            <a:r>
              <a:rPr lang="en-US" sz="1800" dirty="0">
                <a:solidFill>
                  <a:srgbClr val="1A1917"/>
                </a:solidFill>
                <a:latin typeface="Lato" panose="020F0502020204030203" pitchFamily="34" charset="0"/>
                <a:cs typeface="Calibri" panose="020F0502020204030204"/>
              </a:rPr>
              <a:t>The probability of seeing an effect of the same size as our results given a random model; </a:t>
            </a:r>
            <a:r>
              <a:rPr lang="en-US" sz="1800" b="1" dirty="0">
                <a:solidFill>
                  <a:srgbClr val="1A1917"/>
                </a:solidFill>
                <a:latin typeface="Lato" panose="020F0502020204030203" pitchFamily="34" charset="0"/>
                <a:cs typeface="Calibri" panose="020F0502020204030204"/>
              </a:rPr>
              <a:t>not always useful</a:t>
            </a:r>
            <a:r>
              <a:rPr lang="en-US" sz="1800" dirty="0">
                <a:solidFill>
                  <a:srgbClr val="1A1917"/>
                </a:solidFill>
                <a:latin typeface="Lato" panose="020F0502020204030203" pitchFamily="34" charset="0"/>
                <a:cs typeface="Calibri" panose="020F0502020204030204"/>
              </a:rPr>
              <a:t>.  Some people / journals have banned them. High p-values often mean your independent variables are irrelevant, but low p-values don’t guarantee their importance.</a:t>
            </a:r>
          </a:p>
          <a:p>
            <a:pPr marL="0" indent="0">
              <a:buNone/>
            </a:pPr>
            <a:r>
              <a:rPr lang="en-US" sz="1800" b="1" u="sng" dirty="0">
                <a:solidFill>
                  <a:srgbClr val="1A1917"/>
                </a:solidFill>
                <a:latin typeface="Lato" panose="020F0502020204030203" pitchFamily="34" charset="0"/>
                <a:cs typeface="Calibri" panose="020F0502020204030204"/>
              </a:rPr>
              <a:t>Robustness</a:t>
            </a:r>
            <a:r>
              <a:rPr lang="en-US" sz="1800" dirty="0">
                <a:solidFill>
                  <a:srgbClr val="1A1917"/>
                </a:solidFill>
                <a:latin typeface="Lato" panose="020F0502020204030203" pitchFamily="34" charset="0"/>
                <a:cs typeface="Calibri" panose="020F0502020204030204"/>
              </a:rPr>
              <a:t>: </a:t>
            </a:r>
            <a:r>
              <a:rPr lang="en-US" sz="1600" b="0" i="0" dirty="0">
                <a:solidFill>
                  <a:srgbClr val="333333"/>
                </a:solidFill>
                <a:effectLst/>
                <a:latin typeface="Lato" panose="020F0502020204030203" pitchFamily="34" charset="0"/>
                <a:ea typeface="Lato" panose="020F0502020204030203" pitchFamily="34" charset="0"/>
                <a:cs typeface="Lato" panose="020F0502020204030203" pitchFamily="34" charset="0"/>
              </a:rPr>
              <a:t> </a:t>
            </a:r>
            <a:r>
              <a:rPr lang="en-US" sz="1800" b="0" i="0" dirty="0">
                <a:effectLst/>
                <a:latin typeface="Lato" panose="020F0502020204030203" pitchFamily="34" charset="0"/>
                <a:ea typeface="Lato" panose="020F0502020204030203" pitchFamily="34" charset="0"/>
                <a:cs typeface="Lato" panose="020F0502020204030203" pitchFamily="34" charset="0"/>
              </a:rPr>
              <a:t>A test or model is ‘robust’ if it produces estimates that are less sensitive to the influence of outliers</a:t>
            </a:r>
          </a:p>
          <a:p>
            <a:pPr marL="0" indent="0">
              <a:buNone/>
            </a:pPr>
            <a:r>
              <a:rPr lang="en-US" sz="1800" b="1" u="sng" dirty="0">
                <a:solidFill>
                  <a:srgbClr val="1A1917"/>
                </a:solidFill>
                <a:latin typeface="Lato" panose="020F0502020204030203" pitchFamily="34" charset="0"/>
                <a:cs typeface="Calibri" panose="020F0502020204030204"/>
              </a:rPr>
              <a:t>Sensitivity testing</a:t>
            </a:r>
            <a:r>
              <a:rPr lang="en-US" sz="1800" dirty="0">
                <a:solidFill>
                  <a:srgbClr val="1A1917"/>
                </a:solidFill>
                <a:latin typeface="Lato" panose="020F0502020204030203" pitchFamily="34" charset="0"/>
                <a:cs typeface="Calibri" panose="020F0502020204030204"/>
              </a:rPr>
              <a:t>: Changing inputs to a model or test to see if they radically change the results; a method for helping determine a model’s robustness</a:t>
            </a:r>
          </a:p>
          <a:p>
            <a:pPr marL="0" indent="0">
              <a:buNone/>
            </a:pPr>
            <a:r>
              <a:rPr lang="en-US" sz="1800" b="1" u="sng" dirty="0">
                <a:solidFill>
                  <a:srgbClr val="1A1917"/>
                </a:solidFill>
                <a:latin typeface="Lato" panose="020F0502020204030203" pitchFamily="34" charset="0"/>
                <a:cs typeface="Calibri" panose="020F0502020204030204"/>
              </a:rPr>
              <a:t>type 1 error</a:t>
            </a:r>
            <a:r>
              <a:rPr lang="en-US" sz="1800" dirty="0">
                <a:solidFill>
                  <a:srgbClr val="1A1917"/>
                </a:solidFill>
                <a:latin typeface="Lato" panose="020F0502020204030203" pitchFamily="34" charset="0"/>
                <a:cs typeface="Calibri" panose="020F0502020204030204"/>
              </a:rPr>
              <a:t>: incorrect rejection of the NULL hypothesis</a:t>
            </a:r>
          </a:p>
          <a:p>
            <a:pPr marL="0" indent="0">
              <a:buNone/>
            </a:pPr>
            <a:r>
              <a:rPr lang="en-US" sz="1800" b="1" u="sng" dirty="0">
                <a:solidFill>
                  <a:srgbClr val="1A1917"/>
                </a:solidFill>
                <a:latin typeface="Lato" panose="020F0502020204030203" pitchFamily="34" charset="0"/>
                <a:cs typeface="Calibri" panose="020F0502020204030204"/>
              </a:rPr>
              <a:t>type 2 error</a:t>
            </a:r>
            <a:r>
              <a:rPr lang="en-US" sz="1800" dirty="0">
                <a:solidFill>
                  <a:srgbClr val="1A1917"/>
                </a:solidFill>
                <a:latin typeface="Lato" panose="020F0502020204030203" pitchFamily="34" charset="0"/>
                <a:cs typeface="Calibri" panose="020F0502020204030204"/>
              </a:rPr>
              <a:t>: incorrect rejection of the alternative hypothesis</a:t>
            </a:r>
          </a:p>
          <a:p>
            <a:pPr marL="0" indent="0">
              <a:buNone/>
            </a:pPr>
            <a:r>
              <a:rPr lang="en-US" sz="1800" b="1" u="sng" dirty="0">
                <a:solidFill>
                  <a:srgbClr val="1A1917"/>
                </a:solidFill>
                <a:latin typeface="Lato" panose="020F0502020204030203" pitchFamily="34" charset="0"/>
                <a:cs typeface="Calibri" panose="020F0502020204030204"/>
              </a:rPr>
              <a:t>power</a:t>
            </a:r>
            <a:r>
              <a:rPr lang="en-US" sz="1800" dirty="0">
                <a:solidFill>
                  <a:srgbClr val="1A1917"/>
                </a:solidFill>
                <a:latin typeface="Lato" panose="020F0502020204030203" pitchFamily="34" charset="0"/>
                <a:cs typeface="Calibri" panose="020F0502020204030204"/>
              </a:rPr>
              <a:t>: the likelihood that a test could correctly affirm the alternative hypothesis; the higher the power the lower the likelihood of type 2 error</a:t>
            </a:r>
          </a:p>
        </p:txBody>
      </p:sp>
    </p:spTree>
    <p:extLst>
      <p:ext uri="{BB962C8B-B14F-4D97-AF65-F5344CB8AC3E}">
        <p14:creationId xmlns:p14="http://schemas.microsoft.com/office/powerpoint/2010/main" val="893107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66BF-622E-4649-8B89-84F9629E7D65}"/>
              </a:ext>
            </a:extLst>
          </p:cNvPr>
          <p:cNvSpPr>
            <a:spLocks noGrp="1"/>
          </p:cNvSpPr>
          <p:nvPr>
            <p:ph type="title"/>
          </p:nvPr>
        </p:nvSpPr>
        <p:spPr>
          <a:xfrm>
            <a:off x="399011" y="290312"/>
            <a:ext cx="10515600" cy="1197666"/>
          </a:xfrm>
        </p:spPr>
        <p:txBody>
          <a:bodyPr>
            <a:normAutofit/>
          </a:bodyPr>
          <a:lstStyle/>
          <a:p>
            <a:r>
              <a:rPr lang="en-US" sz="3600" dirty="0">
                <a:solidFill>
                  <a:schemeClr val="accent2"/>
                </a:solidFill>
                <a:cs typeface="Calibri Light"/>
              </a:rPr>
              <a:t>Introducing Basic Concepts &amp; Vocabulary:  Tests</a:t>
            </a:r>
            <a:endParaRPr lang="en-US" sz="3600" dirty="0">
              <a:solidFill>
                <a:schemeClr val="accent2"/>
              </a:solidFill>
            </a:endParaRPr>
          </a:p>
        </p:txBody>
      </p:sp>
      <p:sp>
        <p:nvSpPr>
          <p:cNvPr id="3" name="Content Placeholder 2">
            <a:extLst>
              <a:ext uri="{FF2B5EF4-FFF2-40B4-BE49-F238E27FC236}">
                <a16:creationId xmlns:a16="http://schemas.microsoft.com/office/drawing/2014/main" id="{407E1653-B12F-4BB4-9600-58E1B42CB961}"/>
              </a:ext>
            </a:extLst>
          </p:cNvPr>
          <p:cNvSpPr>
            <a:spLocks noGrp="1"/>
          </p:cNvSpPr>
          <p:nvPr>
            <p:ph idx="1"/>
          </p:nvPr>
        </p:nvSpPr>
        <p:spPr>
          <a:xfrm>
            <a:off x="399011" y="1388226"/>
            <a:ext cx="11521440" cy="4588626"/>
          </a:xfrm>
        </p:spPr>
        <p:txBody>
          <a:bodyPr vert="horz" lIns="91440" tIns="45720" rIns="91440" bIns="45720" rtlCol="0" anchor="t">
            <a:normAutofit/>
          </a:bodyPr>
          <a:lstStyle/>
          <a:p>
            <a:pPr marL="0" indent="0">
              <a:buNone/>
            </a:pPr>
            <a:r>
              <a:rPr lang="en-US" sz="1800" b="1" i="0" u="sng" dirty="0">
                <a:solidFill>
                  <a:srgbClr val="1A1917"/>
                </a:solidFill>
                <a:effectLst/>
                <a:latin typeface="Lato" panose="020F0502020204030203" pitchFamily="34" charset="0"/>
              </a:rPr>
              <a:t>Correlation:</a:t>
            </a:r>
            <a:r>
              <a:rPr lang="en-US" sz="1800" b="1" i="0" dirty="0">
                <a:solidFill>
                  <a:srgbClr val="1A1917"/>
                </a:solidFill>
                <a:effectLst/>
                <a:latin typeface="Lato" panose="020F0502020204030203" pitchFamily="34" charset="0"/>
              </a:rPr>
              <a:t> </a:t>
            </a:r>
            <a:r>
              <a:rPr lang="en-US" sz="1800" dirty="0">
                <a:solidFill>
                  <a:srgbClr val="1A1917"/>
                </a:solidFill>
                <a:latin typeface="Lato" panose="020F0502020204030203" pitchFamily="34" charset="0"/>
              </a:rPr>
              <a:t>calculates </a:t>
            </a:r>
            <a:r>
              <a:rPr lang="en-US" sz="1800" b="0" i="0" dirty="0">
                <a:solidFill>
                  <a:srgbClr val="1A1917"/>
                </a:solidFill>
                <a:effectLst/>
                <a:latin typeface="Lato" panose="020F0502020204030203" pitchFamily="34" charset="0"/>
              </a:rPr>
              <a:t>how closely related two variables are.  Types:</a:t>
            </a:r>
          </a:p>
          <a:p>
            <a:pPr marL="0" indent="0">
              <a:buNone/>
            </a:pPr>
            <a:r>
              <a:rPr lang="en-US" sz="1800" dirty="0">
                <a:solidFill>
                  <a:srgbClr val="1A1917"/>
                </a:solidFill>
                <a:latin typeface="Lato" panose="020F0502020204030203" pitchFamily="34" charset="0"/>
              </a:rPr>
              <a:t>	</a:t>
            </a:r>
            <a:r>
              <a:rPr lang="en-US" sz="1800" b="0" i="0" dirty="0">
                <a:solidFill>
                  <a:srgbClr val="1A1917"/>
                </a:solidFill>
                <a:effectLst/>
                <a:latin typeface="Lato" panose="020F0502020204030203" pitchFamily="34" charset="0"/>
              </a:rPr>
              <a:t>Pearson’s – assumes normality, measures linear correlation</a:t>
            </a:r>
          </a:p>
          <a:p>
            <a:pPr marL="0" indent="0">
              <a:buNone/>
            </a:pPr>
            <a:r>
              <a:rPr lang="en-US" sz="1800" b="0" i="0" dirty="0">
                <a:solidFill>
                  <a:srgbClr val="1A1917"/>
                </a:solidFill>
                <a:effectLst/>
                <a:latin typeface="Lato" panose="020F0502020204030203" pitchFamily="34" charset="0"/>
              </a:rPr>
              <a:t>	Spearman’s and Kendall’s – do not assume normality and measure non-linear correlation</a:t>
            </a:r>
          </a:p>
          <a:p>
            <a:pPr marL="0" indent="0">
              <a:buNone/>
            </a:pPr>
            <a:r>
              <a:rPr lang="en-US" sz="1800" b="1" u="sng" dirty="0">
                <a:solidFill>
                  <a:srgbClr val="1A1917"/>
                </a:solidFill>
                <a:latin typeface="Lato" panose="020F0502020204030203" pitchFamily="34" charset="0"/>
                <a:cs typeface="Calibri" panose="020F0502020204030204"/>
              </a:rPr>
              <a:t>T-test:</a:t>
            </a:r>
            <a:r>
              <a:rPr lang="en-US" sz="1800" b="1" dirty="0">
                <a:solidFill>
                  <a:srgbClr val="1A1917"/>
                </a:solidFill>
                <a:latin typeface="Lato" panose="020F0502020204030203" pitchFamily="34" charset="0"/>
                <a:cs typeface="Calibri" panose="020F0502020204030204"/>
              </a:rPr>
              <a:t> </a:t>
            </a:r>
            <a:r>
              <a:rPr lang="en-US" sz="1800" dirty="0">
                <a:solidFill>
                  <a:srgbClr val="1A1917"/>
                </a:solidFill>
                <a:latin typeface="Lato" panose="020F0502020204030203" pitchFamily="34" charset="0"/>
                <a:cs typeface="Calibri" panose="020F0502020204030204"/>
              </a:rPr>
              <a:t>a method for comparing the means of two groups</a:t>
            </a:r>
          </a:p>
          <a:p>
            <a:pPr marL="0" indent="0">
              <a:buNone/>
            </a:pPr>
            <a:r>
              <a:rPr lang="en-US" sz="1800" b="1" u="sng" dirty="0">
                <a:solidFill>
                  <a:srgbClr val="1A1917"/>
                </a:solidFill>
                <a:latin typeface="Lato" panose="020F0502020204030203" pitchFamily="34" charset="0"/>
                <a:cs typeface="Calibri" panose="020F0502020204030204"/>
              </a:rPr>
              <a:t>Chi-squared test:</a:t>
            </a:r>
            <a:r>
              <a:rPr lang="en-US" sz="1800" b="1" dirty="0">
                <a:solidFill>
                  <a:srgbClr val="1A1917"/>
                </a:solidFill>
                <a:latin typeface="Lato" panose="020F0502020204030203" pitchFamily="34" charset="0"/>
                <a:cs typeface="Calibri" panose="020F0502020204030204"/>
              </a:rPr>
              <a:t> </a:t>
            </a:r>
            <a:r>
              <a:rPr lang="en-US" sz="1800" dirty="0">
                <a:solidFill>
                  <a:srgbClr val="1A1917"/>
                </a:solidFill>
                <a:latin typeface="Lato" panose="020F0502020204030203" pitchFamily="34" charset="0"/>
                <a:cs typeface="Calibri" panose="020F0502020204030204"/>
              </a:rPr>
              <a:t>a test to see if two categorical variables are related</a:t>
            </a:r>
          </a:p>
          <a:p>
            <a:pPr marL="0" indent="0">
              <a:buNone/>
            </a:pPr>
            <a:r>
              <a:rPr lang="en-US" sz="1800" b="1" u="sng" dirty="0">
                <a:solidFill>
                  <a:srgbClr val="1A1917"/>
                </a:solidFill>
                <a:latin typeface="Lato" panose="020F0502020204030203" pitchFamily="34" charset="0"/>
                <a:cs typeface="Calibri" panose="020F0502020204030204"/>
              </a:rPr>
              <a:t>ANOVA (Analysis of Variance)</a:t>
            </a:r>
            <a:r>
              <a:rPr lang="en-US" sz="1800" dirty="0">
                <a:solidFill>
                  <a:srgbClr val="1A1917"/>
                </a:solidFill>
                <a:latin typeface="Lato" panose="020F0502020204030203" pitchFamily="34" charset="0"/>
                <a:cs typeface="Calibri" panose="020F0502020204030204"/>
              </a:rPr>
              <a:t>: A test to identify the impacts of one or more categorical variables on one or more numeric response variables; really a type of linear model</a:t>
            </a:r>
          </a:p>
          <a:p>
            <a:pPr marL="0" indent="0">
              <a:buNone/>
            </a:pPr>
            <a:r>
              <a:rPr lang="en-US" sz="1800" b="1" u="sng" dirty="0">
                <a:solidFill>
                  <a:srgbClr val="1A1917"/>
                </a:solidFill>
                <a:latin typeface="Lato" panose="020F0502020204030203" pitchFamily="34" charset="0"/>
                <a:cs typeface="Calibri" panose="020F0502020204030204"/>
              </a:rPr>
              <a:t>CMH (Cochran-Mantel-Haenszel) testing</a:t>
            </a:r>
            <a:r>
              <a:rPr lang="en-US" sz="1800" dirty="0">
                <a:solidFill>
                  <a:srgbClr val="1A1917"/>
                </a:solidFill>
                <a:latin typeface="Lato" panose="020F0502020204030203" pitchFamily="34" charset="0"/>
                <a:cs typeface="Calibri" panose="020F0502020204030204"/>
              </a:rPr>
              <a:t>: Compare multiple 2x2 tables for a statistically-significant difference</a:t>
            </a:r>
          </a:p>
          <a:p>
            <a:pPr marL="0" indent="0">
              <a:buNone/>
            </a:pPr>
            <a:r>
              <a:rPr lang="en-US" sz="1800" b="1" u="sng" dirty="0">
                <a:solidFill>
                  <a:srgbClr val="1A1917"/>
                </a:solidFill>
                <a:latin typeface="Lato" panose="020F0502020204030203" pitchFamily="34" charset="0"/>
                <a:cs typeface="Calibri" panose="020F0502020204030204"/>
              </a:rPr>
              <a:t>Fisher’s Exact testing</a:t>
            </a:r>
            <a:r>
              <a:rPr lang="en-US" sz="1800" dirty="0">
                <a:solidFill>
                  <a:srgbClr val="1A1917"/>
                </a:solidFill>
                <a:latin typeface="Lato" panose="020F0502020204030203" pitchFamily="34" charset="0"/>
                <a:cs typeface="Calibri" panose="020F0502020204030204"/>
              </a:rPr>
              <a:t>: determine whether or not there is a significant association between two categorical variables – works with very small sample sizes</a:t>
            </a:r>
          </a:p>
          <a:p>
            <a:pPr marL="0" indent="0">
              <a:buNone/>
            </a:pPr>
            <a:r>
              <a:rPr lang="en-US" sz="1800" b="1" u="sng" dirty="0">
                <a:solidFill>
                  <a:srgbClr val="1A1917"/>
                </a:solidFill>
                <a:latin typeface="Lato" panose="020F0502020204030203" pitchFamily="34" charset="0"/>
                <a:cs typeface="Calibri" panose="020F0502020204030204"/>
              </a:rPr>
              <a:t>Linear regression</a:t>
            </a:r>
            <a:r>
              <a:rPr lang="en-US" sz="1800" dirty="0">
                <a:solidFill>
                  <a:srgbClr val="1A1917"/>
                </a:solidFill>
                <a:latin typeface="Lato" panose="020F0502020204030203" pitchFamily="34" charset="0"/>
                <a:cs typeface="Calibri" panose="020F0502020204030204"/>
              </a:rPr>
              <a:t>: predicts the value of a response variable at given values of independent predictor variables</a:t>
            </a:r>
          </a:p>
          <a:p>
            <a:pPr marL="0" indent="0">
              <a:buNone/>
            </a:pPr>
            <a:r>
              <a:rPr lang="en-US" sz="1800" b="1" u="sng" dirty="0">
                <a:solidFill>
                  <a:srgbClr val="1A1917"/>
                </a:solidFill>
                <a:latin typeface="Lato" panose="020F0502020204030203" pitchFamily="34" charset="0"/>
                <a:cs typeface="Calibri" panose="020F0502020204030204"/>
              </a:rPr>
              <a:t>Logistic regression</a:t>
            </a:r>
            <a:r>
              <a:rPr lang="en-US" sz="1800" dirty="0">
                <a:solidFill>
                  <a:srgbClr val="1A1917"/>
                </a:solidFill>
                <a:latin typeface="Lato" panose="020F0502020204030203" pitchFamily="34" charset="0"/>
                <a:cs typeface="Calibri" panose="020F0502020204030204"/>
              </a:rPr>
              <a:t>: a linear regression model where </a:t>
            </a:r>
            <a:r>
              <a:rPr lang="en-US" sz="1800" dirty="0" err="1">
                <a:solidFill>
                  <a:srgbClr val="1A1917"/>
                </a:solidFill>
                <a:latin typeface="Lato" panose="020F0502020204030203" pitchFamily="34" charset="0"/>
                <a:cs typeface="Calibri" panose="020F0502020204030204"/>
              </a:rPr>
              <a:t>where</a:t>
            </a:r>
            <a:r>
              <a:rPr lang="en-US" sz="1800" dirty="0">
                <a:solidFill>
                  <a:srgbClr val="1A1917"/>
                </a:solidFill>
                <a:latin typeface="Lato" panose="020F0502020204030203" pitchFamily="34" charset="0"/>
                <a:cs typeface="Calibri" panose="020F0502020204030204"/>
              </a:rPr>
              <a:t> the response variable is a binary vector, and where independent variables are related to the log odds of the binary outcome</a:t>
            </a:r>
          </a:p>
        </p:txBody>
      </p:sp>
    </p:spTree>
    <p:extLst>
      <p:ext uri="{BB962C8B-B14F-4D97-AF65-F5344CB8AC3E}">
        <p14:creationId xmlns:p14="http://schemas.microsoft.com/office/powerpoint/2010/main" val="395711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66BF-622E-4649-8B89-84F9629E7D65}"/>
              </a:ext>
            </a:extLst>
          </p:cNvPr>
          <p:cNvSpPr>
            <a:spLocks noGrp="1"/>
          </p:cNvSpPr>
          <p:nvPr>
            <p:ph type="title"/>
          </p:nvPr>
        </p:nvSpPr>
        <p:spPr>
          <a:xfrm>
            <a:off x="399011" y="290312"/>
            <a:ext cx="10515600" cy="1197666"/>
          </a:xfrm>
        </p:spPr>
        <p:txBody>
          <a:bodyPr>
            <a:normAutofit/>
          </a:bodyPr>
          <a:lstStyle/>
          <a:p>
            <a:r>
              <a:rPr lang="en-US" sz="3600" dirty="0">
                <a:solidFill>
                  <a:schemeClr val="accent2"/>
                </a:solidFill>
                <a:cs typeface="Calibri Light"/>
              </a:rPr>
              <a:t>Introducing Basic Concepts &amp; Vocabulary:</a:t>
            </a:r>
            <a:br>
              <a:rPr lang="en-US" sz="3600" dirty="0">
                <a:solidFill>
                  <a:schemeClr val="accent2"/>
                </a:solidFill>
                <a:cs typeface="Calibri Light"/>
              </a:rPr>
            </a:br>
            <a:r>
              <a:rPr lang="en-US" sz="3600" dirty="0">
                <a:solidFill>
                  <a:schemeClr val="accent2"/>
                </a:solidFill>
                <a:cs typeface="Calibri Light"/>
              </a:rPr>
              <a:t>Non-Parametric Tests</a:t>
            </a:r>
            <a:endParaRPr lang="en-US" sz="3600" dirty="0">
              <a:solidFill>
                <a:schemeClr val="accent2"/>
              </a:solidFill>
            </a:endParaRPr>
          </a:p>
        </p:txBody>
      </p:sp>
      <p:sp>
        <p:nvSpPr>
          <p:cNvPr id="3" name="Content Placeholder 2">
            <a:extLst>
              <a:ext uri="{FF2B5EF4-FFF2-40B4-BE49-F238E27FC236}">
                <a16:creationId xmlns:a16="http://schemas.microsoft.com/office/drawing/2014/main" id="{407E1653-B12F-4BB4-9600-58E1B42CB961}"/>
              </a:ext>
            </a:extLst>
          </p:cNvPr>
          <p:cNvSpPr>
            <a:spLocks noGrp="1"/>
          </p:cNvSpPr>
          <p:nvPr>
            <p:ph idx="1"/>
          </p:nvPr>
        </p:nvSpPr>
        <p:spPr>
          <a:xfrm>
            <a:off x="399011" y="1654234"/>
            <a:ext cx="11521440" cy="4979322"/>
          </a:xfrm>
        </p:spPr>
        <p:txBody>
          <a:bodyPr vert="horz" lIns="91440" tIns="45720" rIns="91440" bIns="45720" rtlCol="0" anchor="t">
            <a:normAutofit/>
          </a:bodyPr>
          <a:lstStyle/>
          <a:p>
            <a:pPr marL="0" indent="0">
              <a:buNone/>
            </a:pPr>
            <a:r>
              <a:rPr lang="en-US" sz="1800" b="1" i="0" u="sng" dirty="0">
                <a:solidFill>
                  <a:srgbClr val="1A1917"/>
                </a:solidFill>
                <a:effectLst/>
                <a:latin typeface="Lato" panose="020F0502020204030203" pitchFamily="34" charset="0"/>
              </a:rPr>
              <a:t>When to use:</a:t>
            </a:r>
          </a:p>
          <a:p>
            <a:pPr lvl="1">
              <a:buFont typeface="Wingdings" panose="05000000000000000000" pitchFamily="2" charset="2"/>
              <a:buChar char="ü"/>
            </a:pPr>
            <a:r>
              <a:rPr lang="en-US" sz="1400" i="0" dirty="0">
                <a:solidFill>
                  <a:srgbClr val="1A1917"/>
                </a:solidFill>
                <a:effectLst/>
                <a:latin typeface="Lato" panose="020F0502020204030203" pitchFamily="34" charset="0"/>
              </a:rPr>
              <a:t>data not normally distributed</a:t>
            </a:r>
          </a:p>
          <a:p>
            <a:pPr lvl="1">
              <a:buFont typeface="Wingdings" panose="05000000000000000000" pitchFamily="2" charset="2"/>
              <a:buChar char="ü"/>
            </a:pPr>
            <a:r>
              <a:rPr lang="en-US" sz="1400" dirty="0">
                <a:solidFill>
                  <a:srgbClr val="1A1917"/>
                </a:solidFill>
                <a:latin typeface="Lato" panose="020F0502020204030203" pitchFamily="34" charset="0"/>
              </a:rPr>
              <a:t>outcome is an ordinal variable or rank</a:t>
            </a:r>
          </a:p>
          <a:p>
            <a:pPr lvl="1">
              <a:buFont typeface="Wingdings" panose="05000000000000000000" pitchFamily="2" charset="2"/>
              <a:buChar char="ü"/>
            </a:pPr>
            <a:r>
              <a:rPr lang="en-US" sz="1400" i="0" dirty="0">
                <a:solidFill>
                  <a:srgbClr val="1A1917"/>
                </a:solidFill>
                <a:effectLst/>
                <a:latin typeface="Lato" panose="020F0502020204030203" pitchFamily="34" charset="0"/>
              </a:rPr>
              <a:t>there are definite outliers</a:t>
            </a:r>
          </a:p>
          <a:p>
            <a:pPr lvl="1">
              <a:buFont typeface="Wingdings" panose="05000000000000000000" pitchFamily="2" charset="2"/>
              <a:buChar char="ü"/>
            </a:pPr>
            <a:r>
              <a:rPr lang="en-US" sz="1400" dirty="0">
                <a:solidFill>
                  <a:srgbClr val="1A1917"/>
                </a:solidFill>
                <a:latin typeface="Lato" panose="020F0502020204030203" pitchFamily="34" charset="0"/>
              </a:rPr>
              <a:t>outcome has limits of detection (outcome range is limited by instrument precision)</a:t>
            </a:r>
            <a:endParaRPr lang="en-US" sz="1400" i="0" dirty="0">
              <a:solidFill>
                <a:srgbClr val="1A1917"/>
              </a:solidFill>
              <a:effectLst/>
              <a:latin typeface="Lato" panose="020F0502020204030203" pitchFamily="34" charset="0"/>
            </a:endParaRPr>
          </a:p>
          <a:p>
            <a:pPr marL="0" indent="0">
              <a:buNone/>
            </a:pPr>
            <a:endParaRPr lang="en-US" sz="1800" b="1" u="sng" dirty="0">
              <a:solidFill>
                <a:srgbClr val="1A1917"/>
              </a:solidFill>
              <a:latin typeface="Lato" panose="020F0502020204030203" pitchFamily="34" charset="0"/>
              <a:cs typeface="Calibri" panose="020F0502020204030204"/>
            </a:endParaRPr>
          </a:p>
          <a:p>
            <a:pPr marL="0" indent="0">
              <a:buNone/>
            </a:pPr>
            <a:r>
              <a:rPr lang="en-US" sz="1800" b="1" u="sng" dirty="0">
                <a:solidFill>
                  <a:srgbClr val="1A1917"/>
                </a:solidFill>
                <a:latin typeface="Lato" panose="020F0502020204030203" pitchFamily="34" charset="0"/>
                <a:cs typeface="Calibri" panose="020F0502020204030204"/>
              </a:rPr>
              <a:t>Examples:</a:t>
            </a:r>
            <a:r>
              <a:rPr lang="en-US" sz="1800" dirty="0">
                <a:solidFill>
                  <a:srgbClr val="1A1917"/>
                </a:solidFill>
                <a:latin typeface="Lato" panose="020F0502020204030203" pitchFamily="34" charset="0"/>
                <a:cs typeface="Calibri" panose="020F0502020204030204"/>
              </a:rPr>
              <a:t> </a:t>
            </a:r>
            <a:r>
              <a:rPr lang="en-US" sz="1600" dirty="0">
                <a:solidFill>
                  <a:srgbClr val="1A1917"/>
                </a:solidFill>
                <a:latin typeface="Lato" panose="020F0502020204030203" pitchFamily="34" charset="0"/>
                <a:cs typeface="Calibri" panose="020F0502020204030204"/>
              </a:rPr>
              <a:t>(outcomes must be ordinal, ranked or continuous)</a:t>
            </a:r>
          </a:p>
          <a:p>
            <a:pPr marL="0" indent="0">
              <a:buNone/>
            </a:pPr>
            <a:r>
              <a:rPr lang="en-US" sz="1800" b="1" dirty="0">
                <a:solidFill>
                  <a:srgbClr val="1A1917"/>
                </a:solidFill>
                <a:latin typeface="Lato" panose="020F0502020204030203" pitchFamily="34" charset="0"/>
                <a:cs typeface="Calibri" panose="020F0502020204030204"/>
              </a:rPr>
              <a:t>Mann Whitney U / Wilcoxon Sum Rank test: </a:t>
            </a:r>
            <a:r>
              <a:rPr lang="en-US" sz="1600" dirty="0">
                <a:solidFill>
                  <a:srgbClr val="1A1917"/>
                </a:solidFill>
                <a:latin typeface="Lato" panose="020F0502020204030203" pitchFamily="34" charset="0"/>
                <a:cs typeface="Calibri" panose="020F0502020204030204"/>
              </a:rPr>
              <a:t>Allows comparison of two groups with regard to an outcome, even if data sets are small and the outcome is not normally distributed.  NULL hypothesis: the groups are the same with regard to the outcome.  Examples: placebo vs. control groups against an outcome like # of feet walked, or # of asthma attacks, student outcomes in a small course this year vs. last year</a:t>
            </a:r>
          </a:p>
          <a:p>
            <a:pPr marL="0" indent="0">
              <a:buNone/>
            </a:pPr>
            <a:r>
              <a:rPr lang="en-US" sz="1800" b="1" dirty="0">
                <a:solidFill>
                  <a:srgbClr val="1A1917"/>
                </a:solidFill>
                <a:latin typeface="Lato" panose="020F0502020204030203" pitchFamily="34" charset="0"/>
                <a:cs typeface="Calibri" panose="020F0502020204030204"/>
              </a:rPr>
              <a:t>Wilcoxon Signed Rank test: </a:t>
            </a:r>
            <a:r>
              <a:rPr lang="en-US" sz="1600" dirty="0">
                <a:solidFill>
                  <a:srgbClr val="1A1917"/>
                </a:solidFill>
                <a:latin typeface="Lato" panose="020F0502020204030203" pitchFamily="34" charset="0"/>
                <a:cs typeface="Calibri" panose="020F0502020204030204"/>
              </a:rPr>
              <a:t>Allows comparison of two sets of measures, even if data sets are small and the outcome is not normally distributed.  NULL hypothesis: the median difference is zero.  Examples: performance before and after an intervention</a:t>
            </a:r>
          </a:p>
          <a:p>
            <a:pPr marL="0" indent="0">
              <a:buNone/>
            </a:pPr>
            <a:r>
              <a:rPr lang="en-US" sz="1800" b="1" dirty="0">
                <a:solidFill>
                  <a:srgbClr val="1A1917"/>
                </a:solidFill>
                <a:latin typeface="Lato" panose="020F0502020204030203" pitchFamily="34" charset="0"/>
                <a:cs typeface="Calibri" panose="020F0502020204030204"/>
              </a:rPr>
              <a:t>Kruskal-Wallis test</a:t>
            </a:r>
            <a:r>
              <a:rPr lang="en-US" sz="1800" dirty="0">
                <a:solidFill>
                  <a:srgbClr val="1A1917"/>
                </a:solidFill>
                <a:latin typeface="Lato" panose="020F0502020204030203" pitchFamily="34" charset="0"/>
                <a:cs typeface="Calibri" panose="020F0502020204030204"/>
              </a:rPr>
              <a:t>: </a:t>
            </a:r>
            <a:r>
              <a:rPr lang="en-US" sz="1600" dirty="0">
                <a:solidFill>
                  <a:srgbClr val="1A1917"/>
                </a:solidFill>
                <a:latin typeface="Lato" panose="020F0502020204030203" pitchFamily="34" charset="0"/>
                <a:cs typeface="Calibri" panose="020F0502020204030204"/>
              </a:rPr>
              <a:t>Allows comparison of outcomes among more than two groups; no normality or linearity assumptions (as there are with ANOVA). NULL hypothesis: The k population medians are the same.  Examples: #of pounds lost by people following 4 different diets</a:t>
            </a:r>
            <a:endParaRPr lang="en-US" sz="1800" dirty="0">
              <a:solidFill>
                <a:srgbClr val="1A1917"/>
              </a:solidFill>
              <a:latin typeface="Lato" panose="020F0502020204030203" pitchFamily="34" charset="0"/>
              <a:cs typeface="Calibri" panose="020F0502020204030204"/>
            </a:endParaRPr>
          </a:p>
        </p:txBody>
      </p:sp>
    </p:spTree>
    <p:extLst>
      <p:ext uri="{BB962C8B-B14F-4D97-AF65-F5344CB8AC3E}">
        <p14:creationId xmlns:p14="http://schemas.microsoft.com/office/powerpoint/2010/main" val="303672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66BF-622E-4649-8B89-84F9629E7D65}"/>
              </a:ext>
            </a:extLst>
          </p:cNvPr>
          <p:cNvSpPr>
            <a:spLocks noGrp="1"/>
          </p:cNvSpPr>
          <p:nvPr>
            <p:ph type="title"/>
          </p:nvPr>
        </p:nvSpPr>
        <p:spPr>
          <a:xfrm>
            <a:off x="399011" y="290311"/>
            <a:ext cx="10515600" cy="981535"/>
          </a:xfrm>
        </p:spPr>
        <p:txBody>
          <a:bodyPr>
            <a:normAutofit fontScale="90000"/>
          </a:bodyPr>
          <a:lstStyle/>
          <a:p>
            <a:r>
              <a:rPr lang="en-US" sz="3600" dirty="0">
                <a:solidFill>
                  <a:schemeClr val="accent2"/>
                </a:solidFill>
                <a:cs typeface="Calibri Light"/>
              </a:rPr>
              <a:t>Introducing Basic Concepts &amp; Vocabulary:</a:t>
            </a:r>
            <a:br>
              <a:rPr lang="en-US" sz="3600" dirty="0">
                <a:solidFill>
                  <a:schemeClr val="accent2"/>
                </a:solidFill>
                <a:cs typeface="Calibri Light"/>
              </a:rPr>
            </a:br>
            <a:r>
              <a:rPr lang="en-US" sz="3600" dirty="0">
                <a:solidFill>
                  <a:schemeClr val="accent2"/>
                </a:solidFill>
                <a:cs typeface="Calibri Light"/>
              </a:rPr>
              <a:t>Modeling Concepts</a:t>
            </a:r>
            <a:endParaRPr lang="en-US" sz="3600" dirty="0">
              <a:solidFill>
                <a:schemeClr val="accent2"/>
              </a:solidFill>
            </a:endParaRPr>
          </a:p>
        </p:txBody>
      </p:sp>
      <p:sp>
        <p:nvSpPr>
          <p:cNvPr id="3" name="Content Placeholder 2">
            <a:extLst>
              <a:ext uri="{FF2B5EF4-FFF2-40B4-BE49-F238E27FC236}">
                <a16:creationId xmlns:a16="http://schemas.microsoft.com/office/drawing/2014/main" id="{407E1653-B12F-4BB4-9600-58E1B42CB961}"/>
              </a:ext>
            </a:extLst>
          </p:cNvPr>
          <p:cNvSpPr>
            <a:spLocks noGrp="1"/>
          </p:cNvSpPr>
          <p:nvPr>
            <p:ph idx="1"/>
          </p:nvPr>
        </p:nvSpPr>
        <p:spPr>
          <a:xfrm>
            <a:off x="399011" y="1421476"/>
            <a:ext cx="11521440" cy="3990109"/>
          </a:xfrm>
        </p:spPr>
        <p:txBody>
          <a:bodyPr vert="horz" lIns="91440" tIns="45720" rIns="91440" bIns="45720" rtlCol="0" anchor="t">
            <a:normAutofit lnSpcReduction="10000"/>
          </a:bodyPr>
          <a:lstStyle/>
          <a:p>
            <a:pPr marL="0" indent="0">
              <a:buNone/>
            </a:pPr>
            <a:r>
              <a:rPr lang="en-US" sz="1600" b="1" u="sng" dirty="0">
                <a:solidFill>
                  <a:srgbClr val="1A1917"/>
                </a:solidFill>
                <a:latin typeface="Lato" panose="020F0502020204030203" pitchFamily="34" charset="0"/>
                <a:cs typeface="Calibri" panose="020F0502020204030204"/>
              </a:rPr>
              <a:t>R</a:t>
            </a:r>
            <a:r>
              <a:rPr lang="en-US" sz="1600" b="1" u="sng" baseline="30000" dirty="0">
                <a:solidFill>
                  <a:srgbClr val="1A1917"/>
                </a:solidFill>
                <a:latin typeface="Lato" panose="020F0502020204030203" pitchFamily="34" charset="0"/>
                <a:cs typeface="Calibri" panose="020F0502020204030204"/>
              </a:rPr>
              <a:t>2</a:t>
            </a:r>
            <a:r>
              <a:rPr lang="en-US" sz="1600" dirty="0">
                <a:solidFill>
                  <a:srgbClr val="1A1917"/>
                </a:solidFill>
                <a:latin typeface="Lato" panose="020F0502020204030203" pitchFamily="34" charset="0"/>
                <a:cs typeface="Calibri" panose="020F0502020204030204"/>
              </a:rPr>
              <a:t>: The percentage of variance in your data explained by a regression model (higher is better)</a:t>
            </a:r>
          </a:p>
          <a:p>
            <a:pPr marL="0" indent="0">
              <a:buNone/>
            </a:pPr>
            <a:r>
              <a:rPr lang="en-US" sz="1600" b="1" u="sng" dirty="0">
                <a:solidFill>
                  <a:srgbClr val="1A1917"/>
                </a:solidFill>
                <a:latin typeface="Lato" panose="020F0502020204030203" pitchFamily="34" charset="0"/>
                <a:cs typeface="Calibri" panose="020F0502020204030204"/>
              </a:rPr>
              <a:t>RMSE</a:t>
            </a:r>
            <a:r>
              <a:rPr lang="en-US" sz="1600" dirty="0">
                <a:solidFill>
                  <a:srgbClr val="1A1917"/>
                </a:solidFill>
                <a:latin typeface="Lato" panose="020F0502020204030203" pitchFamily="34" charset="0"/>
                <a:cs typeface="Calibri" panose="020F0502020204030204"/>
              </a:rPr>
              <a:t> (root mean squared error): Standard deviation of the residuals - tells you how well your model fits the data (lower is better)</a:t>
            </a:r>
          </a:p>
          <a:p>
            <a:pPr marL="0" indent="0">
              <a:buNone/>
            </a:pPr>
            <a:r>
              <a:rPr lang="en-US" sz="1600" b="1" u="sng" dirty="0">
                <a:solidFill>
                  <a:srgbClr val="1A1917"/>
                </a:solidFill>
                <a:latin typeface="Lato" panose="020F0502020204030203" pitchFamily="34" charset="0"/>
                <a:cs typeface="Calibri" panose="020F0502020204030204"/>
              </a:rPr>
              <a:t>ROC</a:t>
            </a:r>
            <a:r>
              <a:rPr lang="en-US" sz="1600" dirty="0">
                <a:solidFill>
                  <a:srgbClr val="1A1917"/>
                </a:solidFill>
                <a:latin typeface="Lato" panose="020F0502020204030203" pitchFamily="34" charset="0"/>
                <a:cs typeface="Calibri" panose="020F0502020204030204"/>
              </a:rPr>
              <a:t> (receiver operating characteristic) curve: AUC (area under the curve) represents the accuracy of a logistic regression model, with random guessing having an AUC of 0.5 and a perfect model having an AUC of 1</a:t>
            </a:r>
          </a:p>
          <a:p>
            <a:pPr marL="0" indent="0">
              <a:buNone/>
            </a:pPr>
            <a:r>
              <a:rPr lang="en-US" sz="1600" b="1" u="sng" dirty="0">
                <a:solidFill>
                  <a:srgbClr val="1A1917"/>
                </a:solidFill>
                <a:latin typeface="Lato" panose="020F0502020204030203" pitchFamily="34" charset="0"/>
                <a:cs typeface="Calibri" panose="020F0502020204030204"/>
              </a:rPr>
              <a:t>AIC</a:t>
            </a:r>
            <a:r>
              <a:rPr lang="en-US" sz="1600" dirty="0">
                <a:solidFill>
                  <a:srgbClr val="1A1917"/>
                </a:solidFill>
                <a:latin typeface="Lato" panose="020F0502020204030203" pitchFamily="34" charset="0"/>
                <a:cs typeface="Calibri" panose="020F0502020204030204"/>
              </a:rPr>
              <a:t> (Akaike’s information criterion): the model with the smallest AIC is your best model; however, models with AIC within 2-4 of one another are statistically identical; if your model is statistically identical to the NULL model: </a:t>
            </a:r>
            <a:r>
              <a:rPr lang="en-US" sz="1100" b="0" i="0" dirty="0" err="1">
                <a:solidFill>
                  <a:srgbClr val="333333"/>
                </a:solidFill>
                <a:effectLst/>
                <a:latin typeface="Consolas" panose="020B0609020204030204" pitchFamily="49" charset="0"/>
              </a:rPr>
              <a:t>lm</a:t>
            </a:r>
            <a:r>
              <a:rPr lang="en-US" sz="1100" b="0" i="0" dirty="0">
                <a:solidFill>
                  <a:srgbClr val="333333"/>
                </a:solidFill>
                <a:effectLst/>
                <a:latin typeface="Consolas" panose="020B0609020204030204" pitchFamily="49" charset="0"/>
              </a:rPr>
              <a:t>(</a:t>
            </a:r>
            <a:r>
              <a:rPr lang="en-US" sz="1100" b="0" i="0" dirty="0" err="1">
                <a:solidFill>
                  <a:srgbClr val="333333"/>
                </a:solidFill>
                <a:effectLst/>
                <a:latin typeface="Consolas" panose="020B0609020204030204" pitchFamily="49" charset="0"/>
              </a:rPr>
              <a:t>ResponseVariable</a:t>
            </a:r>
            <a:r>
              <a:rPr lang="en-US" sz="1100" b="0" i="0" dirty="0">
                <a:solidFill>
                  <a:srgbClr val="333333"/>
                </a:solidFill>
                <a:effectLst/>
                <a:latin typeface="Consolas" panose="020B0609020204030204" pitchFamily="49" charset="0"/>
              </a:rPr>
              <a:t> ~ 1)</a:t>
            </a:r>
            <a:r>
              <a:rPr lang="en-US" sz="1600" dirty="0">
                <a:solidFill>
                  <a:srgbClr val="1A1917"/>
                </a:solidFill>
                <a:latin typeface="Lato" panose="020F0502020204030203" pitchFamily="34" charset="0"/>
                <a:cs typeface="Calibri" panose="020F0502020204030204"/>
              </a:rPr>
              <a:t>,then it is useless</a:t>
            </a:r>
          </a:p>
          <a:p>
            <a:pPr marL="0" indent="0">
              <a:buNone/>
            </a:pPr>
            <a:r>
              <a:rPr lang="en-US" sz="1600" b="1" u="sng" dirty="0">
                <a:solidFill>
                  <a:srgbClr val="1A1917"/>
                </a:solidFill>
                <a:latin typeface="Lato" panose="020F0502020204030203" pitchFamily="34" charset="0"/>
                <a:cs typeface="Calibri" panose="020F0502020204030204"/>
              </a:rPr>
              <a:t>Cross validation</a:t>
            </a:r>
            <a:r>
              <a:rPr lang="en-US" sz="1600" dirty="0">
                <a:solidFill>
                  <a:srgbClr val="1A1917"/>
                </a:solidFill>
                <a:latin typeface="Lato" panose="020F0502020204030203" pitchFamily="34" charset="0"/>
                <a:cs typeface="Calibri" panose="020F0502020204030204"/>
              </a:rPr>
              <a:t>: A method in which data is split into separate training and testing datasets, to evaluate the performance of the model on new data.  In </a:t>
            </a:r>
            <a:r>
              <a:rPr lang="en-US" sz="1600" b="1" dirty="0">
                <a:solidFill>
                  <a:srgbClr val="1A1917"/>
                </a:solidFill>
                <a:latin typeface="Lato" panose="020F0502020204030203" pitchFamily="34" charset="0"/>
                <a:cs typeface="Calibri" panose="020F0502020204030204"/>
              </a:rPr>
              <a:t>k-fold cross validation</a:t>
            </a:r>
            <a:r>
              <a:rPr lang="en-US" sz="1600" dirty="0">
                <a:solidFill>
                  <a:srgbClr val="1A1917"/>
                </a:solidFill>
                <a:latin typeface="Lato" panose="020F0502020204030203" pitchFamily="34" charset="0"/>
                <a:cs typeface="Calibri" panose="020F0502020204030204"/>
              </a:rPr>
              <a:t>, data is split into k sets, trained on all but one, and tested on the one held back, and this is repeated until all k sets have been used as hold out.  Outcome / accuracy scores are averaged across the repetitions</a:t>
            </a:r>
          </a:p>
          <a:p>
            <a:pPr marL="0" indent="0">
              <a:buNone/>
            </a:pPr>
            <a:r>
              <a:rPr lang="en-US" sz="1600" b="1" u="sng" dirty="0">
                <a:solidFill>
                  <a:srgbClr val="1A1917"/>
                </a:solidFill>
                <a:latin typeface="Lato" panose="020F0502020204030203" pitchFamily="34" charset="0"/>
                <a:cs typeface="Calibri" panose="020F0502020204030204"/>
              </a:rPr>
              <a:t>Confusion matrix</a:t>
            </a:r>
            <a:r>
              <a:rPr lang="en-US" sz="1600" dirty="0">
                <a:solidFill>
                  <a:srgbClr val="1A1917"/>
                </a:solidFill>
                <a:latin typeface="Lato" panose="020F0502020204030203" pitchFamily="34" charset="0"/>
                <a:cs typeface="Calibri" panose="020F0502020204030204"/>
              </a:rPr>
              <a:t>: table showing how often your model predicted an outcome or score correctly and how often it performed incorrectly</a:t>
            </a:r>
          </a:p>
          <a:p>
            <a:pPr marL="0" indent="0">
              <a:buNone/>
            </a:pPr>
            <a:r>
              <a:rPr lang="en-US" sz="1600" b="1" u="sng" dirty="0">
                <a:solidFill>
                  <a:srgbClr val="1A1917"/>
                </a:solidFill>
                <a:latin typeface="Lato" panose="020F0502020204030203" pitchFamily="34" charset="0"/>
                <a:cs typeface="Calibri" panose="020F0502020204030204"/>
              </a:rPr>
              <a:t>A/B testing</a:t>
            </a:r>
            <a:r>
              <a:rPr lang="en-US" sz="1600" dirty="0">
                <a:solidFill>
                  <a:srgbClr val="1A1917"/>
                </a:solidFill>
                <a:latin typeface="Lato" panose="020F0502020204030203" pitchFamily="34" charset="0"/>
                <a:cs typeface="Calibri" panose="020F0502020204030204"/>
              </a:rPr>
              <a:t>: when people are divided into groups at random to test out two versions of a product or process.  Should always be accompanied by A/A testing</a:t>
            </a:r>
            <a:endParaRPr lang="en-US" sz="1600" dirty="0">
              <a:cs typeface="Calibri" panose="020F0502020204030204"/>
            </a:endParaRPr>
          </a:p>
        </p:txBody>
      </p:sp>
    </p:spTree>
    <p:extLst>
      <p:ext uri="{BB962C8B-B14F-4D97-AF65-F5344CB8AC3E}">
        <p14:creationId xmlns:p14="http://schemas.microsoft.com/office/powerpoint/2010/main" val="2110972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chnology 2020 Free Stock Photo - Public Domain Pictures">
            <a:extLst>
              <a:ext uri="{FF2B5EF4-FFF2-40B4-BE49-F238E27FC236}">
                <a16:creationId xmlns:a16="http://schemas.microsoft.com/office/drawing/2014/main" id="{FAAD1790-6BBB-4FAC-B4AA-627540972F36}"/>
              </a:ext>
            </a:extLst>
          </p:cNvPr>
          <p:cNvPicPr>
            <a:picLocks noChangeAspect="1"/>
          </p:cNvPicPr>
          <p:nvPr/>
        </p:nvPicPr>
        <p:blipFill rotWithShape="1">
          <a:blip r:embed="rId2"/>
          <a:srcRect t="533" r="23298" b="8558"/>
          <a:stretch/>
        </p:blipFill>
        <p:spPr>
          <a:xfrm>
            <a:off x="3570525" y="10"/>
            <a:ext cx="8621475"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dirty="0">
                <a:cs typeface="Calibri Light"/>
              </a:rPr>
              <a:t>Calculating Basic Statistics with R</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83882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1EA0AAC4B7C814A9F1B71C55BDCD8DF" ma:contentTypeVersion="11" ma:contentTypeDescription="Create a new document." ma:contentTypeScope="" ma:versionID="b8413829ab870582965c1309ae2c7dff">
  <xsd:schema xmlns:xsd="http://www.w3.org/2001/XMLSchema" xmlns:xs="http://www.w3.org/2001/XMLSchema" xmlns:p="http://schemas.microsoft.com/office/2006/metadata/properties" xmlns:ns3="a5d087a9-0a76-4c95-81dd-cb9a43791e27" xmlns:ns4="5cdd2681-eec7-4df6-8e0d-94d5d48e1e3d" targetNamespace="http://schemas.microsoft.com/office/2006/metadata/properties" ma:root="true" ma:fieldsID="8ef4fdc0a790f393e971587c4d8764c6" ns3:_="" ns4:_="">
    <xsd:import namespace="a5d087a9-0a76-4c95-81dd-cb9a43791e27"/>
    <xsd:import namespace="5cdd2681-eec7-4df6-8e0d-94d5d48e1e3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d087a9-0a76-4c95-81dd-cb9a43791e2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dd2681-eec7-4df6-8e0d-94d5d48e1e3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2AC3CA-CA17-4DD1-A092-C0A76B806FDB}">
  <ds:schemaRefs>
    <ds:schemaRef ds:uri="http://schemas.microsoft.com/sharepoint/v3/contenttype/forms"/>
  </ds:schemaRefs>
</ds:datastoreItem>
</file>

<file path=customXml/itemProps2.xml><?xml version="1.0" encoding="utf-8"?>
<ds:datastoreItem xmlns:ds="http://schemas.openxmlformats.org/officeDocument/2006/customXml" ds:itemID="{542B52EB-0836-4ED2-AAE0-61D25199F9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d087a9-0a76-4c95-81dd-cb9a43791e27"/>
    <ds:schemaRef ds:uri="5cdd2681-eec7-4df6-8e0d-94d5d48e1e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5D698F-202A-4369-8C5D-D8E9EF69ED06}">
  <ds:schemaRefs>
    <ds:schemaRef ds:uri="http://purl.org/dc/terms/"/>
    <ds:schemaRef ds:uri="http://purl.org/dc/elements/1.1/"/>
    <ds:schemaRef ds:uri="http://schemas.microsoft.com/office/infopath/2007/PartnerControls"/>
    <ds:schemaRef ds:uri="http://www.w3.org/XML/1998/namespace"/>
    <ds:schemaRef ds:uri="http://schemas.microsoft.com/office/2006/metadata/properties"/>
    <ds:schemaRef ds:uri="http://purl.org/dc/dcmitype/"/>
    <ds:schemaRef ds:uri="5cdd2681-eec7-4df6-8e0d-94d5d48e1e3d"/>
    <ds:schemaRef ds:uri="a5d087a9-0a76-4c95-81dd-cb9a43791e27"/>
    <ds:schemaRef ds:uri="http://schemas.microsoft.com/office/2006/documentManagement/typ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35449</TotalTime>
  <Words>3506</Words>
  <Application>Microsoft Office PowerPoint</Application>
  <PresentationFormat>Widescreen</PresentationFormat>
  <Paragraphs>218</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Calibri</vt:lpstr>
      <vt:lpstr>Calibri Light</vt:lpstr>
      <vt:lpstr>Consolas</vt:lpstr>
      <vt:lpstr>Lato</vt:lpstr>
      <vt:lpstr>Open Sans</vt:lpstr>
      <vt:lpstr>Wingdings</vt:lpstr>
      <vt:lpstr>office theme</vt:lpstr>
      <vt:lpstr>The R Course for Analysts</vt:lpstr>
      <vt:lpstr>References &amp; Texts</vt:lpstr>
      <vt:lpstr>Introducing Basic Concepts &amp; Vocabulary:  Types of Data</vt:lpstr>
      <vt:lpstr>Introducing Basic Concepts &amp; Vocabulary: Measures &amp; Estimates</vt:lpstr>
      <vt:lpstr>Introducing Basic Concepts &amp; Vocabulary: Testing Concepts</vt:lpstr>
      <vt:lpstr>Introducing Basic Concepts &amp; Vocabulary:  Tests</vt:lpstr>
      <vt:lpstr>Introducing Basic Concepts &amp; Vocabulary: Non-Parametric Tests</vt:lpstr>
      <vt:lpstr>Introducing Basic Concepts &amp; Vocabulary: Modeling Concepts</vt:lpstr>
      <vt:lpstr>Calculating Basic Statistics with R</vt:lpstr>
      <vt:lpstr>PowerPoint Presentation</vt:lpstr>
      <vt:lpstr>PowerPoint Presentation</vt:lpstr>
      <vt:lpstr>Descriptive Statistics</vt:lpstr>
      <vt:lpstr>PowerPoint Presentation</vt:lpstr>
      <vt:lpstr>PowerPoint Presentation</vt:lpstr>
      <vt:lpstr>PowerPoint Presentation</vt:lpstr>
      <vt:lpstr>Doing the Mann Whitney U Test</vt:lpstr>
      <vt:lpstr>The Kruskal-Wallis Test</vt:lpstr>
      <vt:lpstr>Doing the Wilcoxon Signed-Rank Test </vt:lpstr>
      <vt:lpstr>The Chi-Square Test of Independence</vt:lpstr>
      <vt:lpstr>Fisher’s Exact Test</vt:lpstr>
      <vt:lpstr>The Cochran-Mantel-Haenszel (CMH) Test</vt:lpstr>
      <vt:lpstr>Creating Beautiful Tables in R</vt:lpstr>
      <vt:lpstr>Homework – Lesson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R</dc:creator>
  <cp:lastModifiedBy>Rasku, Kyle</cp:lastModifiedBy>
  <cp:revision>2705</cp:revision>
  <dcterms:created xsi:type="dcterms:W3CDTF">2021-08-24T22:57:30Z</dcterms:created>
  <dcterms:modified xsi:type="dcterms:W3CDTF">2022-03-31T21:31:32Z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0x010100C1EA0AAC4B7C814A9F1B71C55BDCD8DF</vt:lpwstr>
  </property>
</Properties>
</file>