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1" r:id="rId6"/>
    <p:sldId id="292" r:id="rId7"/>
    <p:sldId id="293" r:id="rId8"/>
    <p:sldId id="273" r:id="rId9"/>
    <p:sldId id="294" r:id="rId10"/>
    <p:sldId id="295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6B7"/>
    <a:srgbClr val="40402D"/>
    <a:srgbClr val="595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ndsOnR" TargetMode="External"/><Relationship Id="rId2" Type="http://schemas.openxmlformats.org/officeDocument/2006/relationships/hyperlink" Target="https://doi.org/10.1007/978-1-4842-7107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rhanumat.github.io/r-note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cs typeface="Calibri Light"/>
              </a:rPr>
              <a:t>Introduction to Computer Science Using R: A Course for Analysts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Lesson 3: R Fundamentals part II, Control Structures and Functions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Calibri"/>
              </a:rPr>
              <a:t>The Scope of Variables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When we begin to define functions, this is where we need to be wary about scope!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Functions wouldn’t be very re-usable if their variables scopes weren’t confined to the body of the functions.  Imagine trying to use someone else’s function library, and then every time you tried to define a variable ‘x’ in your code, it would conflict with every place </a:t>
            </a:r>
            <a:r>
              <a:rPr lang="en-US" b="1" dirty="0">
                <a:cs typeface="Calibri"/>
              </a:rPr>
              <a:t>they’d</a:t>
            </a:r>
            <a:r>
              <a:rPr lang="en-US" dirty="0">
                <a:cs typeface="Calibri"/>
              </a:rPr>
              <a:t> used variable x?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C00000"/>
                </a:solidFill>
                <a:cs typeface="Calibri"/>
              </a:rPr>
              <a:t>Look at the code on the left and try to predict the output.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02" y="1268123"/>
            <a:ext cx="6903308" cy="47665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GLOBAL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x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c = 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b = 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 &lt;- function(x)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# LOCAL x, x that was passed to the function foo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print(paste("The value of x is ", 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Once foo exits, what is the value of x?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print(paste("The value of x is ", x))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34B1792-A564-4FA0-B7B3-C2866A81A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62" y="5129721"/>
            <a:ext cx="394390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Homework – 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200929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>
                <a:cs typeface="Calibri"/>
              </a:rPr>
              <a:t>Control Structures &amp; Functions</a:t>
            </a:r>
          </a:p>
          <a:p>
            <a:pPr marL="514350" indent="-514350">
              <a:buAutoNum type="arabicPeriod"/>
            </a:pPr>
            <a:r>
              <a:rPr lang="en-US" sz="1700" dirty="0">
                <a:cs typeface="Calibri"/>
              </a:rPr>
              <a:t>In R-Studio, create an R Notebook</a:t>
            </a:r>
          </a:p>
          <a:p>
            <a:pPr marL="514350" indent="-514350">
              <a:buAutoNum type="arabicPeriod"/>
            </a:pPr>
            <a:r>
              <a:rPr lang="en-US" sz="1700" dirty="0">
                <a:cs typeface="Calibri"/>
              </a:rPr>
              <a:t>Write a function that sorts a list of numbers that is out of order from least to greatest.  Use if statements and one or more for loop or while loop.</a:t>
            </a:r>
          </a:p>
          <a:p>
            <a:pPr marL="514350" indent="-514350">
              <a:buAutoNum type="arabicPeriod"/>
            </a:pPr>
            <a:r>
              <a:rPr lang="en-US" sz="1700" dirty="0">
                <a:cs typeface="Calibri"/>
              </a:rPr>
              <a:t>Write a function that compares operations on two lists of numbers to each other either or-wise OR and-wise, and outputs the result of each comparison (TRUE or FALSE). Use one or more for loops.</a:t>
            </a:r>
          </a:p>
          <a:p>
            <a:pPr marL="514350" indent="-514350">
              <a:buAutoNum type="arabicPeriod"/>
            </a:pPr>
            <a:r>
              <a:rPr lang="en-US" sz="1700" dirty="0">
                <a:cs typeface="Calibri"/>
              </a:rPr>
              <a:t>Write a function that outputs the results of the Fibonacci formula (below). Then, use a while loop to output Fibonacci(the number) for all numbers less than 10,000,000. </a:t>
            </a:r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0C3C697-448E-494C-AF75-34508FFCA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51" y="4871671"/>
            <a:ext cx="5232098" cy="11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6BF-622E-4649-8B89-84F9629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 </a:t>
            </a:r>
            <a:r>
              <a:rPr lang="en-US">
                <a:solidFill>
                  <a:schemeClr val="accent2"/>
                </a:solidFill>
                <a:cs typeface="Calibri Light"/>
              </a:rPr>
              <a:t>&amp;</a:t>
            </a:r>
            <a:r>
              <a:rPr lang="en-US">
                <a:cs typeface="Calibri Light"/>
              </a:rPr>
              <a:t> Texts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1653-B12F-4BB4-9600-58E1B42C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30"/>
            <a:ext cx="10515600" cy="461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 recommend the following resources, which I have made copious use </a:t>
            </a:r>
            <a:r>
              <a:rPr lang="en-US" sz="2000">
                <a:cs typeface="Calibri" panose="020F0502020204030204"/>
              </a:rPr>
              <a:t>of in developing this material:</a:t>
            </a:r>
            <a:endParaRPr lang="en-US" sz="200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Paul D. Crutcher, Neeraj Kumar Singh, and Peter Tiegs </a:t>
            </a:r>
          </a:p>
          <a:p>
            <a:pPr>
              <a:buNone/>
            </a:pPr>
            <a:r>
              <a:rPr lang="en" sz="1600" u="sng"/>
              <a:t>Essential Computer Science, A Programmer’s Guide to Foundational Concepts</a:t>
            </a:r>
            <a:endParaRPr lang="en-US" sz="1600" u="sng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APress / Springer Nature, 2021  </a:t>
            </a:r>
            <a:r>
              <a:rPr lang="en-US" sz="1600" u="sng" dirty="0">
                <a:ea typeface="+mn-lt"/>
                <a:cs typeface="+mn-lt"/>
                <a:hlinkClick r:id="rId2"/>
              </a:rPr>
              <a:t>https://doi.org/10.1007/978-1-4842-7107-0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Garrett Grolemund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Hands On Programming in R</a:t>
            </a: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O'Reilly and Associates, 2014  </a:t>
            </a:r>
            <a:r>
              <a:rPr lang="en-US" sz="1600" u="sng" dirty="0">
                <a:ea typeface="+mn-lt"/>
                <a:cs typeface="+mn-lt"/>
                <a:hlinkClick r:id="rId3"/>
              </a:rPr>
              <a:t>http://bit.ly/HandsOnR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Homer White</a:t>
            </a: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Beginning Computer Science with R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Georgetown College  </a:t>
            </a:r>
            <a:r>
              <a:rPr lang="en-US" sz="1600" dirty="0">
                <a:ea typeface="+mn-lt"/>
                <a:cs typeface="+mn-lt"/>
                <a:hlinkClick r:id="rId4"/>
              </a:rPr>
              <a:t>https://homerhanumat.github.io/r-notes/index.html</a:t>
            </a: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66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Control Structures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The If, else If, else Structure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A basic control structure in every programming language is called a conditional structure. 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“If” a statement evaluates to TRUE, a block of code is executed.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not, the block isn’t executed. 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Sometimes, one or more alternative blocks of code is provided using “else if” and / or “else” statements.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3" y="784091"/>
            <a:ext cx="6903308" cy="528981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take input from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num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as.integer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(prompt="Enter a number: 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factorial &lt;- 1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check is the number is negative, positive or zero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(num &lt; 0)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print("Sorry, factorial does not exist for negative numbers")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(num == 0)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print("The factorial of 0 is 1")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for(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in 1:num)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   factorial = factorial 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print(paste("The factorial of", num ,"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is",factorial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Calibri"/>
              </a:rPr>
              <a:t>The for loop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Another basic control structure is the for loop. </a:t>
            </a: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In a for loop, the instructions inside the loop are executed “for” as many times as the condition in the parentheses is TRUE.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loops are generally FINITE.  There are only so many times they can be executed.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3" y="784091"/>
            <a:ext cx="6903308" cy="528981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take input from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num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as.integer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(prompt="Enter a number: 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factorial &lt;- 1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check is the number is negative, positive or zero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if(num &lt; 0)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print("Sorry, factorial does not exist for negative numbers")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else if(num == 0)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print("The factorial of 0 is 1")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in 1:num)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  factorial = factorial 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print(paste("The factorial of", num ,"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is",factorial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F713C-63B3-40EF-8E8C-46F0D066C0A9}"/>
              </a:ext>
            </a:extLst>
          </p:cNvPr>
          <p:cNvSpPr txBox="1"/>
          <p:nvPr/>
        </p:nvSpPr>
        <p:spPr>
          <a:xfrm>
            <a:off x="7529384" y="4085968"/>
            <a:ext cx="39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 num is 3, what is the flow control of the for loop on the left?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B0E29-7DD2-400A-94CD-964628DE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04829"/>
              </p:ext>
            </p:extLst>
          </p:nvPr>
        </p:nvGraphicFramePr>
        <p:xfrm>
          <a:off x="7669428" y="4732299"/>
          <a:ext cx="33939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033">
                  <a:extLst>
                    <a:ext uri="{9D8B030D-6E8A-4147-A177-3AD203B41FA5}">
                      <a16:colId xmlns:a16="http://schemas.microsoft.com/office/drawing/2014/main" val="729727195"/>
                    </a:ext>
                  </a:extLst>
                </a:gridCol>
                <a:gridCol w="1185478">
                  <a:extLst>
                    <a:ext uri="{9D8B030D-6E8A-4147-A177-3AD203B41FA5}">
                      <a16:colId xmlns:a16="http://schemas.microsoft.com/office/drawing/2014/main" val="2864820348"/>
                    </a:ext>
                  </a:extLst>
                </a:gridCol>
                <a:gridCol w="1185478">
                  <a:extLst>
                    <a:ext uri="{9D8B030D-6E8A-4147-A177-3AD203B41FA5}">
                      <a16:colId xmlns:a16="http://schemas.microsoft.com/office/drawing/2014/main" val="230181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34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921D0BC-D7EF-4E39-A263-E76A823C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83407"/>
              </p:ext>
            </p:extLst>
          </p:nvPr>
        </p:nvGraphicFramePr>
        <p:xfrm>
          <a:off x="7669428" y="5482496"/>
          <a:ext cx="33939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033">
                  <a:extLst>
                    <a:ext uri="{9D8B030D-6E8A-4147-A177-3AD203B41FA5}">
                      <a16:colId xmlns:a16="http://schemas.microsoft.com/office/drawing/2014/main" val="729727195"/>
                    </a:ext>
                  </a:extLst>
                </a:gridCol>
                <a:gridCol w="1185478">
                  <a:extLst>
                    <a:ext uri="{9D8B030D-6E8A-4147-A177-3AD203B41FA5}">
                      <a16:colId xmlns:a16="http://schemas.microsoft.com/office/drawing/2014/main" val="2864820348"/>
                    </a:ext>
                  </a:extLst>
                </a:gridCol>
                <a:gridCol w="1185478">
                  <a:extLst>
                    <a:ext uri="{9D8B030D-6E8A-4147-A177-3AD203B41FA5}">
                      <a16:colId xmlns:a16="http://schemas.microsoft.com/office/drawing/2014/main" val="230181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1*2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34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7BB7F1-A81A-41CF-9FC3-F75E0251D259}"/>
              </a:ext>
            </a:extLst>
          </p:cNvPr>
          <p:cNvSpPr txBox="1"/>
          <p:nvPr/>
        </p:nvSpPr>
        <p:spPr>
          <a:xfrm>
            <a:off x="8258896" y="6232693"/>
            <a:ext cx="239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"The factorial of 3 is 6"</a:t>
            </a:r>
          </a:p>
        </p:txBody>
      </p:sp>
    </p:spTree>
    <p:extLst>
      <p:ext uri="{BB962C8B-B14F-4D97-AF65-F5344CB8AC3E}">
        <p14:creationId xmlns:p14="http://schemas.microsoft.com/office/powerpoint/2010/main" val="10461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60355" y="633824"/>
            <a:ext cx="410162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The while loop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The while loop allows for execution of a block of code for as long as the condition in the parentheses remains TRUE.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there is no code within the block that allows the condition to become FALSE, the code will continue executing forever, or until it encounters a break statement.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Beware of infinite while loops!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F713C-63B3-40EF-8E8C-46F0D066C0A9}"/>
              </a:ext>
            </a:extLst>
          </p:cNvPr>
          <p:cNvSpPr txBox="1"/>
          <p:nvPr/>
        </p:nvSpPr>
        <p:spPr>
          <a:xfrm>
            <a:off x="584906" y="4085968"/>
            <a:ext cx="39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num is 153, what is the flow control of the while loop on the left?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B0E29-7DD2-400A-94CD-964628DE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31181"/>
              </p:ext>
            </p:extLst>
          </p:nvPr>
        </p:nvGraphicFramePr>
        <p:xfrm>
          <a:off x="887029" y="4672017"/>
          <a:ext cx="30698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86">
                  <a:extLst>
                    <a:ext uri="{9D8B030D-6E8A-4147-A177-3AD203B41FA5}">
                      <a16:colId xmlns:a16="http://schemas.microsoft.com/office/drawing/2014/main" val="729727195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2877391101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508763326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2864820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34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921D0BC-D7EF-4E39-A263-E76A823C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12167"/>
              </p:ext>
            </p:extLst>
          </p:nvPr>
        </p:nvGraphicFramePr>
        <p:xfrm>
          <a:off x="887029" y="5435575"/>
          <a:ext cx="3069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86">
                  <a:extLst>
                    <a:ext uri="{9D8B030D-6E8A-4147-A177-3AD203B41FA5}">
                      <a16:colId xmlns:a16="http://schemas.microsoft.com/office/drawing/2014/main" val="729727195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1478467126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2864820348"/>
                    </a:ext>
                  </a:extLst>
                </a:gridCol>
                <a:gridCol w="794681">
                  <a:extLst>
                    <a:ext uri="{9D8B030D-6E8A-4147-A177-3AD203B41FA5}">
                      <a16:colId xmlns:a16="http://schemas.microsoft.com/office/drawing/2014/main" val="230181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AD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07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7BB7F1-A81A-41CF-9FC3-F75E0251D259}"/>
              </a:ext>
            </a:extLst>
          </p:cNvPr>
          <p:cNvSpPr txBox="1"/>
          <p:nvPr/>
        </p:nvSpPr>
        <p:spPr>
          <a:xfrm>
            <a:off x="1147378" y="6569974"/>
            <a:ext cx="254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“153 is an Armstrong number"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FED0F5-0A01-4868-B121-E76AD8C0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684" y="633824"/>
            <a:ext cx="6260757" cy="593615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checking for an Armstrong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an Armstrong or Narcissistic number is a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whose value is equal to the </a:t>
            </a: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sum of the cubes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its own digits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e.g. 37</a:t>
            </a: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0 = 3*3*3 + 7*7*7 + 0*0*0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     </a:t>
            </a: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370 = 27 + 343 + 0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as.integer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(prompt="Enter a number: 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&lt;-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temp = num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while(temp &gt; 0)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digit = temp %%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sum = sum + (digit ^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temp = floor(temp / 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if(num == sum)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print(paste(num, "is an Armstrong number"))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831039" y="922148"/>
            <a:ext cx="410162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"/>
              </a:rPr>
              <a:t>Dress Shopping with </a:t>
            </a:r>
          </a:p>
          <a:p>
            <a:r>
              <a:rPr lang="en-US" b="1" dirty="0">
                <a:solidFill>
                  <a:schemeClr val="accent1"/>
                </a:solidFill>
                <a:cs typeface="Calibri"/>
              </a:rPr>
              <a:t>The break and next Statements!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The break statement controls flow by causing the program to exit a loop, usually based on a condition (if statement).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next statement controls flow by skipping an </a:t>
            </a:r>
            <a:r>
              <a:rPr lang="en-US" dirty="0" err="1">
                <a:cs typeface="Calibri"/>
              </a:rPr>
              <a:t>interation</a:t>
            </a:r>
            <a:r>
              <a:rPr lang="en-US" dirty="0">
                <a:cs typeface="Calibri"/>
              </a:rPr>
              <a:t> of the loop (also usually based on a condition).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172" y="1290383"/>
            <a:ext cx="6228789" cy="399715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dresses &lt;- c("Prada", "CK", "YSL", "Gucci", "Guess")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for(d in dresses)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print(d)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if (d == "CK")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 print("I don’t like CK! Please bring me the next one.")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if (d == "Gucci")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 print("Squee! I found it!")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A person wearing a dress&#10;&#10;Description automatically generated with low confidence">
            <a:extLst>
              <a:ext uri="{FF2B5EF4-FFF2-40B4-BE49-F238E27FC236}">
                <a16:creationId xmlns:a16="http://schemas.microsoft.com/office/drawing/2014/main" id="{2C222A55-A018-4AD0-A2E2-6C3F3351E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96" y="4061469"/>
            <a:ext cx="2240478" cy="2240478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0A745EB-6100-4E94-99FA-01C167CD9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5" y="5302351"/>
            <a:ext cx="611590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486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Defining and Using </a:t>
            </a:r>
            <a:r>
              <a:rPr lang="en-US" sz="4800" dirty="0">
                <a:solidFill>
                  <a:schemeClr val="accent2"/>
                </a:solidFill>
                <a:cs typeface="Calibri Light"/>
              </a:rPr>
              <a:t>Functions</a:t>
            </a:r>
            <a:endParaRPr lang="en-US" sz="48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9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A basic Function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A Function is a reusable code block that can be called at any time. 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can take between 0 and many arguments, and performs some series of operations using Control Structures (if, while, for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). 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Finally, it either exits without error, or returns one or more values.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3" y="460926"/>
            <a:ext cx="6903308" cy="593615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A function that takes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zero arguments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and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 &lt;-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print("This is my first function, foo.")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A function that takes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 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, and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 &lt;- function(x)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print(paste("You passed ", x, "to my second function, foo."))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foo(88)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Dweezl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A function that takes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 arguments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returns one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 &lt;- function(x, 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print(paste("You passed ", x, " and ", y, " to my third function, foo."))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 return(x*y)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foo(11, 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foo(5, 7)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9AEA2E57-A3EA-4746-A389-D8022A080056}"/>
              </a:ext>
            </a:extLst>
          </p:cNvPr>
          <p:cNvSpPr/>
          <p:nvPr/>
        </p:nvSpPr>
        <p:spPr>
          <a:xfrm>
            <a:off x="7404833" y="4327143"/>
            <a:ext cx="3795846" cy="21747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</a:t>
            </a:r>
            <a:r>
              <a:rPr lang="en-US" sz="1200" dirty="0"/>
              <a:t>You can name all of these functions “foo”. A function isn’t just defined by its name, but by its ‘signature’. The signature of a function includes its name and the number and type of it’s arguments.</a:t>
            </a:r>
          </a:p>
        </p:txBody>
      </p:sp>
    </p:spTree>
    <p:extLst>
      <p:ext uri="{BB962C8B-B14F-4D97-AF65-F5344CB8AC3E}">
        <p14:creationId xmlns:p14="http://schemas.microsoft.com/office/powerpoint/2010/main" val="12717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1409</Words>
  <Application>Microsoft Office PowerPoint</Application>
  <PresentationFormat>Widescreen</PresentationFormat>
  <Paragraphs>233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Computer Science Using R: A Course for Analysts</vt:lpstr>
      <vt:lpstr>References &amp; Texts</vt:lpstr>
      <vt:lpstr>Control Structures</vt:lpstr>
      <vt:lpstr>PowerPoint Presentation</vt:lpstr>
      <vt:lpstr>PowerPoint Presentation</vt:lpstr>
      <vt:lpstr>PowerPoint Presentation</vt:lpstr>
      <vt:lpstr>PowerPoint Presentation</vt:lpstr>
      <vt:lpstr>Defining and Using Functions</vt:lpstr>
      <vt:lpstr>PowerPoint Presentation</vt:lpstr>
      <vt:lpstr>PowerPoint Presentation</vt:lpstr>
      <vt:lpstr>Homework – Lesson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Kyle (Kylie) Rasku</cp:lastModifiedBy>
  <cp:revision>2526</cp:revision>
  <dcterms:created xsi:type="dcterms:W3CDTF">2021-08-24T22:57:30Z</dcterms:created>
  <dcterms:modified xsi:type="dcterms:W3CDTF">2021-09-22T20:51:57Z</dcterms:modified>
</cp:coreProperties>
</file>