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309" r:id="rId7"/>
    <p:sldId id="272" r:id="rId8"/>
    <p:sldId id="297" r:id="rId9"/>
    <p:sldId id="257" r:id="rId10"/>
    <p:sldId id="310" r:id="rId11"/>
    <p:sldId id="326" r:id="rId12"/>
    <p:sldId id="300" r:id="rId13"/>
    <p:sldId id="311" r:id="rId14"/>
    <p:sldId id="301" r:id="rId15"/>
    <p:sldId id="327" r:id="rId16"/>
    <p:sldId id="328" r:id="rId17"/>
    <p:sldId id="302" r:id="rId18"/>
    <p:sldId id="304" r:id="rId19"/>
    <p:sldId id="303" r:id="rId20"/>
    <p:sldId id="312" r:id="rId21"/>
    <p:sldId id="317" r:id="rId22"/>
    <p:sldId id="329" r:id="rId23"/>
    <p:sldId id="331" r:id="rId24"/>
    <p:sldId id="332" r:id="rId25"/>
    <p:sldId id="333" r:id="rId26"/>
    <p:sldId id="330" r:id="rId27"/>
    <p:sldId id="334" r:id="rId28"/>
    <p:sldId id="335" r:id="rId29"/>
    <p:sldId id="336" r:id="rId30"/>
    <p:sldId id="337" r:id="rId31"/>
    <p:sldId id="338"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6B7"/>
    <a:srgbClr val="40402D"/>
    <a:srgbClr val="595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bloggers.com/2020/05/create-and-convert-tibbl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tatology.org/conditional-mutating-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t.ly/HandsOnR" TargetMode="External"/><Relationship Id="rId2" Type="http://schemas.openxmlformats.org/officeDocument/2006/relationships/hyperlink" Target="https://www.rdocumentation.org/packages/xlsx/versions/0.6.5" TargetMode="External"/><Relationship Id="rId1" Type="http://schemas.openxmlformats.org/officeDocument/2006/relationships/slideLayout" Target="../slideLayouts/slideLayout2.xml"/><Relationship Id="rId5" Type="http://schemas.openxmlformats.org/officeDocument/2006/relationships/hyperlink" Target="https://www.tidyverse.org/" TargetMode="External"/><Relationship Id="rId4" Type="http://schemas.openxmlformats.org/officeDocument/2006/relationships/hyperlink" Target="https://r4ds.had.co.nz/index.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adley_Wickham" TargetMode="External"/><Relationship Id="rId2" Type="http://schemas.openxmlformats.org/officeDocument/2006/relationships/hyperlink" Target="https://www.tidyverse.org/pack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haven.tidyverse.org/reference/read_dta.html" TargetMode="External"/><Relationship Id="rId3" Type="http://schemas.openxmlformats.org/officeDocument/2006/relationships/hyperlink" Target="https://readr.tidyverse.org/reference/read_fwf.html" TargetMode="External"/><Relationship Id="rId7" Type="http://schemas.openxmlformats.org/officeDocument/2006/relationships/hyperlink" Target="https://haven.tidyverse.org/reference/read_spss.html" TargetMode="External"/><Relationship Id="rId2" Type="http://schemas.openxmlformats.org/officeDocument/2006/relationships/hyperlink" Target="https://readr.tidyverse.org/reference/read_delim.html" TargetMode="External"/><Relationship Id="rId1" Type="http://schemas.openxmlformats.org/officeDocument/2006/relationships/slideLayout" Target="../slideLayouts/slideLayout2.xml"/><Relationship Id="rId6" Type="http://schemas.openxmlformats.org/officeDocument/2006/relationships/hyperlink" Target="https://haven.tidyverse.org/reference/read_xpt.html" TargetMode="External"/><Relationship Id="rId5" Type="http://schemas.openxmlformats.org/officeDocument/2006/relationships/hyperlink" Target="https://haven.tidyverse.org/reference/read_sas.html" TargetMode="External"/><Relationship Id="rId4" Type="http://schemas.openxmlformats.org/officeDocument/2006/relationships/hyperlink" Target="https://readr.tidyverse.org/reference/read_lo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ven.tidyverse.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The R Course for Analysts</a:t>
            </a:r>
          </a:p>
        </p:txBody>
      </p:sp>
      <p:sp>
        <p:nvSpPr>
          <p:cNvPr id="3" name="Subtitle 2"/>
          <p:cNvSpPr>
            <a:spLocks noGrp="1"/>
          </p:cNvSpPr>
          <p:nvPr>
            <p:ph type="subTitle" idx="1"/>
          </p:nvPr>
        </p:nvSpPr>
        <p:spPr>
          <a:xfrm>
            <a:off x="477980" y="4872922"/>
            <a:ext cx="4227024" cy="1208141"/>
          </a:xfrm>
        </p:spPr>
        <p:txBody>
          <a:bodyPr vert="horz" lIns="91440" tIns="45720" rIns="91440" bIns="45720" rtlCol="0" anchor="t">
            <a:normAutofit/>
          </a:bodyPr>
          <a:lstStyle/>
          <a:p>
            <a:pPr algn="l"/>
            <a:r>
              <a:rPr lang="en-US" sz="2000" dirty="0">
                <a:cs typeface="Calibri"/>
              </a:rPr>
              <a:t>Lesson 6: Reading, Writing and Wrangling Data in the </a:t>
            </a:r>
            <a:r>
              <a:rPr lang="en-US" sz="2000" dirty="0" err="1">
                <a:cs typeface="Calibri"/>
              </a:rPr>
              <a:t>Tidyverse</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643467" y="321734"/>
            <a:ext cx="6901193" cy="1135737"/>
          </a:xfrm>
        </p:spPr>
        <p:txBody>
          <a:bodyPr>
            <a:normAutofit/>
          </a:bodyPr>
          <a:lstStyle/>
          <a:p>
            <a:r>
              <a:rPr lang="en-US" sz="3600" dirty="0"/>
              <a:t>Introducing </a:t>
            </a:r>
            <a:r>
              <a:rPr lang="en-US" sz="3600" b="1" dirty="0">
                <a:solidFill>
                  <a:schemeClr val="accent2"/>
                </a:solidFill>
              </a:rPr>
              <a:t>tidy data, and </a:t>
            </a:r>
            <a:r>
              <a:rPr lang="en-US" sz="3600" b="1" dirty="0" err="1">
                <a:solidFill>
                  <a:schemeClr val="accent2"/>
                </a:solidFill>
              </a:rPr>
              <a:t>dplyr</a:t>
            </a:r>
            <a:endParaRPr lang="en-US" sz="3600" b="1" dirty="0">
              <a:solidFill>
                <a:schemeClr val="accent2"/>
              </a:solidFill>
            </a:endParaRPr>
          </a:p>
        </p:txBody>
      </p:sp>
      <p:grpSp>
        <p:nvGrpSpPr>
          <p:cNvPr id="19"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643468" y="1782981"/>
            <a:ext cx="6901193" cy="4393982"/>
          </a:xfrm>
        </p:spPr>
        <p:txBody>
          <a:bodyPr>
            <a:normAutofit/>
          </a:bodyPr>
          <a:lstStyle/>
          <a:p>
            <a:pPr marL="0" indent="0">
              <a:buNone/>
            </a:pPr>
            <a:r>
              <a:rPr lang="en-US" sz="1400" dirty="0"/>
              <a:t>The powerful </a:t>
            </a:r>
            <a:r>
              <a:rPr lang="en-US" sz="1400" dirty="0" err="1"/>
              <a:t>dplyr</a:t>
            </a:r>
            <a:r>
              <a:rPr lang="en-US" sz="1400" dirty="0"/>
              <a:t> library allows us to operate on </a:t>
            </a:r>
            <a:r>
              <a:rPr lang="en-US" sz="1400" dirty="0" err="1"/>
              <a:t>tibbles</a:t>
            </a:r>
            <a:r>
              <a:rPr lang="en-US" sz="1400" dirty="0"/>
              <a:t>!</a:t>
            </a:r>
          </a:p>
          <a:p>
            <a:pPr marL="0" indent="0">
              <a:buNone/>
            </a:pPr>
            <a:r>
              <a:rPr lang="en-US" sz="1400" dirty="0"/>
              <a:t>For a detailed discussion about how, exactly, </a:t>
            </a:r>
            <a:r>
              <a:rPr lang="en-US" sz="1400" dirty="0" err="1"/>
              <a:t>tibbles</a:t>
            </a:r>
            <a:r>
              <a:rPr lang="en-US" sz="1400" dirty="0"/>
              <a:t> differ from data frames, read here: </a:t>
            </a:r>
          </a:p>
          <a:p>
            <a:pPr marL="0" indent="0">
              <a:buNone/>
            </a:pPr>
            <a:r>
              <a:rPr lang="en-US" sz="1400" dirty="0">
                <a:hlinkClick r:id="rId2">
                  <a:extLst>
                    <a:ext uri="{A12FA001-AC4F-418D-AE19-62706E023703}">
                      <ahyp:hlinkClr xmlns:ahyp="http://schemas.microsoft.com/office/drawing/2018/hyperlinkcolor" val="tx"/>
                    </a:ext>
                  </a:extLst>
                </a:hlinkClick>
              </a:rPr>
              <a:t>https://www.r-bloggers.com/2020/05/create-and-convert-tibbles/</a:t>
            </a:r>
            <a:endParaRPr lang="en-US" sz="1400" dirty="0"/>
          </a:p>
          <a:p>
            <a:pPr marL="0" indent="0">
              <a:buNone/>
            </a:pPr>
            <a:endParaRPr lang="en-US" sz="1400" dirty="0"/>
          </a:p>
          <a:p>
            <a:pPr marL="0" indent="0">
              <a:buNone/>
            </a:pPr>
            <a:r>
              <a:rPr lang="en-US" sz="1400" dirty="0"/>
              <a:t>We’ll be focusing on the 5 most common, most important </a:t>
            </a:r>
            <a:r>
              <a:rPr lang="en-US" sz="1400" dirty="0" err="1"/>
              <a:t>dplyr</a:t>
            </a:r>
            <a:r>
              <a:rPr lang="en-US" sz="1400" dirty="0"/>
              <a:t> functions throughout the remainder of this lesson:</a:t>
            </a:r>
          </a:p>
          <a:p>
            <a:r>
              <a:rPr lang="en-US" sz="1400" b="1" dirty="0"/>
              <a:t>filter()</a:t>
            </a:r>
            <a:r>
              <a:rPr lang="en-US" sz="1400" dirty="0"/>
              <a:t> - pick observations from the data set</a:t>
            </a:r>
          </a:p>
          <a:p>
            <a:r>
              <a:rPr lang="en-US" sz="1400" b="1" dirty="0"/>
              <a:t>arrange() </a:t>
            </a:r>
            <a:r>
              <a:rPr lang="en-US" sz="1400" dirty="0"/>
              <a:t>- reorder the rows</a:t>
            </a:r>
          </a:p>
          <a:p>
            <a:r>
              <a:rPr lang="en-US" sz="1400" b="1" dirty="0"/>
              <a:t>select() </a:t>
            </a:r>
            <a:r>
              <a:rPr lang="en-US" sz="1400" dirty="0"/>
              <a:t>- pick variables by their names</a:t>
            </a:r>
          </a:p>
          <a:p>
            <a:r>
              <a:rPr lang="en-US" sz="1400" b="1" dirty="0"/>
              <a:t>mutate() </a:t>
            </a:r>
            <a:r>
              <a:rPr lang="en-US" sz="1400" dirty="0"/>
              <a:t>- create new variables with functions of existing variables</a:t>
            </a:r>
          </a:p>
          <a:p>
            <a:r>
              <a:rPr lang="en-US" sz="1400" b="1" dirty="0"/>
              <a:t>summarize() </a:t>
            </a:r>
            <a:r>
              <a:rPr lang="en-US" sz="1400" dirty="0"/>
              <a:t>- collapse many values down to a summary / aggregate</a:t>
            </a:r>
          </a:p>
          <a:p>
            <a:pPr marL="0" indent="0">
              <a:buNone/>
            </a:pPr>
            <a:endParaRPr lang="en-US" sz="1400" dirty="0"/>
          </a:p>
          <a:p>
            <a:pPr marL="0" indent="0">
              <a:buNone/>
            </a:pPr>
            <a:r>
              <a:rPr lang="en-US" sz="1400" dirty="0"/>
              <a:t>We’ll also discuss the topic of </a:t>
            </a:r>
            <a:r>
              <a:rPr lang="en-US" sz="1400" b="1" dirty="0"/>
              <a:t>tidy data</a:t>
            </a:r>
            <a:r>
              <a:rPr lang="en-US" sz="1400" dirty="0"/>
              <a:t> – what it is, and how to create it.</a:t>
            </a:r>
          </a:p>
          <a:p>
            <a:pPr marL="0" indent="0">
              <a:buNone/>
            </a:pPr>
            <a:endParaRPr lang="en-US" sz="1400" dirty="0"/>
          </a:p>
          <a:p>
            <a:pPr marL="0" indent="0">
              <a:buNone/>
            </a:pPr>
            <a:endParaRPr lang="en-US" sz="1400" dirty="0"/>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p:txBody>
      </p:sp>
      <p:pic>
        <p:nvPicPr>
          <p:cNvPr id="5" name="Picture 4" descr="A picture containing text&#10;&#10;Description automatically generated">
            <a:extLst>
              <a:ext uri="{FF2B5EF4-FFF2-40B4-BE49-F238E27FC236}">
                <a16:creationId xmlns:a16="http://schemas.microsoft.com/office/drawing/2014/main" id="{FEAEE3A5-8833-467D-90A9-AC3BB8853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870" y="713127"/>
            <a:ext cx="2283410" cy="2635439"/>
          </a:xfrm>
          <a:prstGeom prst="rect">
            <a:avLst/>
          </a:prstGeom>
        </p:spPr>
      </p:pic>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writing implement&#10;&#10;Description automatically generated">
            <a:extLst>
              <a:ext uri="{FF2B5EF4-FFF2-40B4-BE49-F238E27FC236}">
                <a16:creationId xmlns:a16="http://schemas.microsoft.com/office/drawing/2014/main" id="{C3593237-612C-4224-94CD-46A5E6C7A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9870" y="3509433"/>
            <a:ext cx="2283410" cy="2635439"/>
          </a:xfrm>
          <a:prstGeom prst="rect">
            <a:avLst/>
          </a:prstGeom>
        </p:spPr>
      </p:pic>
    </p:spTree>
    <p:extLst>
      <p:ext uri="{BB962C8B-B14F-4D97-AF65-F5344CB8AC3E}">
        <p14:creationId xmlns:p14="http://schemas.microsoft.com/office/powerpoint/2010/main" val="368460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Gently introducing the mutate() function</a:t>
            </a: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1444481"/>
            <a:ext cx="7024254" cy="2146618"/>
          </a:xfrm>
        </p:spPr>
        <p:txBody>
          <a:bodyPr>
            <a:normAutofit/>
          </a:bodyPr>
          <a:lstStyle/>
          <a:p>
            <a:pPr marL="0" indent="0">
              <a:buNone/>
            </a:pPr>
            <a:r>
              <a:rPr lang="en-US" sz="1400" dirty="0">
                <a:latin typeface="Consolas" panose="020B0609020204030204" pitchFamily="49" charset="0"/>
              </a:rPr>
              <a:t># Using </a:t>
            </a:r>
            <a:r>
              <a:rPr lang="en-US" sz="1400" dirty="0" err="1">
                <a:latin typeface="Consolas" panose="020B0609020204030204" pitchFamily="49" charset="0"/>
              </a:rPr>
              <a:t>dplyr's</a:t>
            </a:r>
            <a:r>
              <a:rPr lang="en-US" sz="1400" dirty="0">
                <a:latin typeface="Consolas" panose="020B0609020204030204" pitchFamily="49" charset="0"/>
              </a:rPr>
              <a:t> mutate function to create a new column called        # "expensive" based on the value of "amount"</a:t>
            </a:r>
          </a:p>
          <a:p>
            <a:pPr marL="0" indent="0">
              <a:buNone/>
            </a:pPr>
            <a:r>
              <a:rPr lang="en-US" sz="1400" b="1" dirty="0">
                <a:latin typeface="Consolas" panose="020B0609020204030204" pitchFamily="49" charset="0"/>
              </a:rPr>
              <a:t>spending &lt;- spending %&gt;%</a:t>
            </a:r>
          </a:p>
          <a:p>
            <a:pPr marL="0" indent="0">
              <a:buNone/>
            </a:pPr>
            <a:r>
              <a:rPr lang="en-US" sz="1400" b="1" dirty="0">
                <a:latin typeface="Consolas" panose="020B0609020204030204" pitchFamily="49" charset="0"/>
              </a:rPr>
              <a:t>              mutate(expensive = </a:t>
            </a:r>
            <a:r>
              <a:rPr lang="en-US" sz="1400" b="1" dirty="0" err="1">
                <a:latin typeface="Consolas" panose="020B0609020204030204" pitchFamily="49" charset="0"/>
              </a:rPr>
              <a:t>ifelse</a:t>
            </a:r>
            <a:r>
              <a:rPr lang="en-US" sz="1400" b="1" dirty="0">
                <a:latin typeface="Consolas" panose="020B0609020204030204" pitchFamily="49" charset="0"/>
              </a:rPr>
              <a:t>(amount &gt; 300, 1, 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Spending </a:t>
            </a:r>
            <a:r>
              <a:rPr lang="en-US" sz="1400" dirty="0" err="1">
                <a:latin typeface="Consolas" panose="020B0609020204030204" pitchFamily="49" charset="0"/>
              </a:rPr>
              <a:t>tibble</a:t>
            </a:r>
            <a:r>
              <a:rPr lang="en-US" sz="1400" dirty="0">
                <a:latin typeface="Consolas" panose="020B0609020204030204" pitchFamily="49" charset="0"/>
              </a:rPr>
              <a:t> with new column, 'expensive'</a:t>
            </a:r>
          </a:p>
          <a:p>
            <a:pPr marL="0" indent="0">
              <a:buNone/>
            </a:pPr>
            <a:r>
              <a:rPr lang="en-US" sz="1400" b="1" dirty="0">
                <a:latin typeface="Consolas" panose="020B0609020204030204" pitchFamily="49" charset="0"/>
              </a:rPr>
              <a:t>print(spending)</a:t>
            </a:r>
          </a:p>
        </p:txBody>
      </p:sp>
      <p:sp>
        <p:nvSpPr>
          <p:cNvPr id="6" name="TextBox 5">
            <a:extLst>
              <a:ext uri="{FF2B5EF4-FFF2-40B4-BE49-F238E27FC236}">
                <a16:creationId xmlns:a16="http://schemas.microsoft.com/office/drawing/2014/main" id="{B63A88B5-348A-45B9-BA4B-D5139561DBB8}"/>
              </a:ext>
            </a:extLst>
          </p:cNvPr>
          <p:cNvSpPr txBox="1"/>
          <p:nvPr/>
        </p:nvSpPr>
        <p:spPr>
          <a:xfrm>
            <a:off x="7838902" y="1444480"/>
            <a:ext cx="410162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Now that we’ve read in our ‘spending’ </a:t>
            </a:r>
            <a:r>
              <a:rPr lang="en-US" b="1" dirty="0" err="1">
                <a:cs typeface="Calibri"/>
              </a:rPr>
              <a:t>tibble</a:t>
            </a:r>
            <a:r>
              <a:rPr lang="en-US" b="1" dirty="0">
                <a:cs typeface="Calibri"/>
              </a:rPr>
              <a:t>, let’s begin to introduce the mutate() function, by creating a new variable, ‘expensive’, using an existing variable, ‘amount’.</a:t>
            </a:r>
          </a:p>
          <a:p>
            <a:endParaRPr lang="en-US" b="1" dirty="0">
              <a:cs typeface="Calibri"/>
            </a:endParaRPr>
          </a:p>
          <a:p>
            <a:r>
              <a:rPr lang="en-US" b="1" dirty="0">
                <a:cs typeface="Calibri"/>
              </a:rPr>
              <a:t>When working with </a:t>
            </a:r>
            <a:r>
              <a:rPr lang="en-US" b="1" dirty="0" err="1">
                <a:cs typeface="Calibri"/>
              </a:rPr>
              <a:t>dplyr</a:t>
            </a:r>
            <a:r>
              <a:rPr lang="en-US" b="1" dirty="0">
                <a:cs typeface="Calibri"/>
              </a:rPr>
              <a:t> functions, you can either:</a:t>
            </a:r>
          </a:p>
          <a:p>
            <a:pPr marL="285750" indent="-285750">
              <a:buFont typeface="Arial" panose="020B0604020202020204" pitchFamily="34" charset="0"/>
              <a:buChar char="•"/>
            </a:pPr>
            <a:r>
              <a:rPr lang="en-US" dirty="0">
                <a:cs typeface="Calibri"/>
              </a:rPr>
              <a:t>Pass the </a:t>
            </a:r>
            <a:r>
              <a:rPr lang="en-US" dirty="0" err="1">
                <a:cs typeface="Calibri"/>
              </a:rPr>
              <a:t>tibble</a:t>
            </a:r>
            <a:r>
              <a:rPr lang="en-US" dirty="0">
                <a:cs typeface="Calibri"/>
              </a:rPr>
              <a:t> as an argument</a:t>
            </a:r>
          </a:p>
          <a:p>
            <a:pPr marL="285750" indent="-285750">
              <a:buFont typeface="Arial" panose="020B0604020202020204" pitchFamily="34" charset="0"/>
              <a:buChar char="•"/>
            </a:pPr>
            <a:r>
              <a:rPr lang="en-US" dirty="0">
                <a:cs typeface="Calibri"/>
              </a:rPr>
              <a:t>OR use the %&gt;% pipe operator</a:t>
            </a:r>
          </a:p>
          <a:p>
            <a:endParaRPr lang="en-US" dirty="0">
              <a:cs typeface="Calibri"/>
            </a:endParaRPr>
          </a:p>
          <a:p>
            <a:r>
              <a:rPr lang="en-US" sz="1200" dirty="0">
                <a:cs typeface="Calibri"/>
              </a:rPr>
              <a:t>NOTE: Here, I’m using the </a:t>
            </a:r>
            <a:r>
              <a:rPr lang="en-US" sz="1200" dirty="0" err="1">
                <a:cs typeface="Calibri"/>
              </a:rPr>
              <a:t>ifelse</a:t>
            </a:r>
            <a:r>
              <a:rPr lang="en-US" sz="1200" dirty="0">
                <a:cs typeface="Calibri"/>
              </a:rPr>
              <a:t>() function to create the new variable, but  if you have more than 2 options you can use </a:t>
            </a:r>
            <a:r>
              <a:rPr lang="en-US" sz="1200" dirty="0" err="1">
                <a:cs typeface="Calibri"/>
              </a:rPr>
              <a:t>case_when</a:t>
            </a:r>
            <a:r>
              <a:rPr lang="en-US" sz="1200" dirty="0">
                <a:cs typeface="Calibri"/>
              </a:rPr>
              <a:t>() instead:  </a:t>
            </a:r>
            <a:r>
              <a:rPr lang="en-US" sz="1200" dirty="0">
                <a:cs typeface="Calibri"/>
                <a:hlinkClick r:id="rId2"/>
              </a:rPr>
              <a:t>https://www.statology.org/conditional-mutating-r/</a:t>
            </a:r>
            <a:endParaRPr lang="en-US" sz="1200" dirty="0">
              <a:cs typeface="Calibri"/>
            </a:endParaRPr>
          </a:p>
          <a:p>
            <a:endParaRPr lang="en-US" b="1" dirty="0">
              <a:cs typeface="Calibri"/>
            </a:endParaRPr>
          </a:p>
          <a:p>
            <a:r>
              <a:rPr lang="en-US" b="1" dirty="0">
                <a:solidFill>
                  <a:schemeClr val="accent2"/>
                </a:solidFill>
                <a:cs typeface="Calibri"/>
              </a:rPr>
              <a:t>This is the first exposure to mutate() – don’t worry, there will be others!</a:t>
            </a:r>
          </a:p>
        </p:txBody>
      </p:sp>
      <p:pic>
        <p:nvPicPr>
          <p:cNvPr id="5" name="Picture 4" descr="A picture containing table&#10;&#10;Description automatically generated">
            <a:extLst>
              <a:ext uri="{FF2B5EF4-FFF2-40B4-BE49-F238E27FC236}">
                <a16:creationId xmlns:a16="http://schemas.microsoft.com/office/drawing/2014/main" id="{F994F58D-96A2-49C2-8473-B288479DE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2" y="3904161"/>
            <a:ext cx="6702990" cy="1790058"/>
          </a:xfrm>
          <a:prstGeom prst="rect">
            <a:avLst/>
          </a:prstGeom>
        </p:spPr>
      </p:pic>
    </p:spTree>
    <p:extLst>
      <p:ext uri="{BB962C8B-B14F-4D97-AF65-F5344CB8AC3E}">
        <p14:creationId xmlns:p14="http://schemas.microsoft.com/office/powerpoint/2010/main" val="157211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First summarize()</a:t>
            </a: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1072343"/>
            <a:ext cx="7024254" cy="2761759"/>
          </a:xfrm>
        </p:spPr>
        <p:txBody>
          <a:bodyPr>
            <a:noAutofit/>
          </a:bodyPr>
          <a:lstStyle/>
          <a:p>
            <a:pPr marL="0" indent="0">
              <a:buNone/>
            </a:pPr>
            <a:r>
              <a:rPr lang="en-US" sz="1200" b="1" dirty="0">
                <a:latin typeface="Consolas" panose="020B0609020204030204" pitchFamily="49" charset="0"/>
              </a:rPr>
              <a:t># Using </a:t>
            </a:r>
            <a:r>
              <a:rPr lang="en-US" sz="1200" b="1" dirty="0" err="1">
                <a:latin typeface="Consolas" panose="020B0609020204030204" pitchFamily="49" charset="0"/>
              </a:rPr>
              <a:t>dplyr’s</a:t>
            </a:r>
            <a:r>
              <a:rPr lang="en-US" sz="1200" b="1" dirty="0">
                <a:latin typeface="Consolas" panose="020B0609020204030204" pitchFamily="49" charset="0"/>
              </a:rPr>
              <a:t> </a:t>
            </a:r>
            <a:r>
              <a:rPr lang="en-US" sz="1200" b="1" dirty="0" err="1">
                <a:latin typeface="Consolas" panose="020B0609020204030204" pitchFamily="49" charset="0"/>
              </a:rPr>
              <a:t>group_by</a:t>
            </a:r>
            <a:r>
              <a:rPr lang="en-US" sz="1200" b="1" dirty="0">
                <a:latin typeface="Consolas" panose="020B0609020204030204" pitchFamily="49" charset="0"/>
              </a:rPr>
              <a:t>() and summarize() to create a new </a:t>
            </a:r>
            <a:r>
              <a:rPr lang="en-US" sz="1200" b="1" dirty="0" err="1">
                <a:latin typeface="Consolas" panose="020B0609020204030204" pitchFamily="49" charset="0"/>
              </a:rPr>
              <a:t>tibble</a:t>
            </a:r>
            <a:r>
              <a:rPr lang="en-US" sz="1200" b="1" dirty="0">
                <a:latin typeface="Consolas" panose="020B0609020204030204" pitchFamily="49" charset="0"/>
              </a:rPr>
              <a:t> with basic </a:t>
            </a:r>
          </a:p>
          <a:p>
            <a:pPr marL="0" indent="0">
              <a:buNone/>
            </a:pPr>
            <a:r>
              <a:rPr lang="en-US" sz="1200" b="1" dirty="0">
                <a:latin typeface="Consolas" panose="020B0609020204030204" pitchFamily="49" charset="0"/>
              </a:rPr>
              <a:t># summary statistics:</a:t>
            </a:r>
          </a:p>
          <a:p>
            <a:pPr marL="0" indent="0">
              <a:buNone/>
            </a:pPr>
            <a:endParaRPr lang="en-US" sz="1200" dirty="0">
              <a:latin typeface="Consolas" panose="020B0609020204030204" pitchFamily="49" charset="0"/>
            </a:endParaRPr>
          </a:p>
          <a:p>
            <a:pPr marL="0" indent="0">
              <a:buNone/>
            </a:pPr>
            <a:r>
              <a:rPr lang="en-US" sz="1200" dirty="0" err="1">
                <a:latin typeface="Consolas" panose="020B0609020204030204" pitchFamily="49" charset="0"/>
              </a:rPr>
              <a:t>cat_spending_summary</a:t>
            </a:r>
            <a:r>
              <a:rPr lang="en-US" sz="1200" dirty="0">
                <a:latin typeface="Consolas" panose="020B0609020204030204" pitchFamily="49" charset="0"/>
              </a:rPr>
              <a:t> &lt;- spending %&gt;%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group_by</a:t>
            </a:r>
            <a:r>
              <a:rPr lang="en-US" sz="1200" dirty="0">
                <a:latin typeface="Consolas" panose="020B0609020204030204" pitchFamily="49" charset="0"/>
              </a:rPr>
              <a:t>(cat) %&gt;%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summarise</a:t>
            </a:r>
            <a:r>
              <a:rPr lang="en-US" sz="1200" dirty="0">
                <a:latin typeface="Consolas" panose="020B0609020204030204" pitchFamily="49" charset="0"/>
              </a:rPr>
              <a:t>(sum(amount), sum(expensive))</a:t>
            </a:r>
          </a:p>
          <a:p>
            <a:pPr marL="0" indent="0">
              <a:buNone/>
            </a:pPr>
            <a:r>
              <a:rPr lang="en-US" sz="1200" b="1" dirty="0">
                <a:latin typeface="Consolas" panose="020B0609020204030204" pitchFamily="49" charset="0"/>
              </a:rPr>
              <a:t># Assigning column names to our new </a:t>
            </a:r>
            <a:r>
              <a:rPr lang="en-US" sz="1200" b="1" dirty="0" err="1">
                <a:latin typeface="Consolas" panose="020B0609020204030204" pitchFamily="49" charset="0"/>
              </a:rPr>
              <a:t>tibble</a:t>
            </a:r>
            <a:endParaRPr lang="en-US" sz="1200" b="1" dirty="0">
              <a:latin typeface="Consolas" panose="020B0609020204030204" pitchFamily="49" charset="0"/>
            </a:endParaRPr>
          </a:p>
          <a:p>
            <a:pPr marL="0" indent="0">
              <a:buNone/>
            </a:pPr>
            <a:r>
              <a:rPr lang="en-US" sz="1200" dirty="0" err="1">
                <a:latin typeface="Consolas" panose="020B0609020204030204" pitchFamily="49" charset="0"/>
              </a:rPr>
              <a:t>colnames</a:t>
            </a:r>
            <a:r>
              <a:rPr lang="en-US" sz="1200" dirty="0">
                <a:latin typeface="Consolas" panose="020B0609020204030204" pitchFamily="49" charset="0"/>
              </a:rPr>
              <a:t>(</a:t>
            </a:r>
            <a:r>
              <a:rPr lang="en-US" sz="1200" dirty="0" err="1">
                <a:latin typeface="Consolas" panose="020B0609020204030204" pitchFamily="49" charset="0"/>
              </a:rPr>
              <a:t>cat_spending_summary</a:t>
            </a:r>
            <a:r>
              <a:rPr lang="en-US" sz="1200" dirty="0">
                <a:latin typeface="Consolas" panose="020B0609020204030204" pitchFamily="49" charset="0"/>
              </a:rPr>
              <a:t>) &lt;- c("cat", "</a:t>
            </a:r>
            <a:r>
              <a:rPr lang="en-US" sz="1200" dirty="0" err="1">
                <a:latin typeface="Consolas" panose="020B0609020204030204" pitchFamily="49" charset="0"/>
              </a:rPr>
              <a:t>total_spending</a:t>
            </a:r>
            <a:r>
              <a:rPr lang="en-US" sz="1200" dirty="0">
                <a:latin typeface="Consolas" panose="020B0609020204030204" pitchFamily="49" charset="0"/>
              </a:rPr>
              <a:t>", "</a:t>
            </a:r>
            <a:r>
              <a:rPr lang="en-US" sz="1200" dirty="0" err="1">
                <a:latin typeface="Consolas" panose="020B0609020204030204" pitchFamily="49" charset="0"/>
              </a:rPr>
              <a:t>num_expensive</a:t>
            </a:r>
            <a:r>
              <a:rPr lang="en-US" sz="1200" dirty="0">
                <a:latin typeface="Consolas" panose="020B0609020204030204" pitchFamily="49" charset="0"/>
              </a:rPr>
              <a:t>")</a:t>
            </a:r>
          </a:p>
          <a:p>
            <a:pPr marL="0" indent="0">
              <a:buNone/>
            </a:pPr>
            <a:r>
              <a:rPr lang="en-US" sz="1200" dirty="0">
                <a:latin typeface="Consolas" panose="020B0609020204030204" pitchFamily="49" charset="0"/>
              </a:rPr>
              <a:t>print(</a:t>
            </a:r>
            <a:r>
              <a:rPr lang="en-US" sz="1200" dirty="0" err="1">
                <a:latin typeface="Consolas" panose="020B0609020204030204" pitchFamily="49" charset="0"/>
              </a:rPr>
              <a:t>cat_spending_summary</a:t>
            </a:r>
            <a:r>
              <a:rPr lang="en-US" sz="1200" dirty="0">
                <a:latin typeface="Consolas" panose="020B0609020204030204" pitchFamily="49" charset="0"/>
              </a:rPr>
              <a:t>)</a:t>
            </a:r>
            <a:endParaRPr lang="en-US" sz="1200" b="1" dirty="0">
              <a:latin typeface="Consolas" panose="020B0609020204030204" pitchFamily="49" charset="0"/>
            </a:endParaRPr>
          </a:p>
        </p:txBody>
      </p:sp>
      <p:sp>
        <p:nvSpPr>
          <p:cNvPr id="6" name="TextBox 5">
            <a:extLst>
              <a:ext uri="{FF2B5EF4-FFF2-40B4-BE49-F238E27FC236}">
                <a16:creationId xmlns:a16="http://schemas.microsoft.com/office/drawing/2014/main" id="{B63A88B5-348A-45B9-BA4B-D5139561DBB8}"/>
              </a:ext>
            </a:extLst>
          </p:cNvPr>
          <p:cNvSpPr txBox="1"/>
          <p:nvPr/>
        </p:nvSpPr>
        <p:spPr>
          <a:xfrm>
            <a:off x="7830589" y="1072343"/>
            <a:ext cx="410162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Now, we can also use </a:t>
            </a:r>
            <a:r>
              <a:rPr lang="en-US" b="1" dirty="0" err="1">
                <a:cs typeface="Calibri"/>
              </a:rPr>
              <a:t>dplyr</a:t>
            </a:r>
            <a:r>
              <a:rPr lang="en-US" b="1" dirty="0">
                <a:cs typeface="Calibri"/>
              </a:rPr>
              <a:t> to </a:t>
            </a:r>
            <a:r>
              <a:rPr lang="en-US" b="1" dirty="0">
                <a:solidFill>
                  <a:schemeClr val="accent2"/>
                </a:solidFill>
                <a:cs typeface="Calibri"/>
              </a:rPr>
              <a:t>easily summarize the most expensive categories </a:t>
            </a:r>
            <a:r>
              <a:rPr lang="en-US" b="1" dirty="0">
                <a:cs typeface="Calibri"/>
              </a:rPr>
              <a:t>in our ‘spending’ </a:t>
            </a:r>
            <a:r>
              <a:rPr lang="en-US" b="1" dirty="0" err="1">
                <a:cs typeface="Calibri"/>
              </a:rPr>
              <a:t>tibble</a:t>
            </a:r>
            <a:r>
              <a:rPr lang="en-US" b="1" dirty="0">
                <a:cs typeface="Calibri"/>
              </a:rPr>
              <a:t>.</a:t>
            </a:r>
          </a:p>
          <a:p>
            <a:endParaRPr lang="en-US" b="1" dirty="0">
              <a:cs typeface="Calibri"/>
            </a:endParaRPr>
          </a:p>
          <a:p>
            <a:r>
              <a:rPr lang="en-US" b="1" dirty="0">
                <a:cs typeface="Calibri"/>
              </a:rPr>
              <a:t>First, we pass the </a:t>
            </a:r>
            <a:r>
              <a:rPr lang="en-US" b="1" dirty="0" err="1">
                <a:cs typeface="Calibri"/>
              </a:rPr>
              <a:t>tibble</a:t>
            </a:r>
            <a:r>
              <a:rPr lang="en-US" b="1" dirty="0">
                <a:cs typeface="Calibri"/>
              </a:rPr>
              <a:t> to the </a:t>
            </a:r>
            <a:r>
              <a:rPr lang="en-US" b="1" dirty="0" err="1">
                <a:solidFill>
                  <a:schemeClr val="accent2"/>
                </a:solidFill>
                <a:cs typeface="Calibri"/>
              </a:rPr>
              <a:t>group_by</a:t>
            </a:r>
            <a:r>
              <a:rPr lang="en-US" b="1" dirty="0">
                <a:solidFill>
                  <a:schemeClr val="accent2"/>
                </a:solidFill>
                <a:cs typeface="Calibri"/>
              </a:rPr>
              <a:t>() </a:t>
            </a:r>
            <a:r>
              <a:rPr lang="en-US" b="1" dirty="0">
                <a:cs typeface="Calibri"/>
              </a:rPr>
              <a:t>function using the %&gt;% pipe operator to arrange it by category, then we pass the output to </a:t>
            </a:r>
            <a:r>
              <a:rPr lang="en-US" b="1" dirty="0">
                <a:solidFill>
                  <a:schemeClr val="accent2"/>
                </a:solidFill>
                <a:cs typeface="Calibri"/>
              </a:rPr>
              <a:t>summarize()</a:t>
            </a:r>
            <a:r>
              <a:rPr lang="en-US" b="1" dirty="0">
                <a:cs typeface="Calibri"/>
              </a:rPr>
              <a:t> to aggregate the “amount” and “expensive” columns using </a:t>
            </a:r>
            <a:r>
              <a:rPr lang="en-US" b="1" dirty="0">
                <a:solidFill>
                  <a:schemeClr val="accent2"/>
                </a:solidFill>
                <a:cs typeface="Calibri"/>
              </a:rPr>
              <a:t>sum(), </a:t>
            </a:r>
            <a:r>
              <a:rPr lang="en-US" b="1" dirty="0">
                <a:cs typeface="Calibri"/>
              </a:rPr>
              <a:t>giving us a new </a:t>
            </a:r>
            <a:r>
              <a:rPr lang="en-US" b="1" dirty="0" err="1">
                <a:cs typeface="Calibri"/>
              </a:rPr>
              <a:t>tibble</a:t>
            </a:r>
            <a:r>
              <a:rPr lang="en-US" b="1" dirty="0">
                <a:cs typeface="Calibri"/>
              </a:rPr>
              <a:t> with the total amounts and # of expensive purchases by category.</a:t>
            </a:r>
          </a:p>
          <a:p>
            <a:endParaRPr lang="en-US" b="1" dirty="0">
              <a:cs typeface="Calibri"/>
            </a:endParaRPr>
          </a:p>
          <a:p>
            <a:r>
              <a:rPr lang="en-US" b="1" dirty="0">
                <a:cs typeface="Calibri"/>
              </a:rPr>
              <a:t>This small snippet of code is an introduction to </a:t>
            </a:r>
            <a:r>
              <a:rPr lang="en-US" b="1" dirty="0" err="1">
                <a:cs typeface="Calibri"/>
              </a:rPr>
              <a:t>dplyr's</a:t>
            </a:r>
            <a:r>
              <a:rPr lang="en-US" b="1" dirty="0">
                <a:cs typeface="Calibri"/>
              </a:rPr>
              <a:t> power.</a:t>
            </a:r>
          </a:p>
        </p:txBody>
      </p:sp>
      <p:pic>
        <p:nvPicPr>
          <p:cNvPr id="7" name="Picture 6" descr="Table&#10;&#10;Description automatically generated">
            <a:extLst>
              <a:ext uri="{FF2B5EF4-FFF2-40B4-BE49-F238E27FC236}">
                <a16:creationId xmlns:a16="http://schemas.microsoft.com/office/drawing/2014/main" id="{87941D58-B4F9-4B42-A26E-F781B2ACD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02" y="3834102"/>
            <a:ext cx="7024254" cy="2519247"/>
          </a:xfrm>
          <a:prstGeom prst="rect">
            <a:avLst/>
          </a:prstGeom>
        </p:spPr>
      </p:pic>
    </p:spTree>
    <p:extLst>
      <p:ext uri="{BB962C8B-B14F-4D97-AF65-F5344CB8AC3E}">
        <p14:creationId xmlns:p14="http://schemas.microsoft.com/office/powerpoint/2010/main" val="182607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Adding a new column, and creating a new summary</a:t>
            </a: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357447" y="1444481"/>
            <a:ext cx="7190509" cy="3052704"/>
          </a:xfrm>
        </p:spPr>
        <p:txBody>
          <a:bodyPr>
            <a:normAutofit/>
          </a:bodyPr>
          <a:lstStyle/>
          <a:p>
            <a:pPr marL="0" indent="0">
              <a:buNone/>
            </a:pPr>
            <a:r>
              <a:rPr lang="en-US" sz="1400" b="1" dirty="0">
                <a:latin typeface="Consolas" panose="020B0609020204030204" pitchFamily="49" charset="0"/>
              </a:rPr>
              <a:t># Using old-fashioned assignment to create a new column (also works  # on </a:t>
            </a:r>
            <a:r>
              <a:rPr lang="en-US" sz="1400" b="1" dirty="0" err="1">
                <a:latin typeface="Consolas" panose="020B0609020204030204" pitchFamily="49" charset="0"/>
              </a:rPr>
              <a:t>data.frames</a:t>
            </a:r>
            <a:r>
              <a:rPr lang="en-US" sz="1400" b="1" dirty="0">
                <a:latin typeface="Consolas" panose="020B0609020204030204" pitchFamily="49" charset="0"/>
              </a:rPr>
              <a:t>)</a:t>
            </a:r>
          </a:p>
          <a:p>
            <a:pPr marL="0" indent="0">
              <a:buNone/>
            </a:pPr>
            <a:r>
              <a:rPr lang="en-US" sz="1200" dirty="0" err="1">
                <a:latin typeface="Consolas" panose="020B0609020204030204" pitchFamily="49" charset="0"/>
              </a:rPr>
              <a:t>spending$occasional</a:t>
            </a:r>
            <a:r>
              <a:rPr lang="en-US" sz="1200" dirty="0">
                <a:latin typeface="Consolas" panose="020B0609020204030204" pitchFamily="49" charset="0"/>
              </a:rPr>
              <a:t> &lt;- c(1, 0, 0, 0, 0, 0, 0, 1, 0, 1, 1, 0, 1, 0, 1)</a:t>
            </a:r>
          </a:p>
          <a:p>
            <a:pPr marL="0" indent="0">
              <a:buNone/>
            </a:pPr>
            <a:r>
              <a:rPr lang="en-US" sz="1400" b="1" dirty="0">
                <a:latin typeface="Consolas" panose="020B0609020204030204" pitchFamily="49" charset="0"/>
              </a:rPr>
              <a:t># And, re-summarize:</a:t>
            </a:r>
          </a:p>
          <a:p>
            <a:pPr marL="0" indent="0">
              <a:buNone/>
            </a:pPr>
            <a:r>
              <a:rPr lang="en-US" sz="1200" dirty="0" err="1">
                <a:latin typeface="Consolas" panose="020B0609020204030204" pitchFamily="49" charset="0"/>
              </a:rPr>
              <a:t>cat_spending_summary</a:t>
            </a:r>
            <a:r>
              <a:rPr lang="en-US" sz="1200" dirty="0">
                <a:latin typeface="Consolas" panose="020B0609020204030204" pitchFamily="49" charset="0"/>
              </a:rPr>
              <a:t> &lt;- spending %&gt;%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group_by</a:t>
            </a:r>
            <a:r>
              <a:rPr lang="en-US" sz="1200" dirty="0">
                <a:latin typeface="Consolas" panose="020B0609020204030204" pitchFamily="49" charset="0"/>
              </a:rPr>
              <a:t>(cat) %&gt;%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summarise</a:t>
            </a:r>
            <a:r>
              <a:rPr lang="en-US" sz="1200" dirty="0">
                <a:latin typeface="Consolas" panose="020B0609020204030204" pitchFamily="49" charset="0"/>
              </a:rPr>
              <a:t>(sum(amount), sum(expensive), sum(occasional))</a:t>
            </a:r>
          </a:p>
          <a:p>
            <a:pPr marL="0" indent="0">
              <a:buNone/>
            </a:pPr>
            <a:endParaRPr lang="en-US" sz="1400" dirty="0">
              <a:latin typeface="Consolas" panose="020B0609020204030204" pitchFamily="49" charset="0"/>
            </a:endParaRPr>
          </a:p>
          <a:p>
            <a:pPr marL="0" indent="0">
              <a:buNone/>
            </a:pPr>
            <a:r>
              <a:rPr lang="en-US" sz="1200" dirty="0" err="1">
                <a:latin typeface="Consolas" panose="020B0609020204030204" pitchFamily="49" charset="0"/>
              </a:rPr>
              <a:t>colnames</a:t>
            </a:r>
            <a:r>
              <a:rPr lang="en-US" sz="1200" dirty="0">
                <a:latin typeface="Consolas" panose="020B0609020204030204" pitchFamily="49" charset="0"/>
              </a:rPr>
              <a:t>(</a:t>
            </a:r>
            <a:r>
              <a:rPr lang="en-US" sz="1200" dirty="0" err="1">
                <a:latin typeface="Consolas" panose="020B0609020204030204" pitchFamily="49" charset="0"/>
              </a:rPr>
              <a:t>cat_spending_summary</a:t>
            </a:r>
            <a:r>
              <a:rPr lang="en-US" sz="1200" dirty="0">
                <a:latin typeface="Consolas" panose="020B0609020204030204" pitchFamily="49" charset="0"/>
              </a:rPr>
              <a:t>) &lt;- c("cat", "</a:t>
            </a:r>
            <a:r>
              <a:rPr lang="en-US" sz="1200" dirty="0" err="1">
                <a:latin typeface="Consolas" panose="020B0609020204030204" pitchFamily="49" charset="0"/>
              </a:rPr>
              <a:t>total_spending</a:t>
            </a:r>
            <a:r>
              <a:rPr lang="en-US" sz="1200" dirty="0">
                <a:latin typeface="Consolas" panose="020B0609020204030204" pitchFamily="49" charset="0"/>
              </a:rPr>
              <a:t>", "</a:t>
            </a:r>
            <a:r>
              <a:rPr lang="en-US" sz="1200" dirty="0" err="1">
                <a:latin typeface="Consolas" panose="020B0609020204030204" pitchFamily="49" charset="0"/>
              </a:rPr>
              <a:t>num_expensive</a:t>
            </a:r>
            <a:r>
              <a:rPr lang="en-US" sz="1200" dirty="0">
                <a:latin typeface="Consolas" panose="020B0609020204030204" pitchFamily="49" charset="0"/>
              </a:rPr>
              <a:t>", "</a:t>
            </a:r>
            <a:r>
              <a:rPr lang="en-US" sz="1200" dirty="0" err="1">
                <a:latin typeface="Consolas" panose="020B0609020204030204" pitchFamily="49" charset="0"/>
              </a:rPr>
              <a:t>num_occasional</a:t>
            </a:r>
            <a:r>
              <a:rPr lang="en-US" sz="1200" dirty="0">
                <a:latin typeface="Consolas" panose="020B0609020204030204" pitchFamily="49" charset="0"/>
              </a:rPr>
              <a:t>")</a:t>
            </a:r>
          </a:p>
          <a:p>
            <a:pPr marL="0" indent="0">
              <a:buNone/>
            </a:pPr>
            <a:r>
              <a:rPr lang="en-US" sz="1200" dirty="0">
                <a:latin typeface="Consolas" panose="020B0609020204030204" pitchFamily="49" charset="0"/>
              </a:rPr>
              <a:t>print(</a:t>
            </a:r>
            <a:r>
              <a:rPr lang="en-US" sz="1200" dirty="0" err="1">
                <a:latin typeface="Consolas" panose="020B0609020204030204" pitchFamily="49" charset="0"/>
              </a:rPr>
              <a:t>cat_spending_summary</a:t>
            </a:r>
            <a:r>
              <a:rPr lang="en-US" sz="1200" dirty="0">
                <a:latin typeface="Consolas" panose="020B0609020204030204" pitchFamily="49" charset="0"/>
              </a:rPr>
              <a:t>)</a:t>
            </a:r>
          </a:p>
        </p:txBody>
      </p:sp>
      <p:sp>
        <p:nvSpPr>
          <p:cNvPr id="6" name="TextBox 5">
            <a:extLst>
              <a:ext uri="{FF2B5EF4-FFF2-40B4-BE49-F238E27FC236}">
                <a16:creationId xmlns:a16="http://schemas.microsoft.com/office/drawing/2014/main" id="{B63A88B5-348A-45B9-BA4B-D5139561DBB8}"/>
              </a:ext>
            </a:extLst>
          </p:cNvPr>
          <p:cNvSpPr txBox="1"/>
          <p:nvPr/>
        </p:nvSpPr>
        <p:spPr>
          <a:xfrm>
            <a:off x="7838902" y="1444480"/>
            <a:ext cx="410162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Our friend sure knows how to party, but might be spending a little too much on fun.</a:t>
            </a:r>
          </a:p>
          <a:p>
            <a:endParaRPr lang="en-US" dirty="0">
              <a:cs typeface="Calibri"/>
            </a:endParaRPr>
          </a:p>
          <a:p>
            <a:r>
              <a:rPr lang="en-US" dirty="0">
                <a:cs typeface="Calibri"/>
              </a:rPr>
              <a:t>Still, what about annual or one-time purchases?  Those aren't as repetitive, so a few of them isn't the worst.</a:t>
            </a:r>
          </a:p>
          <a:p>
            <a:endParaRPr lang="en-US" dirty="0">
              <a:cs typeface="Calibri"/>
            </a:endParaRPr>
          </a:p>
          <a:p>
            <a:r>
              <a:rPr lang="en-US" dirty="0">
                <a:cs typeface="Calibri"/>
              </a:rPr>
              <a:t>Let's add another column for those.</a:t>
            </a:r>
          </a:p>
          <a:p>
            <a:endParaRPr lang="en-US" dirty="0">
              <a:cs typeface="Calibri"/>
            </a:endParaRPr>
          </a:p>
          <a:p>
            <a:r>
              <a:rPr lang="en-US" dirty="0">
                <a:cs typeface="Calibri"/>
              </a:rPr>
              <a:t>This time, we'll have to scrutinize each entry to decide whether or not the label applies.</a:t>
            </a:r>
          </a:p>
          <a:p>
            <a:endParaRPr lang="en-US" b="1" dirty="0">
              <a:solidFill>
                <a:schemeClr val="accent2"/>
              </a:solidFill>
              <a:cs typeface="Calibri"/>
            </a:endParaRPr>
          </a:p>
          <a:p>
            <a:endParaRPr lang="en-US" b="1" dirty="0">
              <a:solidFill>
                <a:schemeClr val="accent2"/>
              </a:solidFill>
              <a:cs typeface="Calibri"/>
            </a:endParaRPr>
          </a:p>
          <a:p>
            <a:endParaRPr lang="en-US" b="1" dirty="0">
              <a:solidFill>
                <a:schemeClr val="accent2"/>
              </a:solidFill>
              <a:cs typeface="Calibri"/>
            </a:endParaRPr>
          </a:p>
          <a:p>
            <a:r>
              <a:rPr lang="en-US" b="1" dirty="0">
                <a:solidFill>
                  <a:schemeClr val="accent2"/>
                </a:solidFill>
                <a:cs typeface="Calibri"/>
              </a:rPr>
              <a:t>6/7ths (86%) of our friend’s expensive purchases are infrequent!</a:t>
            </a:r>
          </a:p>
        </p:txBody>
      </p:sp>
      <p:pic>
        <p:nvPicPr>
          <p:cNvPr id="7" name="Picture 6" descr="Table&#10;&#10;Description automatically generated">
            <a:extLst>
              <a:ext uri="{FF2B5EF4-FFF2-40B4-BE49-F238E27FC236}">
                <a16:creationId xmlns:a16="http://schemas.microsoft.com/office/drawing/2014/main" id="{71289906-3702-47AD-9197-83424EDBA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47" y="4522521"/>
            <a:ext cx="6971708" cy="2000272"/>
          </a:xfrm>
          <a:prstGeom prst="rect">
            <a:avLst/>
          </a:prstGeom>
        </p:spPr>
      </p:pic>
    </p:spTree>
    <p:extLst>
      <p:ext uri="{BB962C8B-B14F-4D97-AF65-F5344CB8AC3E}">
        <p14:creationId xmlns:p14="http://schemas.microsoft.com/office/powerpoint/2010/main" val="296309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2F6-C79A-4F74-8484-B5DCD253B7EB}"/>
              </a:ext>
            </a:extLst>
          </p:cNvPr>
          <p:cNvSpPr>
            <a:spLocks noGrp="1"/>
          </p:cNvSpPr>
          <p:nvPr>
            <p:ph type="title"/>
          </p:nvPr>
        </p:nvSpPr>
        <p:spPr>
          <a:xfrm>
            <a:off x="838200" y="365125"/>
            <a:ext cx="10515600" cy="873471"/>
          </a:xfrm>
        </p:spPr>
        <p:txBody>
          <a:bodyPr/>
          <a:lstStyle/>
          <a:p>
            <a:r>
              <a:rPr lang="en-US" dirty="0">
                <a:solidFill>
                  <a:schemeClr val="accent2"/>
                </a:solidFill>
              </a:rPr>
              <a:t>Writing our </a:t>
            </a:r>
            <a:r>
              <a:rPr lang="en-US" dirty="0" err="1">
                <a:solidFill>
                  <a:schemeClr val="accent2"/>
                </a:solidFill>
              </a:rPr>
              <a:t>tibbles</a:t>
            </a:r>
            <a:r>
              <a:rPr lang="en-US" dirty="0">
                <a:solidFill>
                  <a:schemeClr val="accent2"/>
                </a:solidFill>
              </a:rPr>
              <a:t> to csv and Excel files</a:t>
            </a:r>
          </a:p>
        </p:txBody>
      </p:sp>
      <p:sp>
        <p:nvSpPr>
          <p:cNvPr id="3" name="Content Placeholder 2">
            <a:extLst>
              <a:ext uri="{FF2B5EF4-FFF2-40B4-BE49-F238E27FC236}">
                <a16:creationId xmlns:a16="http://schemas.microsoft.com/office/drawing/2014/main" id="{0B2D9120-3FFD-488A-BD3B-05F807179C9C}"/>
              </a:ext>
            </a:extLst>
          </p:cNvPr>
          <p:cNvSpPr>
            <a:spLocks noGrp="1"/>
          </p:cNvSpPr>
          <p:nvPr>
            <p:ph idx="1"/>
          </p:nvPr>
        </p:nvSpPr>
        <p:spPr>
          <a:xfrm>
            <a:off x="838200" y="1301921"/>
            <a:ext cx="10515600" cy="5190953"/>
          </a:xfrm>
        </p:spPr>
        <p:txBody>
          <a:bodyPr>
            <a:noAutofit/>
          </a:bodyPr>
          <a:lstStyle/>
          <a:p>
            <a:pPr marL="0" indent="0">
              <a:buNone/>
            </a:pPr>
            <a:r>
              <a:rPr lang="en-US" sz="1600" dirty="0"/>
              <a:t>Writing 'spending' to a csv file using </a:t>
            </a:r>
            <a:r>
              <a:rPr lang="en-US" sz="1600" dirty="0" err="1"/>
              <a:t>readr</a:t>
            </a:r>
            <a:r>
              <a:rPr lang="en-US" sz="1600" dirty="0"/>
              <a:t> (can work directly with the </a:t>
            </a:r>
            <a:r>
              <a:rPr lang="en-US" sz="1600" dirty="0" err="1"/>
              <a:t>tibble</a:t>
            </a:r>
            <a:r>
              <a:rPr lang="en-US" sz="1600" dirty="0"/>
              <a:t>):</a:t>
            </a:r>
          </a:p>
          <a:p>
            <a:pPr marL="0" indent="0">
              <a:buNone/>
            </a:pPr>
            <a:r>
              <a:rPr lang="en-US" sz="1200" dirty="0" err="1">
                <a:solidFill>
                  <a:srgbClr val="0070C0"/>
                </a:solidFill>
                <a:latin typeface="Consolas" panose="020B0609020204030204" pitchFamily="49" charset="0"/>
              </a:rPr>
              <a:t>write_csv</a:t>
            </a:r>
            <a:r>
              <a:rPr lang="en-US" sz="1200" dirty="0">
                <a:solidFill>
                  <a:srgbClr val="0070C0"/>
                </a:solidFill>
                <a:latin typeface="Consolas" panose="020B0609020204030204" pitchFamily="49" charset="0"/>
              </a:rPr>
              <a:t>(spending, "SomeSpending2.csv")</a:t>
            </a:r>
          </a:p>
          <a:p>
            <a:pPr marL="0" indent="0">
              <a:buNone/>
            </a:pPr>
            <a:endParaRPr lang="en-US" sz="1200" dirty="0">
              <a:solidFill>
                <a:srgbClr val="0070C0"/>
              </a:solidFill>
              <a:latin typeface="Consolas" panose="020B0609020204030204" pitchFamily="49" charset="0"/>
            </a:endParaRPr>
          </a:p>
          <a:p>
            <a:pPr marL="0" indent="0">
              <a:buNone/>
            </a:pPr>
            <a:r>
              <a:rPr lang="en-US" sz="1600" dirty="0"/>
              <a:t>Writing 'spending' to an Excel file, and '</a:t>
            </a:r>
            <a:r>
              <a:rPr lang="en-US" sz="1600" dirty="0" err="1"/>
              <a:t>cat_spending_summary</a:t>
            </a:r>
            <a:r>
              <a:rPr lang="en-US" sz="1600" dirty="0"/>
              <a:t>' to the second sheet</a:t>
            </a:r>
          </a:p>
          <a:p>
            <a:pPr marL="0" indent="0">
              <a:buNone/>
            </a:pPr>
            <a:r>
              <a:rPr lang="en-US" sz="1600" dirty="0"/>
              <a:t>In this case, we first have to create </a:t>
            </a:r>
            <a:r>
              <a:rPr lang="en-US" sz="1600" dirty="0" err="1"/>
              <a:t>data.frame</a:t>
            </a:r>
            <a:r>
              <a:rPr lang="en-US" sz="1600" dirty="0"/>
              <a:t> versions of our </a:t>
            </a:r>
            <a:r>
              <a:rPr lang="en-US" sz="1600" dirty="0" err="1"/>
              <a:t>tibbles</a:t>
            </a:r>
            <a:endParaRPr lang="en-US" sz="1600" dirty="0"/>
          </a:p>
          <a:p>
            <a:pPr marL="0" indent="0">
              <a:buNone/>
            </a:pPr>
            <a:r>
              <a:rPr lang="en-US" sz="1200" dirty="0" err="1">
                <a:solidFill>
                  <a:srgbClr val="0070C0"/>
                </a:solidFill>
                <a:latin typeface="Consolas" panose="020B0609020204030204" pitchFamily="49" charset="0"/>
              </a:rPr>
              <a:t>spending_df</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as.data.frame</a:t>
            </a:r>
            <a:r>
              <a:rPr lang="en-US" sz="1200" dirty="0">
                <a:solidFill>
                  <a:srgbClr val="0070C0"/>
                </a:solidFill>
                <a:latin typeface="Consolas" panose="020B0609020204030204" pitchFamily="49" charset="0"/>
              </a:rPr>
              <a:t>(spending)</a:t>
            </a:r>
          </a:p>
          <a:p>
            <a:pPr marL="0" indent="0">
              <a:buNone/>
            </a:pPr>
            <a:r>
              <a:rPr lang="en-US" sz="1200" dirty="0" err="1">
                <a:solidFill>
                  <a:srgbClr val="0070C0"/>
                </a:solidFill>
                <a:latin typeface="Consolas" panose="020B0609020204030204" pitchFamily="49" charset="0"/>
              </a:rPr>
              <a:t>cat_spending_summary_df</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as.data.frame</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cat_spending_summary</a:t>
            </a:r>
            <a:r>
              <a:rPr lang="en-US" sz="1200" dirty="0">
                <a:solidFill>
                  <a:srgbClr val="0070C0"/>
                </a:solidFill>
                <a:latin typeface="Consolas" panose="020B0609020204030204" pitchFamily="49" charset="0"/>
              </a:rPr>
              <a:t>)</a:t>
            </a:r>
          </a:p>
          <a:p>
            <a:pPr marL="0" indent="0">
              <a:buNone/>
            </a:pPr>
            <a:r>
              <a:rPr lang="en-US" sz="1100" dirty="0">
                <a:solidFill>
                  <a:srgbClr val="0070C0"/>
                </a:solidFill>
                <a:latin typeface="Consolas" panose="020B0609020204030204" pitchFamily="49" charset="0"/>
              </a:rPr>
              <a:t>write.xlsx(</a:t>
            </a:r>
            <a:r>
              <a:rPr lang="en-US" sz="1100" dirty="0" err="1">
                <a:solidFill>
                  <a:srgbClr val="0070C0"/>
                </a:solidFill>
                <a:latin typeface="Consolas" panose="020B0609020204030204" pitchFamily="49" charset="0"/>
              </a:rPr>
              <a:t>spending_df</a:t>
            </a:r>
            <a:r>
              <a:rPr lang="en-US" sz="1100" dirty="0">
                <a:solidFill>
                  <a:srgbClr val="0070C0"/>
                </a:solidFill>
                <a:latin typeface="Consolas" panose="020B0609020204030204" pitchFamily="49" charset="0"/>
              </a:rPr>
              <a:t>, </a:t>
            </a:r>
          </a:p>
          <a:p>
            <a:pPr marL="0" indent="0">
              <a:buNone/>
            </a:pPr>
            <a:r>
              <a:rPr lang="en-US" sz="1100" dirty="0">
                <a:solidFill>
                  <a:srgbClr val="0070C0"/>
                </a:solidFill>
                <a:latin typeface="Consolas" panose="020B0609020204030204" pitchFamily="49" charset="0"/>
              </a:rPr>
              <a:t>           file = "SomeSpending2.xlsx",</a:t>
            </a:r>
          </a:p>
          <a:p>
            <a:pPr marL="0" indent="0">
              <a:buNone/>
            </a:pPr>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sheetName</a:t>
            </a:r>
            <a:r>
              <a:rPr lang="en-US" sz="1100" dirty="0">
                <a:solidFill>
                  <a:srgbClr val="0070C0"/>
                </a:solidFill>
                <a:latin typeface="Consolas" panose="020B0609020204030204" pitchFamily="49" charset="0"/>
              </a:rPr>
              <a:t> = "All Data", </a:t>
            </a:r>
          </a:p>
          <a:p>
            <a:pPr marL="0" indent="0">
              <a:buNone/>
            </a:pPr>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row.names</a:t>
            </a:r>
            <a:r>
              <a:rPr lang="en-US" sz="1100" dirty="0">
                <a:solidFill>
                  <a:srgbClr val="0070C0"/>
                </a:solidFill>
                <a:latin typeface="Consolas" panose="020B0609020204030204" pitchFamily="49" charset="0"/>
              </a:rPr>
              <a:t> = FALSE, # don't save the row names, they're just numbers</a:t>
            </a:r>
          </a:p>
          <a:p>
            <a:pPr marL="0" indent="0">
              <a:buNone/>
            </a:pPr>
            <a:r>
              <a:rPr lang="en-US" sz="1100" dirty="0">
                <a:solidFill>
                  <a:srgbClr val="0070C0"/>
                </a:solidFill>
                <a:latin typeface="Consolas" panose="020B0609020204030204" pitchFamily="49" charset="0"/>
              </a:rPr>
              <a:t>           append = FALSE)</a:t>
            </a:r>
          </a:p>
          <a:p>
            <a:pPr marL="0" indent="0">
              <a:buNone/>
            </a:pPr>
            <a:r>
              <a:rPr lang="en-US" sz="1600" dirty="0"/>
              <a:t>Add the second data set as Sheet 2 (now, append must be = TRUE):</a:t>
            </a:r>
          </a:p>
          <a:p>
            <a:pPr marL="0" indent="0">
              <a:buNone/>
            </a:pPr>
            <a:r>
              <a:rPr lang="en-US" sz="1100" dirty="0">
                <a:solidFill>
                  <a:srgbClr val="0070C0"/>
                </a:solidFill>
                <a:latin typeface="Consolas" panose="020B0609020204030204" pitchFamily="49" charset="0"/>
              </a:rPr>
              <a:t>write.xlsx(</a:t>
            </a:r>
            <a:r>
              <a:rPr lang="en-US" sz="1100" dirty="0" err="1">
                <a:solidFill>
                  <a:srgbClr val="0070C0"/>
                </a:solidFill>
                <a:latin typeface="Consolas" panose="020B0609020204030204" pitchFamily="49" charset="0"/>
              </a:rPr>
              <a:t>cat_spending_summary_df</a:t>
            </a:r>
            <a:r>
              <a:rPr lang="en-US" sz="1100" dirty="0">
                <a:solidFill>
                  <a:srgbClr val="0070C0"/>
                </a:solidFill>
                <a:latin typeface="Consolas" panose="020B0609020204030204" pitchFamily="49" charset="0"/>
              </a:rPr>
              <a:t>, </a:t>
            </a:r>
          </a:p>
          <a:p>
            <a:pPr marL="0" indent="0">
              <a:buNone/>
            </a:pPr>
            <a:r>
              <a:rPr lang="en-US" sz="1100" dirty="0">
                <a:solidFill>
                  <a:srgbClr val="0070C0"/>
                </a:solidFill>
                <a:latin typeface="Consolas" panose="020B0609020204030204" pitchFamily="49" charset="0"/>
              </a:rPr>
              <a:t>           file = "SomeSpending2.xlsx",</a:t>
            </a:r>
          </a:p>
          <a:p>
            <a:pPr marL="0" indent="0">
              <a:buNone/>
            </a:pPr>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sheetName</a:t>
            </a:r>
            <a:r>
              <a:rPr lang="en-US" sz="1100" dirty="0">
                <a:solidFill>
                  <a:srgbClr val="0070C0"/>
                </a:solidFill>
                <a:latin typeface="Consolas" panose="020B0609020204030204" pitchFamily="49" charset="0"/>
              </a:rPr>
              <a:t> = "By Category", </a:t>
            </a:r>
          </a:p>
          <a:p>
            <a:pPr marL="0" indent="0">
              <a:buNone/>
            </a:pPr>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row.names</a:t>
            </a:r>
            <a:r>
              <a:rPr lang="en-US" sz="1100" dirty="0">
                <a:solidFill>
                  <a:srgbClr val="0070C0"/>
                </a:solidFill>
                <a:latin typeface="Consolas" panose="020B0609020204030204" pitchFamily="49" charset="0"/>
              </a:rPr>
              <a:t> = FALSE,</a:t>
            </a:r>
          </a:p>
          <a:p>
            <a:pPr marL="0" indent="0">
              <a:buNone/>
            </a:pPr>
            <a:r>
              <a:rPr lang="en-US" sz="1100" dirty="0">
                <a:solidFill>
                  <a:srgbClr val="0070C0"/>
                </a:solidFill>
                <a:latin typeface="Consolas" panose="020B0609020204030204" pitchFamily="49" charset="0"/>
              </a:rPr>
              <a:t>           </a:t>
            </a:r>
            <a:r>
              <a:rPr lang="en-US" sz="1100" b="1" dirty="0">
                <a:solidFill>
                  <a:srgbClr val="0070C0"/>
                </a:solidFill>
                <a:latin typeface="Consolas" panose="020B0609020204030204" pitchFamily="49" charset="0"/>
              </a:rPr>
              <a:t>append = TRUE</a:t>
            </a:r>
            <a:r>
              <a:rPr lang="en-US" sz="11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96260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Tidy data and </a:t>
            </a:r>
            <a:r>
              <a:rPr lang="en-US" sz="4800" dirty="0" err="1">
                <a:cs typeface="Calibri Light"/>
              </a:rPr>
              <a:t>dplyr</a:t>
            </a:r>
            <a:endParaRPr lang="en-US" sz="4800" dirty="0">
              <a:cs typeface="Calibri Ligh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31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a:solidFill>
                  <a:schemeClr val="accent2"/>
                </a:solidFill>
              </a:rPr>
              <a:t>Tidy data</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534680"/>
            <a:ext cx="10167851" cy="4891058"/>
          </a:xfrm>
        </p:spPr>
        <p:txBody>
          <a:bodyPr>
            <a:normAutofit fontScale="92500" lnSpcReduction="20000"/>
          </a:bodyPr>
          <a:lstStyle/>
          <a:p>
            <a:pPr marL="0" indent="0">
              <a:buNone/>
            </a:pPr>
            <a:r>
              <a:rPr lang="en-US" dirty="0"/>
              <a:t>What is 'tidy' data?</a:t>
            </a:r>
          </a:p>
          <a:p>
            <a:pPr marL="0" indent="0">
              <a:buNone/>
            </a:pPr>
            <a:endParaRPr lang="en-US" dirty="0"/>
          </a:p>
          <a:p>
            <a:pPr marL="0" indent="0">
              <a:buNone/>
            </a:pPr>
            <a:r>
              <a:rPr lang="en-US" dirty="0"/>
              <a:t>- Each variable should have its own column</a:t>
            </a:r>
          </a:p>
          <a:p>
            <a:pPr marL="0" indent="0">
              <a:buNone/>
            </a:pPr>
            <a:r>
              <a:rPr lang="en-US" dirty="0"/>
              <a:t>- Each observation should have its own row</a:t>
            </a:r>
          </a:p>
          <a:p>
            <a:pPr marL="0" indent="0">
              <a:buNone/>
            </a:pPr>
            <a:r>
              <a:rPr lang="en-US" dirty="0"/>
              <a:t>- Each value should have its own cell</a:t>
            </a:r>
          </a:p>
          <a:p>
            <a:pPr marL="0" indent="0">
              <a:buNone/>
            </a:pPr>
            <a:endParaRPr lang="en-US" dirty="0"/>
          </a:p>
          <a:p>
            <a:pPr marL="0" indent="0">
              <a:buNone/>
            </a:pPr>
            <a:r>
              <a:rPr lang="en-US" dirty="0">
                <a:solidFill>
                  <a:schemeClr val="accent2"/>
                </a:solidFill>
              </a:rPr>
              <a:t>In the </a:t>
            </a:r>
            <a:r>
              <a:rPr lang="en-US" dirty="0" err="1">
                <a:solidFill>
                  <a:schemeClr val="accent2"/>
                </a:solidFill>
              </a:rPr>
              <a:t>tidyverse</a:t>
            </a:r>
            <a:r>
              <a:rPr lang="en-US" dirty="0">
                <a:solidFill>
                  <a:schemeClr val="accent2"/>
                </a:solidFill>
              </a:rPr>
              <a:t>, data like this is easier to work with.  </a:t>
            </a:r>
            <a:r>
              <a:rPr lang="en-US" dirty="0"/>
              <a:t>This is different from the data shape most preferred by, for example, Power BI.  </a:t>
            </a:r>
          </a:p>
          <a:p>
            <a:pPr marL="0" indent="0">
              <a:buNone/>
            </a:pPr>
            <a:endParaRPr lang="en-US" dirty="0"/>
          </a:p>
          <a:p>
            <a:pPr marL="0" indent="0">
              <a:buNone/>
            </a:pPr>
            <a:r>
              <a:rPr lang="en-US" dirty="0"/>
              <a:t>Why do this? Because R works natively on </a:t>
            </a:r>
            <a:r>
              <a:rPr lang="en-US" dirty="0">
                <a:solidFill>
                  <a:schemeClr val="accent2"/>
                </a:solidFill>
              </a:rPr>
              <a:t>vectors</a:t>
            </a:r>
            <a:r>
              <a:rPr lang="en-US" dirty="0"/>
              <a:t> of information.  </a:t>
            </a:r>
          </a:p>
          <a:p>
            <a:pPr marL="0" indent="0">
              <a:buNone/>
            </a:pPr>
            <a:r>
              <a:rPr lang="en-US" dirty="0"/>
              <a:t>Placing variables in columns allows R's ability to perform vector operations to be well-utilized </a:t>
            </a:r>
            <a:r>
              <a:rPr lang="en-US" sz="1700" dirty="0"/>
              <a:t>(Wickham &amp; </a:t>
            </a:r>
            <a:r>
              <a:rPr lang="en-US" sz="1700" dirty="0" err="1"/>
              <a:t>Grolemund</a:t>
            </a:r>
            <a:r>
              <a:rPr lang="en-US" sz="1700" dirty="0"/>
              <a:t>, p. 150)</a:t>
            </a: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74844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1046746" y="586822"/>
            <a:ext cx="3560252" cy="1645920"/>
          </a:xfrm>
        </p:spPr>
        <p:txBody>
          <a:bodyPr>
            <a:normAutofit/>
          </a:bodyPr>
          <a:lstStyle/>
          <a:p>
            <a:r>
              <a:rPr lang="en-US" sz="3200" dirty="0"/>
              <a:t>Making data tidy: </a:t>
            </a:r>
            <a:r>
              <a:rPr lang="en-US" sz="3200" dirty="0">
                <a:solidFill>
                  <a:schemeClr val="accent2"/>
                </a:solidFill>
              </a:rPr>
              <a:t>spread, gather, separate and unite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The data below is accessible once you’ve included library(</a:t>
            </a:r>
            <a:r>
              <a:rPr lang="en-US" sz="1800" dirty="0" err="1"/>
              <a:t>tidyverse</a:t>
            </a:r>
            <a:r>
              <a:rPr lang="en-US" sz="1800" dirty="0"/>
              <a:t>) as </a:t>
            </a:r>
            <a:r>
              <a:rPr lang="en-US" sz="1800" dirty="0">
                <a:solidFill>
                  <a:schemeClr val="accent1"/>
                </a:solidFill>
                <a:latin typeface="Consolas" panose="020B0609020204030204" pitchFamily="49" charset="0"/>
              </a:rPr>
              <a:t>table4a</a:t>
            </a:r>
            <a:r>
              <a:rPr lang="en-US" sz="1800" dirty="0"/>
              <a:t>:</a:t>
            </a:r>
          </a:p>
          <a:p>
            <a:pPr marL="0" indent="0">
              <a:buNone/>
            </a:pPr>
            <a:r>
              <a:rPr lang="en-US" sz="1800" b="1" i="1" dirty="0">
                <a:solidFill>
                  <a:schemeClr val="accent3">
                    <a:lumMod val="50000"/>
                  </a:schemeClr>
                </a:solidFill>
              </a:rPr>
              <a:t>How can we make this data tidy?</a:t>
            </a:r>
          </a:p>
        </p:txBody>
      </p:sp>
      <p:pic>
        <p:nvPicPr>
          <p:cNvPr id="5" name="Picture 4" descr="Table&#10;&#10;Description automatically generated">
            <a:extLst>
              <a:ext uri="{FF2B5EF4-FFF2-40B4-BE49-F238E27FC236}">
                <a16:creationId xmlns:a16="http://schemas.microsoft.com/office/drawing/2014/main" id="{890AB440-3A79-4FC4-8B13-FAEB5AB23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261813"/>
            <a:ext cx="11164824" cy="2428350"/>
          </a:xfrm>
          <a:prstGeom prst="rect">
            <a:avLst/>
          </a:prstGeom>
        </p:spPr>
      </p:pic>
    </p:spTree>
    <p:extLst>
      <p:ext uri="{BB962C8B-B14F-4D97-AF65-F5344CB8AC3E}">
        <p14:creationId xmlns:p14="http://schemas.microsoft.com/office/powerpoint/2010/main" val="219528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a:solidFill>
                  <a:schemeClr val="accent2"/>
                </a:solidFill>
              </a:rPr>
              <a:t>Using gather()</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3266901"/>
          </a:xfrm>
        </p:spPr>
        <p:txBody>
          <a:bodyPr>
            <a:normAutofit/>
          </a:bodyPr>
          <a:lstStyle/>
          <a:p>
            <a:pPr marL="0" indent="0">
              <a:buNone/>
            </a:pPr>
            <a:r>
              <a:rPr lang="en-US" sz="2000"/>
              <a:t>If we want the </a:t>
            </a:r>
            <a:r>
              <a:rPr lang="en-US" sz="2000">
                <a:solidFill>
                  <a:schemeClr val="accent1"/>
                </a:solidFill>
                <a:latin typeface="Consolas" panose="020B0609020204030204" pitchFamily="49" charset="0"/>
              </a:rPr>
              <a:t>table4a</a:t>
            </a:r>
            <a:r>
              <a:rPr lang="en-US" sz="2000"/>
              <a:t> data to be tidy, we want the </a:t>
            </a:r>
            <a:r>
              <a:rPr lang="en-US" sz="2000" b="1" i="1">
                <a:solidFill>
                  <a:schemeClr val="accent3">
                    <a:lumMod val="50000"/>
                  </a:schemeClr>
                </a:solidFill>
              </a:rPr>
              <a:t>years to be in their own column</a:t>
            </a:r>
            <a:r>
              <a:rPr lang="en-US" sz="2000"/>
              <a:t>. </a:t>
            </a:r>
          </a:p>
          <a:p>
            <a:pPr marL="0" indent="0">
              <a:buNone/>
            </a:pPr>
            <a:r>
              <a:rPr lang="en-US" sz="2000"/>
              <a:t>This is called 'gathering', and it takes 3 parameters: </a:t>
            </a:r>
          </a:p>
          <a:p>
            <a:pPr lvl="1"/>
            <a:r>
              <a:rPr lang="en-US" sz="1600"/>
              <a:t>the columns that represent values, instead of variables</a:t>
            </a:r>
          </a:p>
          <a:p>
            <a:pPr lvl="1"/>
            <a:r>
              <a:rPr lang="en-US" sz="1600"/>
              <a:t>the name of the variable whose values form the column names, and </a:t>
            </a:r>
          </a:p>
          <a:p>
            <a:pPr lvl="1"/>
            <a:r>
              <a:rPr lang="en-US" sz="1600"/>
              <a:t>the name of the variable whose values are spread over the cells</a:t>
            </a:r>
            <a:endParaRPr lang="en-US" sz="1600">
              <a:solidFill>
                <a:srgbClr val="0070C0"/>
              </a:solidFill>
              <a:latin typeface="Consolas" panose="020B0609020204030204" pitchFamily="49" charset="0"/>
            </a:endParaRPr>
          </a:p>
          <a:p>
            <a:pPr marL="0" indent="0">
              <a:buNone/>
            </a:pPr>
            <a:r>
              <a:rPr lang="en-US" sz="2000" b="1"/>
              <a:t>Note</a:t>
            </a:r>
            <a:r>
              <a:rPr lang="en-US" sz="2000"/>
              <a:t> that when referring to column names of a tibble that are NOT legit R variable names, we must enclose the names in </a:t>
            </a:r>
            <a:r>
              <a:rPr lang="en-US" sz="1800">
                <a:solidFill>
                  <a:schemeClr val="accent1"/>
                </a:solidFill>
                <a:latin typeface="Consolas" panose="020B0609020204030204" pitchFamily="49" charset="0"/>
              </a:rPr>
              <a:t>backticks: ``</a:t>
            </a:r>
          </a:p>
          <a:p>
            <a:pPr marL="0" indent="0">
              <a:buNone/>
            </a:pPr>
            <a:r>
              <a:rPr lang="en-US" sz="1600">
                <a:solidFill>
                  <a:schemeClr val="accent1"/>
                </a:solidFill>
                <a:latin typeface="Consolas" panose="020B0609020204030204" pitchFamily="49" charset="0"/>
              </a:rPr>
              <a:t>tidy_4a &lt;- table4a %&gt;% </a:t>
            </a:r>
          </a:p>
          <a:p>
            <a:pPr marL="0" indent="0">
              <a:buNone/>
            </a:pPr>
            <a:r>
              <a:rPr lang="en-US" sz="1600">
                <a:solidFill>
                  <a:schemeClr val="accent1"/>
                </a:solidFill>
                <a:latin typeface="Consolas" panose="020B0609020204030204" pitchFamily="49" charset="0"/>
              </a:rPr>
              <a:t>              gather(`1999`, `2000`, key = "year", value = "cases")</a:t>
            </a:r>
          </a:p>
          <a:p>
            <a:pPr marL="0" indent="0">
              <a:buNone/>
            </a:pPr>
            <a:endParaRPr lang="en-US" sz="2000" dirty="0">
              <a:solidFill>
                <a:schemeClr val="accent1"/>
              </a:solidFill>
              <a:latin typeface="Consolas" panose="020B0609020204030204" pitchFamily="49" charset="0"/>
            </a:endParaRPr>
          </a:p>
        </p:txBody>
      </p:sp>
      <p:pic>
        <p:nvPicPr>
          <p:cNvPr id="5" name="Picture 4" descr="Table&#10;&#10;Description automatically generated">
            <a:extLst>
              <a:ext uri="{FF2B5EF4-FFF2-40B4-BE49-F238E27FC236}">
                <a16:creationId xmlns:a16="http://schemas.microsoft.com/office/drawing/2014/main" id="{3DF5B85B-38B2-418C-A61E-4C0F24819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8299"/>
            <a:ext cx="6526812" cy="2412240"/>
          </a:xfrm>
          <a:prstGeom prst="rect">
            <a:avLst/>
          </a:prstGeom>
        </p:spPr>
      </p:pic>
    </p:spTree>
    <p:extLst>
      <p:ext uri="{BB962C8B-B14F-4D97-AF65-F5344CB8AC3E}">
        <p14:creationId xmlns:p14="http://schemas.microsoft.com/office/powerpoint/2010/main" val="37661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630936" y="502920"/>
            <a:ext cx="3419856" cy="1463040"/>
          </a:xfrm>
        </p:spPr>
        <p:txBody>
          <a:bodyPr anchor="ctr">
            <a:normAutofit/>
          </a:bodyPr>
          <a:lstStyle/>
          <a:p>
            <a:r>
              <a:rPr lang="en-US" sz="3400" dirty="0">
                <a:solidFill>
                  <a:schemeClr val="accent2"/>
                </a:solidFill>
              </a:rPr>
              <a:t>Spread() </a:t>
            </a:r>
            <a:r>
              <a:rPr lang="en-US" sz="3400" dirty="0"/>
              <a:t>– the opposite of gather</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4654295" y="502920"/>
            <a:ext cx="6894576" cy="1716578"/>
          </a:xfrm>
        </p:spPr>
        <p:txBody>
          <a:bodyPr anchor="ctr">
            <a:normAutofit lnSpcReduction="10000"/>
          </a:bodyPr>
          <a:lstStyle/>
          <a:p>
            <a:pPr marL="0" indent="0">
              <a:buNone/>
            </a:pPr>
            <a:r>
              <a:rPr lang="en-US" sz="1500" dirty="0"/>
              <a:t>Used when an observation is scattered among multiple rows.</a:t>
            </a:r>
          </a:p>
          <a:p>
            <a:pPr marL="0" indent="0">
              <a:buNone/>
            </a:pPr>
            <a:r>
              <a:rPr lang="en-US" sz="1500" dirty="0"/>
              <a:t>Below is </a:t>
            </a:r>
            <a:r>
              <a:rPr lang="en-US" sz="1500" b="1" dirty="0">
                <a:solidFill>
                  <a:schemeClr val="accent1"/>
                </a:solidFill>
                <a:latin typeface="Consolas" panose="020B0609020204030204" pitchFamily="49" charset="0"/>
              </a:rPr>
              <a:t>table2</a:t>
            </a:r>
            <a:r>
              <a:rPr lang="en-US" sz="1500" dirty="0"/>
              <a:t>, where we have repeating rows for years, cases and population.  </a:t>
            </a:r>
          </a:p>
          <a:p>
            <a:pPr marL="0" indent="0">
              <a:buNone/>
            </a:pPr>
            <a:r>
              <a:rPr lang="en-US" sz="1500" dirty="0"/>
              <a:t>If the data were tidy, cases would be in one column, and population would be in another: </a:t>
            </a:r>
          </a:p>
          <a:p>
            <a:pPr marL="0" indent="0">
              <a:buNone/>
            </a:pPr>
            <a:r>
              <a:rPr lang="en-US" sz="1500" b="1" dirty="0">
                <a:solidFill>
                  <a:schemeClr val="accent1"/>
                </a:solidFill>
                <a:latin typeface="Consolas" panose="020B0609020204030204" pitchFamily="49" charset="0"/>
              </a:rPr>
              <a:t>table2 %&gt;%</a:t>
            </a:r>
          </a:p>
          <a:p>
            <a:pPr marL="0" indent="0">
              <a:buNone/>
            </a:pPr>
            <a:r>
              <a:rPr lang="en-US" sz="1500" b="1" dirty="0">
                <a:solidFill>
                  <a:schemeClr val="accent1"/>
                </a:solidFill>
                <a:latin typeface="Consolas" panose="020B0609020204030204" pitchFamily="49" charset="0"/>
              </a:rPr>
              <a:t>  spread(key = type, value = count)</a:t>
            </a:r>
          </a:p>
        </p:txBody>
      </p:sp>
      <p:pic>
        <p:nvPicPr>
          <p:cNvPr id="6" name="Picture 5" descr="Table&#10;&#10;Description automatically generated">
            <a:extLst>
              <a:ext uri="{FF2B5EF4-FFF2-40B4-BE49-F238E27FC236}">
                <a16:creationId xmlns:a16="http://schemas.microsoft.com/office/drawing/2014/main" id="{BCEE00F4-6C65-46CD-8157-BD0EB24FC558}"/>
              </a:ext>
            </a:extLst>
          </p:cNvPr>
          <p:cNvPicPr>
            <a:picLocks noChangeAspect="1"/>
          </p:cNvPicPr>
          <p:nvPr/>
        </p:nvPicPr>
        <p:blipFill rotWithShape="1">
          <a:blip r:embed="rId2">
            <a:extLst>
              <a:ext uri="{28A0092B-C50C-407E-A947-70E740481C1C}">
                <a14:useLocalDpi xmlns:a14="http://schemas.microsoft.com/office/drawing/2010/main" val="0"/>
              </a:ext>
            </a:extLst>
          </a:blip>
          <a:srcRect t="15766" b="42704"/>
          <a:stretch/>
        </p:blipFill>
        <p:spPr>
          <a:xfrm>
            <a:off x="489620" y="2836716"/>
            <a:ext cx="10917936" cy="1620983"/>
          </a:xfrm>
          <a:prstGeom prst="rect">
            <a:avLst/>
          </a:prstGeom>
        </p:spPr>
      </p:pic>
      <p:sp>
        <p:nvSpPr>
          <p:cNvPr id="7" name="TextBox 6">
            <a:extLst>
              <a:ext uri="{FF2B5EF4-FFF2-40B4-BE49-F238E27FC236}">
                <a16:creationId xmlns:a16="http://schemas.microsoft.com/office/drawing/2014/main" id="{EBFDCE4B-9B56-48D3-ADC8-5C02AE400333}"/>
              </a:ext>
            </a:extLst>
          </p:cNvPr>
          <p:cNvSpPr txBox="1"/>
          <p:nvPr/>
        </p:nvSpPr>
        <p:spPr>
          <a:xfrm>
            <a:off x="644694" y="2461147"/>
            <a:ext cx="1724511" cy="369332"/>
          </a:xfrm>
          <a:prstGeom prst="rect">
            <a:avLst/>
          </a:prstGeom>
          <a:noFill/>
        </p:spPr>
        <p:txBody>
          <a:bodyPr wrap="none" rtlCol="0">
            <a:spAutoFit/>
          </a:bodyPr>
          <a:lstStyle/>
          <a:p>
            <a:r>
              <a:rPr lang="en-US" b="1" dirty="0"/>
              <a:t>Before spread():</a:t>
            </a:r>
          </a:p>
        </p:txBody>
      </p:sp>
      <p:sp>
        <p:nvSpPr>
          <p:cNvPr id="10" name="TextBox 9">
            <a:extLst>
              <a:ext uri="{FF2B5EF4-FFF2-40B4-BE49-F238E27FC236}">
                <a16:creationId xmlns:a16="http://schemas.microsoft.com/office/drawing/2014/main" id="{F9A14779-8717-46F8-ABBB-F3F2C4C48EA7}"/>
              </a:ext>
            </a:extLst>
          </p:cNvPr>
          <p:cNvSpPr txBox="1"/>
          <p:nvPr/>
        </p:nvSpPr>
        <p:spPr>
          <a:xfrm>
            <a:off x="616353" y="4618010"/>
            <a:ext cx="1580304" cy="369332"/>
          </a:xfrm>
          <a:prstGeom prst="rect">
            <a:avLst/>
          </a:prstGeom>
          <a:noFill/>
        </p:spPr>
        <p:txBody>
          <a:bodyPr wrap="none" rtlCol="0">
            <a:spAutoFit/>
          </a:bodyPr>
          <a:lstStyle/>
          <a:p>
            <a:r>
              <a:rPr lang="en-US" b="1" dirty="0"/>
              <a:t>After spread():</a:t>
            </a:r>
          </a:p>
        </p:txBody>
      </p:sp>
      <p:pic>
        <p:nvPicPr>
          <p:cNvPr id="9" name="Picture 8" descr="Table&#10;&#10;Description automatically generated">
            <a:extLst>
              <a:ext uri="{FF2B5EF4-FFF2-40B4-BE49-F238E27FC236}">
                <a16:creationId xmlns:a16="http://schemas.microsoft.com/office/drawing/2014/main" id="{6792B99A-F8D5-41B8-A544-28C98E630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62" y="5054134"/>
            <a:ext cx="11622122" cy="1581371"/>
          </a:xfrm>
          <a:prstGeom prst="rect">
            <a:avLst/>
          </a:prstGeom>
        </p:spPr>
      </p:pic>
    </p:spTree>
    <p:extLst>
      <p:ext uri="{BB962C8B-B14F-4D97-AF65-F5344CB8AC3E}">
        <p14:creationId xmlns:p14="http://schemas.microsoft.com/office/powerpoint/2010/main" val="418451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a:cs typeface="Calibri Light"/>
              </a:rPr>
              <a:t>References </a:t>
            </a:r>
            <a:r>
              <a:rPr lang="en-US" dirty="0">
                <a:solidFill>
                  <a:schemeClr val="accent2"/>
                </a:solidFill>
                <a:cs typeface="Calibri Light"/>
              </a:rPr>
              <a:t>&amp;</a:t>
            </a:r>
            <a:r>
              <a:rPr lang="en-US" dirty="0">
                <a:cs typeface="Calibri Light"/>
              </a:rPr>
              <a:t> Texts</a:t>
            </a:r>
            <a:endParaRPr lang="en-US" dirty="0"/>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2000" dirty="0">
                <a:cs typeface="Calibri" panose="020F0502020204030204"/>
              </a:rPr>
              <a:t>I recommend the following resources, which I have made copious use of in developing this material:</a:t>
            </a:r>
            <a:endParaRPr lang="en-US" sz="2000" dirty="0"/>
          </a:p>
          <a:p>
            <a:pPr marL="0" indent="0">
              <a:buNone/>
            </a:pPr>
            <a:endParaRPr lang="en-US" sz="1600" dirty="0">
              <a:cs typeface="Calibri" panose="020F0502020204030204"/>
            </a:endParaRPr>
          </a:p>
          <a:p>
            <a:pPr marL="0" indent="0">
              <a:buNone/>
            </a:pPr>
            <a:r>
              <a:rPr lang="en-US" sz="1600" dirty="0">
                <a:cs typeface="Calibri" panose="020F0502020204030204"/>
              </a:rPr>
              <a:t>Arendt, C. (2020).  The xlsx package. </a:t>
            </a:r>
            <a:r>
              <a:rPr lang="en-US" sz="1600" dirty="0">
                <a:cs typeface="Calibri" panose="020F0502020204030204"/>
                <a:hlinkClick r:id="rId2"/>
              </a:rPr>
              <a:t>https://www.rdocumentation.org/packages/xlsx/versions/0.6.5</a:t>
            </a:r>
            <a:endParaRPr lang="en-US" sz="1600" dirty="0">
              <a:cs typeface="Calibri" panose="020F0502020204030204"/>
            </a:endParaRPr>
          </a:p>
          <a:p>
            <a:pPr marL="0" indent="0">
              <a:buNone/>
            </a:pPr>
            <a:endParaRPr lang="en-US" sz="1600" dirty="0">
              <a:cs typeface="Calibri" panose="020F0502020204030204"/>
            </a:endParaRPr>
          </a:p>
          <a:p>
            <a:pPr marL="0" indent="0">
              <a:buNone/>
            </a:pPr>
            <a:r>
              <a:rPr lang="en-US" sz="1600" dirty="0">
                <a:cs typeface="Calibri" panose="020F0502020204030204"/>
              </a:rPr>
              <a:t>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Hands On Programming in R</a:t>
            </a:r>
          </a:p>
          <a:p>
            <a:pPr marL="0" indent="0">
              <a:buNone/>
            </a:pPr>
            <a:r>
              <a:rPr lang="en-US" sz="1600" dirty="0">
                <a:cs typeface="Calibri" panose="020F0502020204030204"/>
              </a:rPr>
              <a:t>O'Reilly and Associates, 2014  </a:t>
            </a:r>
            <a:r>
              <a:rPr lang="en-US" sz="1600" u="sng" dirty="0">
                <a:ea typeface="+mn-lt"/>
                <a:cs typeface="+mn-lt"/>
                <a:hlinkClick r:id="rId3"/>
              </a:rPr>
              <a:t>http://bit.ly/HandsOnR</a:t>
            </a:r>
          </a:p>
          <a:p>
            <a:pPr marL="0" indent="0">
              <a:buNone/>
            </a:pPr>
            <a:endParaRPr lang="en-US" sz="1600" u="sng" dirty="0">
              <a:ea typeface="+mn-lt"/>
              <a:cs typeface="+mn-lt"/>
              <a:hlinkClick r:id="rId3"/>
            </a:endParaRPr>
          </a:p>
          <a:p>
            <a:pPr marL="0" indent="0">
              <a:buNone/>
            </a:pPr>
            <a:r>
              <a:rPr lang="en-US" sz="1600" dirty="0">
                <a:cs typeface="Calibri" panose="020F0502020204030204"/>
              </a:rPr>
              <a:t>Hadley Wickham &amp; 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R for Data Science</a:t>
            </a:r>
          </a:p>
          <a:p>
            <a:pPr marL="0" indent="0">
              <a:buNone/>
            </a:pPr>
            <a:r>
              <a:rPr lang="en-US" sz="1600" dirty="0">
                <a:cs typeface="Calibri" panose="020F0502020204030204"/>
              </a:rPr>
              <a:t>O'Reilly and Associates, 2017  </a:t>
            </a:r>
            <a:r>
              <a:rPr lang="en-US" sz="1600" b="1" dirty="0">
                <a:cs typeface="Calibri" panose="020F0502020204030204"/>
              </a:rPr>
              <a:t>Freely accessible here</a:t>
            </a:r>
            <a:r>
              <a:rPr lang="en-US" sz="1600" dirty="0">
                <a:cs typeface="Calibri" panose="020F0502020204030204"/>
              </a:rPr>
              <a:t>: </a:t>
            </a:r>
            <a:r>
              <a:rPr lang="en-US" sz="1600" u="sng" dirty="0">
                <a:ea typeface="+mn-lt"/>
                <a:cs typeface="+mn-lt"/>
                <a:hlinkClick r:id="rId4"/>
              </a:rPr>
              <a:t>https://r4ds.had.co.nz/index.html</a:t>
            </a:r>
            <a:endParaRPr lang="en-US" sz="1600" u="sng" dirty="0">
              <a:ea typeface="+mn-lt"/>
              <a:cs typeface="+mn-lt"/>
            </a:endParaRPr>
          </a:p>
          <a:p>
            <a:pPr marL="0" indent="0">
              <a:buNone/>
            </a:pPr>
            <a:endParaRPr lang="en-US" sz="1600" u="sng" dirty="0">
              <a:cs typeface="Calibri" panose="020F0502020204030204"/>
            </a:endParaRPr>
          </a:p>
          <a:p>
            <a:pPr marL="0" indent="0">
              <a:buNone/>
            </a:pPr>
            <a:r>
              <a:rPr lang="en-US" sz="1600" dirty="0">
                <a:cs typeface="Calibri" panose="020F0502020204030204"/>
              </a:rPr>
              <a:t>Wickham, H. </a:t>
            </a:r>
            <a:r>
              <a:rPr lang="en-US" sz="1600" u="sng" dirty="0" err="1">
                <a:cs typeface="Calibri" panose="020F0502020204030204"/>
              </a:rPr>
              <a:t>Tidyverse</a:t>
            </a:r>
            <a:r>
              <a:rPr lang="en-US" sz="1600" u="sng" dirty="0">
                <a:cs typeface="Calibri" panose="020F0502020204030204"/>
              </a:rPr>
              <a:t>: R Packages for Data Science</a:t>
            </a:r>
            <a:r>
              <a:rPr lang="en-US" sz="1600" dirty="0">
                <a:cs typeface="Calibri" panose="020F0502020204030204"/>
              </a:rPr>
              <a:t> </a:t>
            </a:r>
            <a:r>
              <a:rPr lang="en-US" sz="1600" u="sng" dirty="0">
                <a:cs typeface="Calibri" panose="020F0502020204030204"/>
                <a:hlinkClick r:id="rId5"/>
              </a:rPr>
              <a:t>https://www.tidyverse.org/</a:t>
            </a:r>
            <a:endParaRPr lang="en-US" sz="1600" u="sng" dirty="0">
              <a:cs typeface="Calibri" panose="020F0502020204030204"/>
            </a:endParaRPr>
          </a:p>
          <a:p>
            <a:pPr marL="0" indent="0">
              <a:buNone/>
            </a:pPr>
            <a:endParaRPr lang="en-US" sz="1600" u="sng" dirty="0">
              <a:cs typeface="Calibri" panose="020F0502020204030204"/>
            </a:endParaRPr>
          </a:p>
        </p:txBody>
      </p:sp>
    </p:spTree>
    <p:extLst>
      <p:ext uri="{BB962C8B-B14F-4D97-AF65-F5344CB8AC3E}">
        <p14:creationId xmlns:p14="http://schemas.microsoft.com/office/powerpoint/2010/main" val="258966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Separating and uniting data</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2718261"/>
          </a:xfrm>
        </p:spPr>
        <p:txBody>
          <a:bodyPr>
            <a:normAutofit/>
          </a:bodyPr>
          <a:lstStyle/>
          <a:p>
            <a:pPr marL="0" indent="0">
              <a:buNone/>
            </a:pPr>
            <a:r>
              <a:rPr lang="en-US" sz="2000" dirty="0"/>
              <a:t>Sometimes data is squished together into one column when it should really be in more than one.</a:t>
            </a:r>
          </a:p>
          <a:p>
            <a:pPr marL="0" indent="0">
              <a:buNone/>
            </a:pPr>
            <a:r>
              <a:rPr lang="en-US" sz="2000" dirty="0"/>
              <a:t>We can separate it with the </a:t>
            </a:r>
            <a:r>
              <a:rPr lang="en-US" sz="2000" b="1" dirty="0">
                <a:solidFill>
                  <a:schemeClr val="accent2"/>
                </a:solidFill>
              </a:rPr>
              <a:t>separate()</a:t>
            </a:r>
            <a:r>
              <a:rPr lang="en-US" sz="2000" b="1" dirty="0"/>
              <a:t> </a:t>
            </a:r>
            <a:r>
              <a:rPr lang="en-US" sz="2000" dirty="0"/>
              <a:t>function.</a:t>
            </a:r>
          </a:p>
          <a:p>
            <a:pPr marL="0" indent="0">
              <a:buNone/>
            </a:pPr>
            <a:r>
              <a:rPr lang="en-US" sz="2000" dirty="0"/>
              <a:t>Other times, we prefer to bring together data that is separated into individual columns.</a:t>
            </a:r>
          </a:p>
          <a:p>
            <a:pPr marL="0" indent="0">
              <a:buNone/>
            </a:pPr>
            <a:r>
              <a:rPr lang="en-US" sz="2000" dirty="0"/>
              <a:t>This is done using </a:t>
            </a:r>
            <a:r>
              <a:rPr lang="en-US" sz="2000" b="1" dirty="0">
                <a:solidFill>
                  <a:schemeClr val="accent2"/>
                </a:solidFill>
              </a:rPr>
              <a:t>unite()</a:t>
            </a:r>
            <a:r>
              <a:rPr lang="en-US" sz="2000" dirty="0"/>
              <a:t>.</a:t>
            </a:r>
          </a:p>
          <a:p>
            <a:pPr marL="0" indent="0">
              <a:buNone/>
            </a:pPr>
            <a:r>
              <a:rPr lang="en-US" sz="2000" dirty="0"/>
              <a:t>Below is </a:t>
            </a:r>
            <a:r>
              <a:rPr lang="en-US" sz="1800" dirty="0">
                <a:solidFill>
                  <a:schemeClr val="accent1"/>
                </a:solidFill>
                <a:latin typeface="Consolas" panose="020B0609020204030204" pitchFamily="49" charset="0"/>
              </a:rPr>
              <a:t>table3</a:t>
            </a:r>
            <a:r>
              <a:rPr lang="en-US" sz="2000" dirty="0"/>
              <a:t>.  Instead of cases/population in the ‘rate’ field, we want to divide this field on the ‘/’ into cases and population fields, and then use mutate() to add a calculated ‘rate’ field.</a:t>
            </a:r>
          </a:p>
        </p:txBody>
      </p:sp>
      <p:pic>
        <p:nvPicPr>
          <p:cNvPr id="6" name="Picture 5" descr="Table&#10;&#10;Description automatically generated">
            <a:extLst>
              <a:ext uri="{FF2B5EF4-FFF2-40B4-BE49-F238E27FC236}">
                <a16:creationId xmlns:a16="http://schemas.microsoft.com/office/drawing/2014/main" id="{4884D710-3075-4837-B0BA-4B5DCB04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4424"/>
            <a:ext cx="10221751" cy="2333951"/>
          </a:xfrm>
          <a:prstGeom prst="rect">
            <a:avLst/>
          </a:prstGeom>
        </p:spPr>
      </p:pic>
    </p:spTree>
    <p:extLst>
      <p:ext uri="{BB962C8B-B14F-4D97-AF65-F5344CB8AC3E}">
        <p14:creationId xmlns:p14="http://schemas.microsoft.com/office/powerpoint/2010/main" val="108725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670560"/>
            <a:ext cx="10167851" cy="3161607"/>
          </a:xfrm>
        </p:spPr>
        <p:txBody>
          <a:bodyPr>
            <a:normAutofit fontScale="70000" lnSpcReduction="20000"/>
          </a:bodyPr>
          <a:lstStyle/>
          <a:p>
            <a:pPr marL="0" indent="0">
              <a:buNone/>
            </a:pPr>
            <a:r>
              <a:rPr lang="en-US" sz="2900"/>
              <a:t>Below, we operate on </a:t>
            </a:r>
            <a:r>
              <a:rPr lang="en-US" sz="2600" b="1">
                <a:solidFill>
                  <a:schemeClr val="accent1"/>
                </a:solidFill>
                <a:latin typeface="Consolas" panose="020B0609020204030204" pitchFamily="49" charset="0"/>
              </a:rPr>
              <a:t>table2</a:t>
            </a:r>
            <a:r>
              <a:rPr lang="en-US" sz="2900"/>
              <a:t> to </a:t>
            </a:r>
            <a:r>
              <a:rPr lang="en-US" sz="2900" b="1">
                <a:solidFill>
                  <a:schemeClr val="accent2"/>
                </a:solidFill>
              </a:rPr>
              <a:t>separate() </a:t>
            </a:r>
            <a:r>
              <a:rPr lang="en-US" sz="2900"/>
              <a:t>rate into cases and population, then, use </a:t>
            </a:r>
            <a:r>
              <a:rPr lang="en-US" sz="2900" b="1">
                <a:solidFill>
                  <a:schemeClr val="accent2"/>
                </a:solidFill>
              </a:rPr>
              <a:t>mutate() </a:t>
            </a:r>
            <a:r>
              <a:rPr lang="en-US" sz="2900"/>
              <a:t>to </a:t>
            </a:r>
          </a:p>
          <a:p>
            <a:pPr marL="0" indent="0">
              <a:buNone/>
            </a:pPr>
            <a:r>
              <a:rPr lang="en-US" sz="2900"/>
              <a:t>calculate the rate field.</a:t>
            </a:r>
          </a:p>
          <a:p>
            <a:pPr marL="0" indent="0">
              <a:buNone/>
            </a:pPr>
            <a:r>
              <a:rPr lang="en-US" sz="2900"/>
              <a:t>Here, we must use </a:t>
            </a:r>
            <a:r>
              <a:rPr lang="en-US" sz="2900" b="1">
                <a:solidFill>
                  <a:schemeClr val="accent2"/>
                </a:solidFill>
              </a:rPr>
              <a:t>convert=TRUE</a:t>
            </a:r>
            <a:r>
              <a:rPr lang="en-US" sz="2900"/>
              <a:t>, so that 'cases' and 'population' will be converted to numbers!</a:t>
            </a:r>
          </a:p>
          <a:p>
            <a:pPr marL="0" indent="0">
              <a:buNone/>
            </a:pPr>
            <a:r>
              <a:rPr lang="en-US" sz="2900"/>
              <a:t>If we don't, the mutate line will cause an error, since trying to divide strings is not a defined </a:t>
            </a:r>
          </a:p>
          <a:p>
            <a:pPr marL="0" indent="0">
              <a:buNone/>
            </a:pPr>
            <a:r>
              <a:rPr lang="en-US" sz="2900"/>
              <a:t>operation.</a:t>
            </a:r>
          </a:p>
          <a:p>
            <a:pPr marL="0" indent="0">
              <a:buNone/>
            </a:pPr>
            <a:endParaRPr lang="en-US" sz="2000"/>
          </a:p>
          <a:p>
            <a:pPr marL="0" indent="0">
              <a:buNone/>
            </a:pPr>
            <a:r>
              <a:rPr lang="en-US" sz="2300" b="1">
                <a:solidFill>
                  <a:schemeClr val="accent1"/>
                </a:solidFill>
                <a:latin typeface="Consolas" panose="020B0609020204030204" pitchFamily="49" charset="0"/>
              </a:rPr>
              <a:t>tidy_table3 &lt;- table3 %&gt;% </a:t>
            </a:r>
          </a:p>
          <a:p>
            <a:pPr marL="0" indent="0">
              <a:buNone/>
            </a:pPr>
            <a:r>
              <a:rPr lang="en-US" sz="2300" b="1">
                <a:solidFill>
                  <a:schemeClr val="accent1"/>
                </a:solidFill>
                <a:latin typeface="Consolas" panose="020B0609020204030204" pitchFamily="49" charset="0"/>
              </a:rPr>
              <a:t>                  separate(rate, into = c("cases", "population"), </a:t>
            </a:r>
            <a:r>
              <a:rPr lang="en-US" sz="2300" b="1">
                <a:latin typeface="Consolas" panose="020B0609020204030204" pitchFamily="49" charset="0"/>
              </a:rPr>
              <a:t>convert = TRUE</a:t>
            </a:r>
            <a:r>
              <a:rPr lang="en-US" sz="2300" b="1">
                <a:solidFill>
                  <a:schemeClr val="accent1"/>
                </a:solidFill>
                <a:latin typeface="Consolas" panose="020B0609020204030204" pitchFamily="49" charset="0"/>
              </a:rPr>
              <a:t>) %&gt;%</a:t>
            </a:r>
          </a:p>
          <a:p>
            <a:pPr marL="0" indent="0">
              <a:buNone/>
            </a:pPr>
            <a:r>
              <a:rPr lang="en-US" sz="2300" b="1">
                <a:solidFill>
                  <a:schemeClr val="accent1"/>
                </a:solidFill>
                <a:latin typeface="Consolas" panose="020B0609020204030204" pitchFamily="49" charset="0"/>
              </a:rPr>
              <a:t>                  mutate(rate = cases/population)</a:t>
            </a:r>
          </a:p>
          <a:p>
            <a:pPr marL="0" indent="0">
              <a:buNone/>
            </a:pPr>
            <a:r>
              <a:rPr lang="en-US" sz="2300" b="1">
                <a:solidFill>
                  <a:schemeClr val="accent1"/>
                </a:solidFill>
                <a:latin typeface="Consolas" panose="020B0609020204030204" pitchFamily="49" charset="0"/>
              </a:rPr>
              <a:t>print(tidy_table3)</a:t>
            </a:r>
            <a:endParaRPr lang="en-US" sz="2300" b="1" dirty="0">
              <a:solidFill>
                <a:schemeClr val="accent1"/>
              </a:solidFill>
              <a:latin typeface="Consolas" panose="020B0609020204030204" pitchFamily="49" charset="0"/>
            </a:endParaRPr>
          </a:p>
        </p:txBody>
      </p:sp>
      <p:pic>
        <p:nvPicPr>
          <p:cNvPr id="8" name="Picture 7" descr="Table&#10;&#10;Description automatically generated">
            <a:extLst>
              <a:ext uri="{FF2B5EF4-FFF2-40B4-BE49-F238E27FC236}">
                <a16:creationId xmlns:a16="http://schemas.microsoft.com/office/drawing/2014/main" id="{E1835621-8C45-4CB6-9BCC-11205C1F4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90" y="3925685"/>
            <a:ext cx="11268019" cy="2443942"/>
          </a:xfrm>
          <a:prstGeom prst="rect">
            <a:avLst/>
          </a:prstGeom>
        </p:spPr>
      </p:pic>
    </p:spTree>
    <p:extLst>
      <p:ext uri="{BB962C8B-B14F-4D97-AF65-F5344CB8AC3E}">
        <p14:creationId xmlns:p14="http://schemas.microsoft.com/office/powerpoint/2010/main" val="23187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46512" y="488373"/>
            <a:ext cx="10167851" cy="3161607"/>
          </a:xfrm>
        </p:spPr>
        <p:txBody>
          <a:bodyPr>
            <a:normAutofit/>
          </a:bodyPr>
          <a:lstStyle/>
          <a:p>
            <a:pPr marL="0" indent="0">
              <a:buNone/>
            </a:pPr>
            <a:r>
              <a:rPr lang="en-US" sz="2000" dirty="0"/>
              <a:t>We can also separate() </a:t>
            </a:r>
            <a:r>
              <a:rPr lang="en-US" sz="1800" b="1" dirty="0">
                <a:solidFill>
                  <a:schemeClr val="accent1"/>
                </a:solidFill>
                <a:latin typeface="Consolas" panose="020B0609020204030204" pitchFamily="49" charset="0"/>
              </a:rPr>
              <a:t>table2</a:t>
            </a:r>
            <a:r>
              <a:rPr lang="en-US" sz="2000" dirty="0"/>
              <a:t>’s ‘year’ column into ‘century’ and ‘year’. </a:t>
            </a:r>
          </a:p>
          <a:p>
            <a:pPr marL="0" indent="0">
              <a:buNone/>
            </a:pPr>
            <a:r>
              <a:rPr lang="en-US" sz="2000" dirty="0"/>
              <a:t>By default, separate() splits when it sees a non-alpha numeric character, but we could also specify the character to split on, with – for example – separate(rate, into = c("cases", "population"), </a:t>
            </a:r>
            <a:r>
              <a:rPr lang="en-US" sz="2000" dirty="0" err="1"/>
              <a:t>sep</a:t>
            </a:r>
            <a:r>
              <a:rPr lang="en-US" sz="2000" dirty="0"/>
              <a:t>="/"). </a:t>
            </a:r>
          </a:p>
          <a:p>
            <a:pPr marL="0" indent="0">
              <a:buNone/>
            </a:pPr>
            <a:r>
              <a:rPr lang="en-US" sz="2000" dirty="0"/>
              <a:t>Here, we’ll use </a:t>
            </a:r>
            <a:r>
              <a:rPr lang="en-US" sz="2000" dirty="0" err="1"/>
              <a:t>sep</a:t>
            </a:r>
            <a:r>
              <a:rPr lang="en-US" sz="2000" dirty="0"/>
              <a:t> = index position to divide the year column in two, splitting the year between the 2</a:t>
            </a:r>
            <a:r>
              <a:rPr lang="en-US" sz="2000" baseline="30000" dirty="0"/>
              <a:t>nd</a:t>
            </a:r>
            <a:r>
              <a:rPr lang="en-US" sz="2000" dirty="0"/>
              <a:t> and 3</a:t>
            </a:r>
            <a:r>
              <a:rPr lang="en-US" sz="2000" baseline="30000" dirty="0"/>
              <a:t>rd</a:t>
            </a:r>
            <a:r>
              <a:rPr lang="en-US" sz="2000" dirty="0"/>
              <a:t> digits:</a:t>
            </a:r>
          </a:p>
          <a:p>
            <a:pPr marL="0" indent="0">
              <a:buNone/>
            </a:pPr>
            <a:r>
              <a:rPr lang="en-US" sz="1900" b="1" dirty="0">
                <a:solidFill>
                  <a:schemeClr val="accent1"/>
                </a:solidFill>
                <a:latin typeface="Consolas" panose="020B0609020204030204" pitchFamily="49" charset="0"/>
              </a:rPr>
              <a:t>less_tidy3 &lt;- tidy_table3 %&gt;%</a:t>
            </a:r>
          </a:p>
          <a:p>
            <a:pPr marL="0" indent="0">
              <a:buNone/>
            </a:pPr>
            <a:r>
              <a:rPr lang="en-US" sz="1900" b="1" dirty="0">
                <a:solidFill>
                  <a:schemeClr val="accent1"/>
                </a:solidFill>
                <a:latin typeface="Consolas" panose="020B0609020204030204" pitchFamily="49" charset="0"/>
              </a:rPr>
              <a:t>                separate(year, into = c("century", "year"), </a:t>
            </a:r>
            <a:r>
              <a:rPr lang="en-US" sz="1900" b="1" dirty="0" err="1">
                <a:solidFill>
                  <a:schemeClr val="accent1"/>
                </a:solidFill>
                <a:latin typeface="Consolas" panose="020B0609020204030204" pitchFamily="49" charset="0"/>
              </a:rPr>
              <a:t>sep</a:t>
            </a:r>
            <a:r>
              <a:rPr lang="en-US" sz="1900" b="1" dirty="0">
                <a:solidFill>
                  <a:schemeClr val="accent1"/>
                </a:solidFill>
                <a:latin typeface="Consolas" panose="020B0609020204030204" pitchFamily="49" charset="0"/>
              </a:rPr>
              <a:t> = 2)</a:t>
            </a:r>
          </a:p>
          <a:p>
            <a:pPr marL="0" indent="0">
              <a:buNone/>
            </a:pPr>
            <a:r>
              <a:rPr lang="en-US" sz="1900" b="1" dirty="0">
                <a:solidFill>
                  <a:schemeClr val="accent1"/>
                </a:solidFill>
                <a:latin typeface="Consolas" panose="020B0609020204030204" pitchFamily="49" charset="0"/>
              </a:rPr>
              <a:t>print(less_tidy3)</a:t>
            </a:r>
          </a:p>
        </p:txBody>
      </p:sp>
      <p:pic>
        <p:nvPicPr>
          <p:cNvPr id="4" name="Picture 3" descr="Table&#10;&#10;Description automatically generated">
            <a:extLst>
              <a:ext uri="{FF2B5EF4-FFF2-40B4-BE49-F238E27FC236}">
                <a16:creationId xmlns:a16="http://schemas.microsoft.com/office/drawing/2014/main" id="{E9AADD83-E4BE-4E75-B99E-8F52F27D7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37" y="3918303"/>
            <a:ext cx="10261600" cy="2148434"/>
          </a:xfrm>
          <a:prstGeom prst="rect">
            <a:avLst/>
          </a:prstGeom>
        </p:spPr>
      </p:pic>
    </p:spTree>
    <p:extLst>
      <p:ext uri="{BB962C8B-B14F-4D97-AF65-F5344CB8AC3E}">
        <p14:creationId xmlns:p14="http://schemas.microsoft.com/office/powerpoint/2010/main" val="317285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630936" y="502920"/>
            <a:ext cx="3419856" cy="1463040"/>
          </a:xfrm>
        </p:spPr>
        <p:txBody>
          <a:bodyPr anchor="ctr">
            <a:normAutofit/>
          </a:bodyPr>
          <a:lstStyle/>
          <a:p>
            <a:r>
              <a:rPr lang="en-US" sz="3400" dirty="0">
                <a:solidFill>
                  <a:schemeClr val="accent2"/>
                </a:solidFill>
              </a:rPr>
              <a:t>Unite() </a:t>
            </a:r>
            <a:r>
              <a:rPr lang="en-US" sz="3400" dirty="0"/>
              <a:t>– opposite of separate</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4654295" y="502920"/>
            <a:ext cx="6894576" cy="2926080"/>
          </a:xfrm>
        </p:spPr>
        <p:txBody>
          <a:bodyPr anchor="ctr">
            <a:normAutofit/>
          </a:bodyPr>
          <a:lstStyle/>
          <a:p>
            <a:pPr marL="0" indent="0">
              <a:buNone/>
            </a:pPr>
            <a:r>
              <a:rPr lang="en-US" sz="1500" dirty="0"/>
              <a:t>Putting the </a:t>
            </a:r>
            <a:r>
              <a:rPr lang="en-US" sz="1500" dirty="0" err="1"/>
              <a:t>tibble</a:t>
            </a:r>
            <a:r>
              <a:rPr lang="en-US" sz="1500" dirty="0"/>
              <a:t> we just created back together:</a:t>
            </a:r>
          </a:p>
          <a:p>
            <a:pPr marL="0" indent="0">
              <a:buNone/>
            </a:pPr>
            <a:r>
              <a:rPr lang="en-US" sz="1500" b="1" dirty="0">
                <a:solidFill>
                  <a:schemeClr val="accent1"/>
                </a:solidFill>
                <a:latin typeface="Consolas" panose="020B0609020204030204" pitchFamily="49" charset="0"/>
              </a:rPr>
              <a:t>reunited_table3 &lt;- less_tidy3 %&gt;%</a:t>
            </a:r>
          </a:p>
          <a:p>
            <a:pPr marL="0" indent="0">
              <a:buNone/>
            </a:pPr>
            <a:r>
              <a:rPr lang="en-US" sz="1500" b="1" dirty="0">
                <a:solidFill>
                  <a:schemeClr val="accent1"/>
                </a:solidFill>
                <a:latin typeface="Consolas" panose="020B0609020204030204" pitchFamily="49" charset="0"/>
              </a:rPr>
              <a:t>                      unite("year", century, year, </a:t>
            </a:r>
            <a:r>
              <a:rPr lang="en-US" sz="1500" b="1" dirty="0" err="1">
                <a:solidFill>
                  <a:schemeClr val="accent1"/>
                </a:solidFill>
                <a:latin typeface="Consolas" panose="020B0609020204030204" pitchFamily="49" charset="0"/>
              </a:rPr>
              <a:t>sep</a:t>
            </a:r>
            <a:r>
              <a:rPr lang="en-US" sz="1500" b="1" dirty="0">
                <a:solidFill>
                  <a:schemeClr val="accent1"/>
                </a:solidFill>
                <a:latin typeface="Consolas" panose="020B0609020204030204" pitchFamily="49" charset="0"/>
              </a:rPr>
              <a:t> = "")</a:t>
            </a:r>
          </a:p>
          <a:p>
            <a:pPr marL="0" indent="0">
              <a:buNone/>
            </a:pPr>
            <a:endParaRPr lang="en-US" sz="1500" b="1" dirty="0">
              <a:solidFill>
                <a:schemeClr val="accent1"/>
              </a:solidFill>
              <a:latin typeface="Consolas" panose="020B0609020204030204" pitchFamily="49" charset="0"/>
            </a:endParaRPr>
          </a:p>
          <a:p>
            <a:pPr marL="0" indent="0">
              <a:buNone/>
            </a:pPr>
            <a:r>
              <a:rPr lang="en-US" sz="1500" b="1" dirty="0">
                <a:solidFill>
                  <a:schemeClr val="accent1"/>
                </a:solidFill>
                <a:latin typeface="Consolas" panose="020B0609020204030204" pitchFamily="49" charset="0"/>
              </a:rPr>
              <a:t>reunited_table3</a:t>
            </a:r>
          </a:p>
          <a:p>
            <a:pPr marL="0" indent="0">
              <a:buNone/>
            </a:pPr>
            <a:r>
              <a:rPr lang="en-US" sz="1500" dirty="0"/>
              <a:t>Default value for </a:t>
            </a:r>
            <a:r>
              <a:rPr lang="en-US" sz="1500" dirty="0" err="1"/>
              <a:t>sep</a:t>
            </a:r>
            <a:r>
              <a:rPr lang="en-US" sz="1500" dirty="0"/>
              <a:t> is _.</a:t>
            </a:r>
          </a:p>
          <a:p>
            <a:pPr marL="0" indent="0">
              <a:buNone/>
            </a:pPr>
            <a:r>
              <a:rPr lang="en-US" sz="1500" dirty="0"/>
              <a:t>NOTE: If you wanted to keep both the input columns and the new column, set remove argument to FALSE:</a:t>
            </a:r>
          </a:p>
        </p:txBody>
      </p:sp>
      <p:pic>
        <p:nvPicPr>
          <p:cNvPr id="5" name="Picture 4" descr="Table&#10;&#10;Description automatically generated">
            <a:extLst>
              <a:ext uri="{FF2B5EF4-FFF2-40B4-BE49-F238E27FC236}">
                <a16:creationId xmlns:a16="http://schemas.microsoft.com/office/drawing/2014/main" id="{999378FE-A7BD-4D71-A0F4-71A808CA1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8" y="3521674"/>
            <a:ext cx="10783824" cy="2148027"/>
          </a:xfrm>
          <a:prstGeom prst="rect">
            <a:avLst/>
          </a:prstGeom>
        </p:spPr>
      </p:pic>
    </p:spTree>
    <p:extLst>
      <p:ext uri="{BB962C8B-B14F-4D97-AF65-F5344CB8AC3E}">
        <p14:creationId xmlns:p14="http://schemas.microsoft.com/office/powerpoint/2010/main" val="333301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306443"/>
          </a:xfrm>
        </p:spPr>
        <p:txBody>
          <a:bodyPr>
            <a:normAutofit/>
          </a:bodyPr>
          <a:lstStyle/>
          <a:p>
            <a:r>
              <a:rPr lang="en-US" sz="4000" dirty="0">
                <a:solidFill>
                  <a:schemeClr val="accent2"/>
                </a:solidFill>
              </a:rPr>
              <a:t>A review of joins</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199" y="1825625"/>
            <a:ext cx="9968346" cy="4303464"/>
          </a:xfrm>
        </p:spPr>
        <p:txBody>
          <a:bodyPr>
            <a:normAutofit/>
          </a:bodyPr>
          <a:lstStyle/>
          <a:p>
            <a:pPr marL="0" indent="0">
              <a:buNone/>
            </a:pPr>
            <a:r>
              <a:rPr lang="en-US" sz="1900" dirty="0"/>
              <a:t>Just like in SQL, you can join tables together in the </a:t>
            </a:r>
            <a:r>
              <a:rPr lang="en-US" sz="1900" dirty="0" err="1"/>
              <a:t>tidyverse</a:t>
            </a:r>
            <a:r>
              <a:rPr lang="en-US" sz="1900" dirty="0"/>
              <a:t>, using </a:t>
            </a:r>
            <a:r>
              <a:rPr lang="en-US" sz="1900" dirty="0" err="1"/>
              <a:t>dplyr</a:t>
            </a:r>
            <a:r>
              <a:rPr lang="en-US" sz="1900" dirty="0"/>
              <a:t>.</a:t>
            </a:r>
          </a:p>
          <a:p>
            <a:pPr marL="0" indent="0">
              <a:buNone/>
            </a:pPr>
            <a:r>
              <a:rPr lang="en-US" sz="1900" dirty="0"/>
              <a:t>Hadley Wickham classifies them into three categories:</a:t>
            </a:r>
          </a:p>
          <a:p>
            <a:r>
              <a:rPr lang="en-US" sz="1900" b="1" dirty="0"/>
              <a:t>Mutating joins</a:t>
            </a:r>
            <a:r>
              <a:rPr lang="en-US" sz="1900" dirty="0"/>
              <a:t>: add new variables to one data frame from matching observations in another</a:t>
            </a:r>
          </a:p>
          <a:p>
            <a:r>
              <a:rPr lang="en-US" sz="1900" b="1" dirty="0"/>
              <a:t>Filtering joins</a:t>
            </a:r>
            <a:r>
              <a:rPr lang="en-US" sz="1900" dirty="0"/>
              <a:t>: filter observations from one data frame based on whether or not they appear in the other</a:t>
            </a:r>
          </a:p>
          <a:p>
            <a:r>
              <a:rPr lang="en-US" sz="1900" b="1" dirty="0"/>
              <a:t>Set operations</a:t>
            </a:r>
            <a:r>
              <a:rPr lang="en-US" sz="1900" dirty="0"/>
              <a:t>: treat observations as if they were elements in a set (rarely used)</a:t>
            </a:r>
          </a:p>
        </p:txBody>
      </p:sp>
    </p:spTree>
    <p:extLst>
      <p:ext uri="{BB962C8B-B14F-4D97-AF65-F5344CB8AC3E}">
        <p14:creationId xmlns:p14="http://schemas.microsoft.com/office/powerpoint/2010/main" val="223485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630936" y="773093"/>
            <a:ext cx="4818888" cy="1481328"/>
          </a:xfrm>
        </p:spPr>
        <p:txBody>
          <a:bodyPr anchor="b">
            <a:normAutofit/>
          </a:bodyPr>
          <a:lstStyle/>
          <a:p>
            <a:r>
              <a:rPr lang="en-US" sz="4000" dirty="0"/>
              <a:t>Join rules</a:t>
            </a:r>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630936" y="2601524"/>
            <a:ext cx="4818888" cy="3547872"/>
          </a:xfrm>
        </p:spPr>
        <p:txBody>
          <a:bodyPr anchor="t">
            <a:normAutofit lnSpcReduction="10000"/>
          </a:bodyPr>
          <a:lstStyle/>
          <a:p>
            <a:pPr marL="0" indent="0">
              <a:buNone/>
            </a:pPr>
            <a:r>
              <a:rPr lang="en-US" sz="1600" b="1" dirty="0"/>
              <a:t>When joining table X to table Y:</a:t>
            </a:r>
          </a:p>
          <a:p>
            <a:pPr marL="0" indent="0">
              <a:buNone/>
            </a:pPr>
            <a:r>
              <a:rPr lang="en-US" sz="1600" dirty="0"/>
              <a:t>An </a:t>
            </a:r>
            <a:r>
              <a:rPr lang="en-US" sz="1600" b="1" dirty="0">
                <a:solidFill>
                  <a:schemeClr val="accent2"/>
                </a:solidFill>
              </a:rPr>
              <a:t>inner join </a:t>
            </a:r>
            <a:r>
              <a:rPr lang="en-US" sz="1600" dirty="0"/>
              <a:t>keeps only the rows X and Y have in common.</a:t>
            </a:r>
          </a:p>
          <a:p>
            <a:pPr marL="0" indent="0">
              <a:buNone/>
            </a:pPr>
            <a:endParaRPr lang="en-US" sz="1600" dirty="0"/>
          </a:p>
          <a:p>
            <a:pPr marL="0" indent="0">
              <a:buNone/>
            </a:pPr>
            <a:r>
              <a:rPr lang="en-US" sz="1600" dirty="0"/>
              <a:t>A </a:t>
            </a:r>
            <a:r>
              <a:rPr lang="en-US" sz="1600" b="1" dirty="0">
                <a:solidFill>
                  <a:schemeClr val="accent2"/>
                </a:solidFill>
              </a:rPr>
              <a:t>left join </a:t>
            </a:r>
            <a:r>
              <a:rPr lang="en-US" sz="1600" dirty="0"/>
              <a:t>keeps all of the rows in X, and adds only the data in Y where rows in Y have commonality with X.</a:t>
            </a:r>
          </a:p>
          <a:p>
            <a:pPr marL="0" indent="0">
              <a:buNone/>
            </a:pPr>
            <a:endParaRPr lang="en-US" sz="1600" dirty="0"/>
          </a:p>
          <a:p>
            <a:pPr marL="0" indent="0">
              <a:buNone/>
            </a:pPr>
            <a:r>
              <a:rPr lang="en-US" sz="1600" dirty="0"/>
              <a:t>A </a:t>
            </a:r>
            <a:r>
              <a:rPr lang="en-US" sz="1600" b="1" dirty="0">
                <a:solidFill>
                  <a:schemeClr val="accent2"/>
                </a:solidFill>
              </a:rPr>
              <a:t>right join </a:t>
            </a:r>
            <a:r>
              <a:rPr lang="en-US" sz="1600" dirty="0"/>
              <a:t>keeps all of the rows in Y, and adds only the data in X where rows in X have commonality with Y.</a:t>
            </a:r>
          </a:p>
          <a:p>
            <a:pPr marL="0" indent="0">
              <a:buNone/>
            </a:pPr>
            <a:endParaRPr lang="en-US" sz="1600" dirty="0"/>
          </a:p>
          <a:p>
            <a:pPr marL="0" indent="0">
              <a:buNone/>
            </a:pPr>
            <a:r>
              <a:rPr lang="en-US" sz="1600" dirty="0"/>
              <a:t>A </a:t>
            </a:r>
            <a:r>
              <a:rPr lang="en-US" sz="1600" b="1" dirty="0">
                <a:solidFill>
                  <a:schemeClr val="accent2"/>
                </a:solidFill>
              </a:rPr>
              <a:t>full join </a:t>
            </a:r>
            <a:r>
              <a:rPr lang="en-US" sz="1600" dirty="0"/>
              <a:t>keeps all the rows in both X and Y, and fills in the value NULL or NA where a row from X has no match in Y, or a row from Y has no match in X.</a:t>
            </a:r>
          </a:p>
        </p:txBody>
      </p:sp>
      <p:pic>
        <p:nvPicPr>
          <p:cNvPr id="6" name="Picture 5" descr="A picture containing chart&#10;&#10;Description automatically generated">
            <a:extLst>
              <a:ext uri="{FF2B5EF4-FFF2-40B4-BE49-F238E27FC236}">
                <a16:creationId xmlns:a16="http://schemas.microsoft.com/office/drawing/2014/main" id="{38236610-24A2-473F-A38A-C2224E917D14}"/>
              </a:ext>
            </a:extLst>
          </p:cNvPr>
          <p:cNvPicPr>
            <a:picLocks noChangeAspect="1"/>
          </p:cNvPicPr>
          <p:nvPr/>
        </p:nvPicPr>
        <p:blipFill rotWithShape="1">
          <a:blip r:embed="rId2">
            <a:extLst>
              <a:ext uri="{28A0092B-C50C-407E-A947-70E740481C1C}">
                <a14:useLocalDpi xmlns:a14="http://schemas.microsoft.com/office/drawing/2010/main" val="0"/>
              </a:ext>
            </a:extLst>
          </a:blip>
          <a:srcRect r="3497"/>
          <a:stretch/>
        </p:blipFill>
        <p:spPr>
          <a:xfrm>
            <a:off x="5932794" y="2604014"/>
            <a:ext cx="5458968" cy="3737775"/>
          </a:xfrm>
          <a:prstGeom prst="rect">
            <a:avLst/>
          </a:prstGeom>
        </p:spPr>
      </p:pic>
    </p:spTree>
    <p:extLst>
      <p:ext uri="{BB962C8B-B14F-4D97-AF65-F5344CB8AC3E}">
        <p14:creationId xmlns:p14="http://schemas.microsoft.com/office/powerpoint/2010/main" val="2157330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306443"/>
          </a:xfrm>
        </p:spPr>
        <p:txBody>
          <a:bodyPr>
            <a:normAutofit/>
          </a:bodyPr>
          <a:lstStyle/>
          <a:p>
            <a:r>
              <a:rPr lang="en-US" sz="4000" dirty="0">
                <a:solidFill>
                  <a:schemeClr val="accent2"/>
                </a:solidFill>
              </a:rPr>
              <a:t>“Natural” joins</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199" y="1825625"/>
            <a:ext cx="9968346" cy="4303464"/>
          </a:xfrm>
        </p:spPr>
        <p:txBody>
          <a:bodyPr>
            <a:normAutofit lnSpcReduction="10000"/>
          </a:bodyPr>
          <a:lstStyle/>
          <a:p>
            <a:pPr marL="0" indent="0">
              <a:buNone/>
            </a:pPr>
            <a:r>
              <a:rPr lang="en-US" sz="1900" dirty="0"/>
              <a:t>In </a:t>
            </a:r>
            <a:r>
              <a:rPr lang="en-US" sz="1900" dirty="0" err="1"/>
              <a:t>dplyr</a:t>
            </a:r>
            <a:r>
              <a:rPr lang="en-US" sz="1900" dirty="0"/>
              <a:t>, joining two </a:t>
            </a:r>
            <a:r>
              <a:rPr lang="en-US" sz="1900" dirty="0" err="1"/>
              <a:t>tibble</a:t>
            </a:r>
            <a:r>
              <a:rPr lang="en-US" sz="1900" dirty="0"/>
              <a:t> or data frame objects together can be done without specifying the variables to join on.</a:t>
            </a:r>
          </a:p>
          <a:p>
            <a:pPr marL="0" indent="0">
              <a:buNone/>
            </a:pPr>
            <a:r>
              <a:rPr lang="en-US" sz="1900" dirty="0"/>
              <a:t>This is called a ‘natural’ join, because </a:t>
            </a:r>
            <a:r>
              <a:rPr lang="en-US" sz="1900" dirty="0" err="1"/>
              <a:t>dplyr</a:t>
            </a:r>
            <a:r>
              <a:rPr lang="en-US" sz="1900" dirty="0"/>
              <a:t> will look in both tables for variables / columns in common, and join on any commonalities.</a:t>
            </a:r>
          </a:p>
          <a:p>
            <a:pPr marL="0" indent="0">
              <a:buNone/>
            </a:pPr>
            <a:r>
              <a:rPr lang="en-US" sz="1900" dirty="0"/>
              <a:t>For instance, in the </a:t>
            </a:r>
            <a:r>
              <a:rPr lang="en-US" sz="1900" b="1" dirty="0"/>
              <a:t>nycflights13</a:t>
            </a:r>
            <a:r>
              <a:rPr lang="en-US" sz="1900" dirty="0"/>
              <a:t> data set, accessible with library(nycflights13), this joins the flights data table to the weather data table on their common variables (origin and year, month, day and hour):</a:t>
            </a:r>
          </a:p>
          <a:p>
            <a:pPr marL="0" indent="0">
              <a:buNone/>
            </a:pPr>
            <a:r>
              <a:rPr lang="en-US" sz="1600" dirty="0">
                <a:solidFill>
                  <a:schemeClr val="accent1"/>
                </a:solidFill>
                <a:latin typeface="Consolas" panose="020B0609020204030204" pitchFamily="49" charset="0"/>
              </a:rPr>
              <a:t>flights %&gt;%</a:t>
            </a:r>
          </a:p>
          <a:p>
            <a:pPr marL="0" indent="0">
              <a:buNone/>
            </a:pPr>
            <a:r>
              <a:rPr lang="en-US" sz="1600" dirty="0">
                <a:solidFill>
                  <a:schemeClr val="accent1"/>
                </a:solidFill>
                <a:latin typeface="Consolas" panose="020B0609020204030204" pitchFamily="49" charset="0"/>
              </a:rPr>
              <a:t>  </a:t>
            </a:r>
            <a:r>
              <a:rPr lang="en-US" sz="1600" dirty="0" err="1">
                <a:solidFill>
                  <a:schemeClr val="accent1"/>
                </a:solidFill>
                <a:latin typeface="Consolas" panose="020B0609020204030204" pitchFamily="49" charset="0"/>
              </a:rPr>
              <a:t>left_join</a:t>
            </a:r>
            <a:r>
              <a:rPr lang="en-US" sz="1600" dirty="0">
                <a:solidFill>
                  <a:schemeClr val="accent1"/>
                </a:solidFill>
                <a:latin typeface="Consolas" panose="020B0609020204030204" pitchFamily="49" charset="0"/>
              </a:rPr>
              <a:t>(weather)</a:t>
            </a:r>
          </a:p>
          <a:p>
            <a:pPr marL="0" indent="0">
              <a:buNone/>
            </a:pPr>
            <a:r>
              <a:rPr lang="en-US" sz="1800" b="1" dirty="0"/>
              <a:t>In general, natural joins are NOT a good idea!  </a:t>
            </a:r>
            <a:r>
              <a:rPr lang="en-US" sz="1800" dirty="0"/>
              <a:t>It is better to specify the specific columns to join on, because many tables contain columns or variables with the same names that contain very different information.</a:t>
            </a:r>
          </a:p>
          <a:p>
            <a:pPr marL="0" indent="0">
              <a:buNone/>
            </a:pPr>
            <a:r>
              <a:rPr lang="en-US" sz="1600" dirty="0">
                <a:solidFill>
                  <a:schemeClr val="accent1"/>
                </a:solidFill>
                <a:latin typeface="Consolas" panose="020B0609020204030204" pitchFamily="49" charset="0"/>
              </a:rPr>
              <a:t>Flights %&gt;%</a:t>
            </a:r>
          </a:p>
          <a:p>
            <a:pPr marL="0" indent="0">
              <a:buNone/>
            </a:pPr>
            <a:r>
              <a:rPr lang="en-US" sz="1600" dirty="0">
                <a:solidFill>
                  <a:schemeClr val="accent1"/>
                </a:solidFill>
                <a:latin typeface="Consolas" panose="020B0609020204030204" pitchFamily="49" charset="0"/>
              </a:rPr>
              <a:t>  </a:t>
            </a:r>
            <a:r>
              <a:rPr lang="en-US" sz="1600" dirty="0" err="1">
                <a:solidFill>
                  <a:schemeClr val="accent1"/>
                </a:solidFill>
                <a:latin typeface="Consolas" panose="020B0609020204030204" pitchFamily="49" charset="0"/>
              </a:rPr>
              <a:t>left_join</a:t>
            </a:r>
            <a:r>
              <a:rPr lang="en-US" sz="1600" dirty="0">
                <a:solidFill>
                  <a:schemeClr val="accent1"/>
                </a:solidFill>
                <a:latin typeface="Consolas" panose="020B0609020204030204" pitchFamily="49" charset="0"/>
              </a:rPr>
              <a:t>(planes, by = "</a:t>
            </a:r>
            <a:r>
              <a:rPr lang="en-US" sz="1600" dirty="0" err="1">
                <a:solidFill>
                  <a:schemeClr val="accent1"/>
                </a:solidFill>
                <a:latin typeface="Consolas" panose="020B0609020204030204" pitchFamily="49" charset="0"/>
              </a:rPr>
              <a:t>tailnum</a:t>
            </a:r>
            <a:r>
              <a:rPr lang="en-US" sz="1600" dirty="0">
                <a:solidFill>
                  <a:schemeClr val="accent1"/>
                </a:solidFill>
                <a:latin typeface="Consolas" panose="020B0609020204030204" pitchFamily="49" charset="0"/>
              </a:rPr>
              <a:t>")</a:t>
            </a:r>
          </a:p>
        </p:txBody>
      </p:sp>
    </p:spTree>
    <p:extLst>
      <p:ext uri="{BB962C8B-B14F-4D97-AF65-F5344CB8AC3E}">
        <p14:creationId xmlns:p14="http://schemas.microsoft.com/office/powerpoint/2010/main" val="1794631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306443"/>
          </a:xfrm>
        </p:spPr>
        <p:txBody>
          <a:bodyPr>
            <a:normAutofit/>
          </a:bodyPr>
          <a:lstStyle/>
          <a:p>
            <a:r>
              <a:rPr lang="en-US" sz="4000" dirty="0">
                <a:solidFill>
                  <a:schemeClr val="accent2"/>
                </a:solidFill>
              </a:rPr>
              <a:t>Filtering joins</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199" y="1825625"/>
            <a:ext cx="9968346" cy="4334106"/>
          </a:xfrm>
        </p:spPr>
        <p:txBody>
          <a:bodyPr>
            <a:normAutofit fontScale="92500" lnSpcReduction="10000"/>
          </a:bodyPr>
          <a:lstStyle/>
          <a:p>
            <a:pPr marL="0" indent="0">
              <a:buNone/>
            </a:pPr>
            <a:r>
              <a:rPr lang="en-US" sz="1900" dirty="0"/>
              <a:t>Filtering joins exclude some rows:</a:t>
            </a:r>
          </a:p>
          <a:p>
            <a:pPr marL="0" indent="0">
              <a:buNone/>
            </a:pPr>
            <a:r>
              <a:rPr lang="en-US" sz="1900" b="1" dirty="0" err="1">
                <a:solidFill>
                  <a:schemeClr val="accent2"/>
                </a:solidFill>
              </a:rPr>
              <a:t>semi_join</a:t>
            </a:r>
            <a:r>
              <a:rPr lang="en-US" sz="1900" b="1" dirty="0">
                <a:solidFill>
                  <a:schemeClr val="accent2"/>
                </a:solidFill>
              </a:rPr>
              <a:t>(x, y) </a:t>
            </a:r>
            <a:r>
              <a:rPr lang="en-US" sz="1900" dirty="0"/>
              <a:t>keeps all observations in x that have a match in y</a:t>
            </a:r>
          </a:p>
          <a:p>
            <a:pPr marL="0" indent="0">
              <a:buNone/>
            </a:pPr>
            <a:r>
              <a:rPr lang="en-US" sz="1900" b="1" dirty="0" err="1">
                <a:solidFill>
                  <a:schemeClr val="accent2"/>
                </a:solidFill>
              </a:rPr>
              <a:t>anti_join</a:t>
            </a:r>
            <a:r>
              <a:rPr lang="en-US" sz="1900" b="1" dirty="0">
                <a:solidFill>
                  <a:schemeClr val="accent2"/>
                </a:solidFill>
              </a:rPr>
              <a:t>(x, y) </a:t>
            </a:r>
            <a:r>
              <a:rPr lang="en-US" sz="1900" dirty="0"/>
              <a:t>drops all observations in x that have a match in y</a:t>
            </a:r>
          </a:p>
          <a:p>
            <a:pPr marL="0" indent="0">
              <a:buNone/>
            </a:pPr>
            <a:r>
              <a:rPr lang="en-US" sz="1500" dirty="0" err="1">
                <a:solidFill>
                  <a:schemeClr val="accent1"/>
                </a:solidFill>
                <a:latin typeface="Consolas" panose="020B0609020204030204" pitchFamily="49" charset="0"/>
              </a:rPr>
              <a:t>top_dests</a:t>
            </a:r>
            <a:r>
              <a:rPr lang="en-US" sz="1500" dirty="0">
                <a:solidFill>
                  <a:schemeClr val="accent1"/>
                </a:solidFill>
                <a:latin typeface="Consolas" panose="020B0609020204030204" pitchFamily="49" charset="0"/>
              </a:rPr>
              <a:t> &lt;- flights %&gt;%</a:t>
            </a:r>
          </a:p>
          <a:p>
            <a:pPr marL="0" indent="0">
              <a:buNone/>
            </a:pPr>
            <a:r>
              <a:rPr lang="en-US" sz="1500" dirty="0">
                <a:solidFill>
                  <a:schemeClr val="accent1"/>
                </a:solidFill>
                <a:latin typeface="Consolas" panose="020B0609020204030204" pitchFamily="49" charset="0"/>
              </a:rPr>
              <a:t>                count(</a:t>
            </a:r>
            <a:r>
              <a:rPr lang="en-US" sz="1500" dirty="0" err="1">
                <a:solidFill>
                  <a:schemeClr val="accent1"/>
                </a:solidFill>
                <a:latin typeface="Consolas" panose="020B0609020204030204" pitchFamily="49" charset="0"/>
              </a:rPr>
              <a:t>dest</a:t>
            </a:r>
            <a:r>
              <a:rPr lang="en-US" sz="1500" dirty="0">
                <a:solidFill>
                  <a:schemeClr val="accent1"/>
                </a:solidFill>
                <a:latin typeface="Consolas" panose="020B0609020204030204" pitchFamily="49" charset="0"/>
              </a:rPr>
              <a:t>, sort = TRUE) %&gt;%</a:t>
            </a:r>
          </a:p>
          <a:p>
            <a:pPr marL="0" indent="0">
              <a:buNone/>
            </a:pPr>
            <a:r>
              <a:rPr lang="en-US" sz="1500" dirty="0">
                <a:solidFill>
                  <a:schemeClr val="accent1"/>
                </a:solidFill>
                <a:latin typeface="Consolas" panose="020B0609020204030204" pitchFamily="49" charset="0"/>
              </a:rPr>
              <a:t>                head(10)</a:t>
            </a:r>
          </a:p>
          <a:p>
            <a:pPr marL="0" indent="0">
              <a:buNone/>
            </a:pPr>
            <a:endParaRPr lang="en-US" sz="1500" dirty="0">
              <a:solidFill>
                <a:schemeClr val="accent1"/>
              </a:solidFill>
              <a:latin typeface="Consolas" panose="020B0609020204030204" pitchFamily="49" charset="0"/>
            </a:endParaRPr>
          </a:p>
          <a:p>
            <a:pPr marL="0" indent="0">
              <a:buNone/>
            </a:pPr>
            <a:r>
              <a:rPr lang="en-US" sz="1500" dirty="0">
                <a:latin typeface="Consolas" panose="020B0609020204030204" pitchFamily="49" charset="0"/>
              </a:rPr>
              <a:t># Flights that went to the </a:t>
            </a:r>
            <a:r>
              <a:rPr lang="en-US" sz="1500" dirty="0" err="1">
                <a:latin typeface="Consolas" panose="020B0609020204030204" pitchFamily="49" charset="0"/>
              </a:rPr>
              <a:t>top_dests</a:t>
            </a:r>
            <a:endParaRPr lang="en-US" sz="1500" dirty="0">
              <a:latin typeface="Consolas" panose="020B0609020204030204" pitchFamily="49" charset="0"/>
            </a:endParaRPr>
          </a:p>
          <a:p>
            <a:pPr marL="0" indent="0">
              <a:buNone/>
            </a:pPr>
            <a:r>
              <a:rPr lang="en-US" sz="1500" dirty="0">
                <a:solidFill>
                  <a:schemeClr val="accent1"/>
                </a:solidFill>
                <a:latin typeface="Consolas" panose="020B0609020204030204" pitchFamily="49" charset="0"/>
              </a:rPr>
              <a:t>flights %&gt;%</a:t>
            </a:r>
          </a:p>
          <a:p>
            <a:pPr marL="0" indent="0">
              <a:buNone/>
            </a:pPr>
            <a:r>
              <a:rPr lang="en-US" sz="1500" dirty="0">
                <a:solidFill>
                  <a:schemeClr val="accent1"/>
                </a:solidFill>
                <a:latin typeface="Consolas" panose="020B0609020204030204" pitchFamily="49" charset="0"/>
              </a:rPr>
              <a:t>  </a:t>
            </a:r>
            <a:r>
              <a:rPr lang="en-US" sz="1500" dirty="0" err="1">
                <a:solidFill>
                  <a:schemeClr val="accent1"/>
                </a:solidFill>
                <a:latin typeface="Consolas" panose="020B0609020204030204" pitchFamily="49" charset="0"/>
              </a:rPr>
              <a:t>semi_join</a:t>
            </a:r>
            <a:r>
              <a:rPr lang="en-US" sz="1500" dirty="0">
                <a:solidFill>
                  <a:schemeClr val="accent1"/>
                </a:solidFill>
                <a:latin typeface="Consolas" panose="020B0609020204030204" pitchFamily="49" charset="0"/>
              </a:rPr>
              <a:t>(</a:t>
            </a:r>
            <a:r>
              <a:rPr lang="en-US" sz="1500" dirty="0" err="1">
                <a:solidFill>
                  <a:schemeClr val="accent1"/>
                </a:solidFill>
                <a:latin typeface="Consolas" panose="020B0609020204030204" pitchFamily="49" charset="0"/>
              </a:rPr>
              <a:t>top_dests</a:t>
            </a:r>
            <a:r>
              <a:rPr lang="en-US" sz="1500" dirty="0">
                <a:solidFill>
                  <a:schemeClr val="accent1"/>
                </a:solidFill>
                <a:latin typeface="Consolas" panose="020B0609020204030204" pitchFamily="49" charset="0"/>
              </a:rPr>
              <a:t>)</a:t>
            </a:r>
          </a:p>
          <a:p>
            <a:pPr marL="0" indent="0">
              <a:buNone/>
            </a:pPr>
            <a:r>
              <a:rPr lang="en-US" sz="1500" dirty="0">
                <a:latin typeface="Consolas" panose="020B0609020204030204" pitchFamily="49" charset="0"/>
              </a:rPr>
              <a:t># Flights with NO MATCH in planes</a:t>
            </a:r>
          </a:p>
          <a:p>
            <a:pPr marL="0" indent="0">
              <a:buNone/>
            </a:pPr>
            <a:r>
              <a:rPr lang="en-US" sz="1500" dirty="0">
                <a:solidFill>
                  <a:schemeClr val="accent1"/>
                </a:solidFill>
                <a:latin typeface="Consolas" panose="020B0609020204030204" pitchFamily="49" charset="0"/>
              </a:rPr>
              <a:t>flights %&gt;%</a:t>
            </a:r>
          </a:p>
          <a:p>
            <a:pPr marL="0" indent="0">
              <a:buNone/>
            </a:pPr>
            <a:r>
              <a:rPr lang="en-US" sz="1500" dirty="0">
                <a:solidFill>
                  <a:schemeClr val="accent1"/>
                </a:solidFill>
                <a:latin typeface="Consolas" panose="020B0609020204030204" pitchFamily="49" charset="0"/>
              </a:rPr>
              <a:t>  </a:t>
            </a:r>
            <a:r>
              <a:rPr lang="en-US" sz="1500" dirty="0" err="1">
                <a:solidFill>
                  <a:schemeClr val="accent1"/>
                </a:solidFill>
                <a:latin typeface="Consolas" panose="020B0609020204030204" pitchFamily="49" charset="0"/>
              </a:rPr>
              <a:t>anti_join</a:t>
            </a:r>
            <a:r>
              <a:rPr lang="en-US" sz="1500" dirty="0">
                <a:solidFill>
                  <a:schemeClr val="accent1"/>
                </a:solidFill>
                <a:latin typeface="Consolas" panose="020B0609020204030204" pitchFamily="49" charset="0"/>
              </a:rPr>
              <a:t>(planes, by = "</a:t>
            </a:r>
            <a:r>
              <a:rPr lang="en-US" sz="1500" dirty="0" err="1">
                <a:solidFill>
                  <a:schemeClr val="accent1"/>
                </a:solidFill>
                <a:latin typeface="Consolas" panose="020B0609020204030204" pitchFamily="49" charset="0"/>
              </a:rPr>
              <a:t>tailnum</a:t>
            </a:r>
            <a:r>
              <a:rPr lang="en-US" sz="1500" dirty="0">
                <a:solidFill>
                  <a:schemeClr val="accent1"/>
                </a:solidFill>
                <a:latin typeface="Consolas" panose="020B0609020204030204" pitchFamily="49" charset="0"/>
              </a:rPr>
              <a:t>") %&gt;%</a:t>
            </a:r>
          </a:p>
          <a:p>
            <a:pPr marL="0" indent="0">
              <a:buNone/>
            </a:pPr>
            <a:r>
              <a:rPr lang="en-US" sz="1500" dirty="0">
                <a:solidFill>
                  <a:schemeClr val="accent1"/>
                </a:solidFill>
                <a:latin typeface="Consolas" panose="020B0609020204030204" pitchFamily="49" charset="0"/>
              </a:rPr>
              <a:t>  count(</a:t>
            </a:r>
            <a:r>
              <a:rPr lang="en-US" sz="1500" dirty="0" err="1">
                <a:solidFill>
                  <a:schemeClr val="accent1"/>
                </a:solidFill>
                <a:latin typeface="Consolas" panose="020B0609020204030204" pitchFamily="49" charset="0"/>
              </a:rPr>
              <a:t>tailnum</a:t>
            </a:r>
            <a:r>
              <a:rPr lang="en-US" sz="1500" dirty="0">
                <a:solidFill>
                  <a:schemeClr val="accent1"/>
                </a:solidFill>
                <a:latin typeface="Consolas" panose="020B0609020204030204" pitchFamily="49" charset="0"/>
              </a:rPr>
              <a:t>, sort = TRUE)</a:t>
            </a:r>
          </a:p>
        </p:txBody>
      </p:sp>
    </p:spTree>
    <p:extLst>
      <p:ext uri="{BB962C8B-B14F-4D97-AF65-F5344CB8AC3E}">
        <p14:creationId xmlns:p14="http://schemas.microsoft.com/office/powerpoint/2010/main" val="412250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306443"/>
          </a:xfrm>
        </p:spPr>
        <p:txBody>
          <a:bodyPr>
            <a:normAutofit/>
          </a:bodyPr>
          <a:lstStyle/>
          <a:p>
            <a:r>
              <a:rPr lang="en-US" sz="4000" dirty="0">
                <a:solidFill>
                  <a:schemeClr val="accent2"/>
                </a:solidFill>
              </a:rPr>
              <a:t>Core </a:t>
            </a:r>
            <a:r>
              <a:rPr lang="en-US" sz="4000" dirty="0" err="1">
                <a:solidFill>
                  <a:schemeClr val="accent2"/>
                </a:solidFill>
              </a:rPr>
              <a:t>dplyr</a:t>
            </a:r>
            <a:endParaRPr lang="en-US" sz="4000"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199" y="1825625"/>
            <a:ext cx="9968346" cy="4334106"/>
          </a:xfrm>
        </p:spPr>
        <p:txBody>
          <a:bodyPr>
            <a:normAutofit/>
          </a:bodyPr>
          <a:lstStyle/>
          <a:p>
            <a:pPr marL="0" indent="0">
              <a:buNone/>
            </a:pPr>
            <a:r>
              <a:rPr lang="en-US" sz="1900" dirty="0"/>
              <a:t>There are five core </a:t>
            </a:r>
            <a:r>
              <a:rPr lang="en-US" sz="1900" dirty="0" err="1"/>
              <a:t>dplyr</a:t>
            </a:r>
            <a:r>
              <a:rPr lang="en-US" sz="1900" dirty="0"/>
              <a:t> functions that every R user must know: </a:t>
            </a:r>
          </a:p>
          <a:p>
            <a:pPr marL="0" indent="0">
              <a:buNone/>
            </a:pPr>
            <a:r>
              <a:rPr lang="en-US" sz="1900" b="1" dirty="0"/>
              <a:t>filter() </a:t>
            </a:r>
            <a:r>
              <a:rPr lang="en-US" sz="1900" dirty="0"/>
              <a:t>- pick observations from the data set</a:t>
            </a:r>
          </a:p>
          <a:p>
            <a:pPr marL="0" indent="0">
              <a:buNone/>
            </a:pPr>
            <a:r>
              <a:rPr lang="en-US" sz="1900" b="1" dirty="0"/>
              <a:t>arrange() </a:t>
            </a:r>
            <a:r>
              <a:rPr lang="en-US" sz="1900" dirty="0"/>
              <a:t>- reorder the rows</a:t>
            </a:r>
          </a:p>
          <a:p>
            <a:pPr marL="0" indent="0">
              <a:buNone/>
            </a:pPr>
            <a:r>
              <a:rPr lang="en-US" sz="1900" b="1" dirty="0"/>
              <a:t>select() </a:t>
            </a:r>
            <a:r>
              <a:rPr lang="en-US" sz="1900" dirty="0"/>
              <a:t>- pick variables by their names</a:t>
            </a:r>
          </a:p>
          <a:p>
            <a:pPr marL="0" indent="0">
              <a:buNone/>
            </a:pPr>
            <a:r>
              <a:rPr lang="en-US" sz="1900" b="1" dirty="0"/>
              <a:t>mutate() </a:t>
            </a:r>
            <a:r>
              <a:rPr lang="en-US" sz="1900" dirty="0"/>
              <a:t>- create new variables with functions of existing variables</a:t>
            </a:r>
          </a:p>
          <a:p>
            <a:pPr marL="0" indent="0">
              <a:buNone/>
            </a:pPr>
            <a:r>
              <a:rPr lang="en-US" sz="1900" b="1" dirty="0"/>
              <a:t>summarize() </a:t>
            </a:r>
            <a:r>
              <a:rPr lang="en-US" sz="1900" dirty="0"/>
              <a:t>- collapse many values down to a summary / aggregate</a:t>
            </a:r>
          </a:p>
          <a:p>
            <a:pPr marL="0" indent="0">
              <a:buNone/>
            </a:pPr>
            <a:br>
              <a:rPr lang="en-US" sz="1800" dirty="0"/>
            </a:br>
            <a:r>
              <a:rPr lang="en-US" sz="1800" dirty="0"/>
              <a:t>We’ve already used mutate and summarize(), but now we’ll systematically introduce each of these important functions, so afterwards, we can use them all together in a single practice exercise!</a:t>
            </a:r>
          </a:p>
        </p:txBody>
      </p:sp>
    </p:spTree>
    <p:extLst>
      <p:ext uri="{BB962C8B-B14F-4D97-AF65-F5344CB8AC3E}">
        <p14:creationId xmlns:p14="http://schemas.microsoft.com/office/powerpoint/2010/main" val="2292992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3843-30C3-4497-BC73-6ABCAB1F6FF1}"/>
              </a:ext>
            </a:extLst>
          </p:cNvPr>
          <p:cNvSpPr>
            <a:spLocks noGrp="1"/>
          </p:cNvSpPr>
          <p:nvPr>
            <p:ph type="title"/>
          </p:nvPr>
        </p:nvSpPr>
        <p:spPr>
          <a:xfrm>
            <a:off x="1286934" y="314345"/>
            <a:ext cx="9618132" cy="790147"/>
          </a:xfrm>
          <a:solidFill>
            <a:schemeClr val="accent2"/>
          </a:solidFill>
          <a:ln>
            <a:solidFill>
              <a:schemeClr val="accent2"/>
            </a:solidFill>
          </a:ln>
        </p:spPr>
        <p:txBody>
          <a:bodyPr>
            <a:normAutofit/>
          </a:bodyPr>
          <a:lstStyle/>
          <a:p>
            <a:pPr algn="ctr"/>
            <a:r>
              <a:rPr lang="en-US" sz="3200" dirty="0">
                <a:solidFill>
                  <a:schemeClr val="bg1"/>
                </a:solidFill>
                <a:cs typeface="Calibri Light"/>
              </a:rPr>
              <a:t>Homework – Lesson 6</a:t>
            </a:r>
          </a:p>
        </p:txBody>
      </p:sp>
      <p:sp>
        <p:nvSpPr>
          <p:cNvPr id="3" name="Content Placeholder 2">
            <a:extLst>
              <a:ext uri="{FF2B5EF4-FFF2-40B4-BE49-F238E27FC236}">
                <a16:creationId xmlns:a16="http://schemas.microsoft.com/office/drawing/2014/main" id="{7BB486A7-5383-4F0C-9DCF-FD00B26D270D}"/>
              </a:ext>
            </a:extLst>
          </p:cNvPr>
          <p:cNvSpPr>
            <a:spLocks noGrp="1"/>
          </p:cNvSpPr>
          <p:nvPr>
            <p:ph idx="1"/>
          </p:nvPr>
        </p:nvSpPr>
        <p:spPr>
          <a:xfrm>
            <a:off x="1286934" y="1251096"/>
            <a:ext cx="9618132" cy="5207893"/>
          </a:xfrm>
        </p:spPr>
        <p:txBody>
          <a:bodyPr vert="horz" lIns="91440" tIns="45720" rIns="91440" bIns="45720" rtlCol="0">
            <a:normAutofit fontScale="77500" lnSpcReduction="20000"/>
          </a:bodyPr>
          <a:lstStyle/>
          <a:p>
            <a:pPr marL="0" indent="0">
              <a:buNone/>
            </a:pPr>
            <a:r>
              <a:rPr lang="en-US" sz="1700" b="1" dirty="0">
                <a:cs typeface="Calibri"/>
              </a:rPr>
              <a:t>Reading and Writing Files; Using </a:t>
            </a:r>
            <a:r>
              <a:rPr lang="en-US" sz="1700" b="1" dirty="0" err="1">
                <a:cs typeface="Calibri"/>
              </a:rPr>
              <a:t>dplyr</a:t>
            </a:r>
            <a:r>
              <a:rPr lang="en-US" sz="1700" b="1" dirty="0">
                <a:cs typeface="Calibri"/>
              </a:rPr>
              <a:t> and </a:t>
            </a:r>
            <a:r>
              <a:rPr lang="en-US" sz="1700" b="1" dirty="0" err="1">
                <a:cs typeface="Calibri"/>
              </a:rPr>
              <a:t>tidyr</a:t>
            </a:r>
            <a:r>
              <a:rPr lang="en-US" sz="1700" b="1" dirty="0">
                <a:cs typeface="Calibri"/>
              </a:rPr>
              <a:t> for Data Wrangling</a:t>
            </a:r>
          </a:p>
          <a:p>
            <a:pPr marL="0" indent="0">
              <a:buNone/>
            </a:pPr>
            <a:r>
              <a:rPr lang="en-US" sz="1700" dirty="0">
                <a:cs typeface="Calibri"/>
              </a:rPr>
              <a:t>Review the companion R notebooks for this lesson, “Reading and Writing Data Files”, and “Manipulating Data with </a:t>
            </a:r>
            <a:r>
              <a:rPr lang="en-US" sz="1700" dirty="0" err="1">
                <a:cs typeface="Calibri"/>
              </a:rPr>
              <a:t>dplyr</a:t>
            </a:r>
            <a:r>
              <a:rPr lang="en-US" sz="1700" dirty="0">
                <a:cs typeface="Calibri"/>
              </a:rPr>
              <a:t>”.</a:t>
            </a:r>
          </a:p>
          <a:p>
            <a:pPr marL="0" indent="0">
              <a:buNone/>
            </a:pPr>
            <a:r>
              <a:rPr lang="en-US" sz="1700" dirty="0">
                <a:cs typeface="Calibri"/>
              </a:rPr>
              <a:t>Complete the following activity using the </a:t>
            </a:r>
            <a:r>
              <a:rPr lang="en-US" sz="1700" i="1" dirty="0">
                <a:cs typeface="Calibri"/>
              </a:rPr>
              <a:t>Lesson 6 Homework </a:t>
            </a:r>
            <a:r>
              <a:rPr lang="en-US" sz="1700" i="1" dirty="0" err="1">
                <a:cs typeface="Calibri"/>
              </a:rPr>
              <a:t>Template.Rmd</a:t>
            </a:r>
            <a:r>
              <a:rPr lang="en-US" sz="1700" dirty="0">
                <a:cs typeface="Calibri"/>
              </a:rPr>
              <a:t> file and </a:t>
            </a:r>
            <a:r>
              <a:rPr lang="en-US" sz="1700" i="1" dirty="0">
                <a:cs typeface="Calibri"/>
              </a:rPr>
              <a:t>P2-movie-ratings.csv</a:t>
            </a:r>
            <a:r>
              <a:rPr lang="en-US" sz="1700" dirty="0">
                <a:cs typeface="Calibri"/>
              </a:rPr>
              <a:t> file</a:t>
            </a:r>
          </a:p>
          <a:p>
            <a:pPr marL="0" indent="0">
              <a:buNone/>
            </a:pPr>
            <a:r>
              <a:rPr lang="en-US" sz="1700" b="1" dirty="0">
                <a:cs typeface="Calibri"/>
              </a:rPr>
              <a:t>I.      CSV to Excel</a:t>
            </a:r>
          </a:p>
          <a:p>
            <a:pPr marL="857250" lvl="1" indent="-400050">
              <a:buFont typeface="+mj-lt"/>
              <a:buAutoNum type="arabicPeriod"/>
            </a:pPr>
            <a:r>
              <a:rPr lang="en-US" sz="1300" dirty="0">
                <a:cs typeface="Calibri"/>
              </a:rPr>
              <a:t>Read in the P2-movie-ratings.csv file</a:t>
            </a:r>
          </a:p>
          <a:p>
            <a:pPr marL="857250" lvl="1" indent="-400050">
              <a:buFont typeface="+mj-lt"/>
              <a:buAutoNum type="arabicPeriod"/>
            </a:pPr>
            <a:r>
              <a:rPr lang="en-US" sz="1300" dirty="0">
                <a:cs typeface="Calibri"/>
              </a:rPr>
              <a:t>Look at how the data types were parsed either before or after you read the file into a </a:t>
            </a:r>
            <a:r>
              <a:rPr lang="en-US" sz="1300" dirty="0" err="1">
                <a:cs typeface="Calibri"/>
              </a:rPr>
              <a:t>tibble</a:t>
            </a:r>
            <a:endParaRPr lang="en-US" sz="1300" dirty="0">
              <a:cs typeface="Calibri"/>
            </a:endParaRPr>
          </a:p>
          <a:p>
            <a:pPr marL="857250" lvl="1" indent="-400050">
              <a:buFont typeface="+mj-lt"/>
              <a:buAutoNum type="arabicPeriod"/>
            </a:pPr>
            <a:r>
              <a:rPr lang="en-US" sz="1300" dirty="0">
                <a:cs typeface="Calibri"/>
              </a:rPr>
              <a:t>Revise the file data types as follows: </a:t>
            </a:r>
          </a:p>
          <a:p>
            <a:pPr marL="1314450" lvl="2" indent="-400050">
              <a:buFont typeface="+mj-lt"/>
              <a:buAutoNum type="arabicPeriod"/>
            </a:pPr>
            <a:r>
              <a:rPr lang="en-US" sz="1100" dirty="0">
                <a:cs typeface="Calibri"/>
              </a:rPr>
              <a:t>Film, chr</a:t>
            </a:r>
          </a:p>
          <a:p>
            <a:pPr marL="1314450" lvl="2" indent="-400050">
              <a:buFont typeface="+mj-lt"/>
              <a:buAutoNum type="arabicPeriod"/>
            </a:pPr>
            <a:r>
              <a:rPr lang="en-US" sz="1100" dirty="0">
                <a:cs typeface="Calibri"/>
              </a:rPr>
              <a:t>Genre, factor / category</a:t>
            </a:r>
          </a:p>
          <a:p>
            <a:pPr marL="1314450" lvl="2" indent="-400050">
              <a:buFont typeface="+mj-lt"/>
              <a:buAutoNum type="arabicPeriod"/>
            </a:pPr>
            <a:r>
              <a:rPr lang="en-US" sz="1100" dirty="0">
                <a:cs typeface="Calibri"/>
              </a:rPr>
              <a:t>Ratings %s, Budget and Year of Release, int</a:t>
            </a:r>
          </a:p>
          <a:p>
            <a:pPr marL="857250" lvl="1" indent="-400050">
              <a:buFont typeface="+mj-lt"/>
              <a:buAutoNum type="arabicPeriod"/>
            </a:pPr>
            <a:r>
              <a:rPr lang="en-US" sz="1300" dirty="0">
                <a:cs typeface="Calibri"/>
              </a:rPr>
              <a:t>Call the summary function on the int columns</a:t>
            </a:r>
          </a:p>
          <a:p>
            <a:pPr marL="857250" lvl="1" indent="-400050">
              <a:buFont typeface="+mj-lt"/>
              <a:buAutoNum type="arabicPeriod"/>
            </a:pPr>
            <a:r>
              <a:rPr lang="en-US" sz="1300" dirty="0">
                <a:cs typeface="Calibri"/>
              </a:rPr>
              <a:t>Determine the 75th percentile for the Audience Rating %, and create a new column, `Highly Rated`, which is 1 when Audience Rating % is &gt; 75th percentile, and 0 when it isn’t.</a:t>
            </a:r>
          </a:p>
          <a:p>
            <a:pPr marL="857250" lvl="1" indent="-400050">
              <a:buFont typeface="+mj-lt"/>
              <a:buAutoNum type="arabicPeriod"/>
            </a:pPr>
            <a:r>
              <a:rPr lang="en-US" sz="1300" dirty="0">
                <a:cs typeface="Calibri"/>
              </a:rPr>
              <a:t>Group the data by Genre, and Summarize it to include the mean ratings for each Genre, followed by the total # of `Highly Rated` films</a:t>
            </a:r>
          </a:p>
          <a:p>
            <a:pPr marL="857250" lvl="1" indent="-400050">
              <a:buFont typeface="+mj-lt"/>
              <a:buAutoNum type="arabicPeriod"/>
            </a:pPr>
            <a:r>
              <a:rPr lang="en-US" sz="1300" dirty="0">
                <a:cs typeface="Calibri"/>
              </a:rPr>
              <a:t>Arrange the data in a logical manner and re-name the </a:t>
            </a:r>
            <a:r>
              <a:rPr lang="en-US" sz="1300" dirty="0" err="1">
                <a:cs typeface="Calibri"/>
              </a:rPr>
              <a:t>colnames</a:t>
            </a:r>
            <a:r>
              <a:rPr lang="en-US" sz="1300" dirty="0">
                <a:cs typeface="Calibri"/>
              </a:rPr>
              <a:t> of the aggregated </a:t>
            </a:r>
            <a:r>
              <a:rPr lang="en-US" sz="1300" dirty="0" err="1">
                <a:cs typeface="Calibri"/>
              </a:rPr>
              <a:t>tibble</a:t>
            </a:r>
            <a:r>
              <a:rPr lang="en-US" sz="1300" dirty="0">
                <a:cs typeface="Calibri"/>
              </a:rPr>
              <a:t> so they are easy to read and understand</a:t>
            </a:r>
          </a:p>
          <a:p>
            <a:pPr marL="857250" lvl="1" indent="-400050">
              <a:buFont typeface="+mj-lt"/>
              <a:buAutoNum type="arabicPeriod"/>
            </a:pPr>
            <a:r>
              <a:rPr lang="en-US" sz="1300" dirty="0">
                <a:cs typeface="Calibri"/>
              </a:rPr>
              <a:t>Convert the original revised </a:t>
            </a:r>
            <a:r>
              <a:rPr lang="en-US" sz="1300" dirty="0" err="1">
                <a:cs typeface="Calibri"/>
              </a:rPr>
              <a:t>tibble</a:t>
            </a:r>
            <a:r>
              <a:rPr lang="en-US" sz="1300" dirty="0">
                <a:cs typeface="Calibri"/>
              </a:rPr>
              <a:t> and summarized </a:t>
            </a:r>
            <a:r>
              <a:rPr lang="en-US" sz="1300" dirty="0" err="1">
                <a:cs typeface="Calibri"/>
              </a:rPr>
              <a:t>tibble</a:t>
            </a:r>
            <a:r>
              <a:rPr lang="en-US" sz="1300" dirty="0">
                <a:cs typeface="Calibri"/>
              </a:rPr>
              <a:t> to data frames</a:t>
            </a:r>
          </a:p>
          <a:p>
            <a:pPr marL="857250" lvl="1" indent="-400050">
              <a:buFont typeface="+mj-lt"/>
              <a:buAutoNum type="arabicPeriod"/>
            </a:pPr>
            <a:r>
              <a:rPr lang="en-US" sz="1300" dirty="0">
                <a:cs typeface="Calibri"/>
              </a:rPr>
              <a:t>Write the data frames to an Excel document, P2-movie-ratings.xlsx, as Sheet 1 and Sheet 2</a:t>
            </a:r>
          </a:p>
          <a:p>
            <a:pPr marL="400050" indent="-400050">
              <a:buFont typeface="+mj-lt"/>
              <a:buAutoNum type="romanUcPeriod" startAt="2"/>
            </a:pPr>
            <a:r>
              <a:rPr lang="en-US" sz="1700" b="1" dirty="0">
                <a:cs typeface="Calibri"/>
              </a:rPr>
              <a:t>Wrangling the </a:t>
            </a:r>
            <a:r>
              <a:rPr lang="en-US" sz="1700" b="1" dirty="0" err="1">
                <a:cs typeface="Calibri"/>
              </a:rPr>
              <a:t>language_diversity</a:t>
            </a:r>
            <a:r>
              <a:rPr lang="en-US" sz="1700" b="1" dirty="0">
                <a:cs typeface="Calibri"/>
              </a:rPr>
              <a:t> Data Set</a:t>
            </a:r>
          </a:p>
          <a:p>
            <a:pPr marL="800100" lvl="1" indent="-342900">
              <a:buFont typeface="+mj-lt"/>
              <a:buAutoNum type="arabicPeriod"/>
            </a:pPr>
            <a:r>
              <a:rPr lang="en-US" sz="1300" dirty="0">
                <a:cs typeface="Calibri"/>
              </a:rPr>
              <a:t>Install the ‘</a:t>
            </a:r>
            <a:r>
              <a:rPr lang="en-US" sz="1300" dirty="0" err="1">
                <a:cs typeface="Calibri"/>
              </a:rPr>
              <a:t>untidydata</a:t>
            </a:r>
            <a:r>
              <a:rPr lang="en-US" sz="1300" dirty="0">
                <a:cs typeface="Calibri"/>
              </a:rPr>
              <a:t>’ library using the following command: </a:t>
            </a:r>
            <a:r>
              <a:rPr lang="en-US" sz="1300" dirty="0" err="1">
                <a:cs typeface="Calibri"/>
              </a:rPr>
              <a:t>devtools</a:t>
            </a:r>
            <a:r>
              <a:rPr lang="en-US" sz="1300" dirty="0">
                <a:cs typeface="Calibri"/>
              </a:rPr>
              <a:t>::</a:t>
            </a:r>
            <a:r>
              <a:rPr lang="en-US" sz="1300" dirty="0" err="1">
                <a:cs typeface="Calibri"/>
              </a:rPr>
              <a:t>install_github</a:t>
            </a:r>
            <a:r>
              <a:rPr lang="en-US" sz="1300" dirty="0">
                <a:cs typeface="Calibri"/>
              </a:rPr>
              <a:t>("</a:t>
            </a:r>
            <a:r>
              <a:rPr lang="en-US" sz="1300" dirty="0" err="1">
                <a:cs typeface="Calibri"/>
              </a:rPr>
              <a:t>jvcasillas</a:t>
            </a:r>
            <a:r>
              <a:rPr lang="en-US" sz="1300" dirty="0">
                <a:cs typeface="Calibri"/>
              </a:rPr>
              <a:t>/</a:t>
            </a:r>
            <a:r>
              <a:rPr lang="en-US" sz="1300" dirty="0" err="1">
                <a:cs typeface="Calibri"/>
              </a:rPr>
              <a:t>untidydata</a:t>
            </a:r>
            <a:r>
              <a:rPr lang="en-US" sz="1300" dirty="0">
                <a:cs typeface="Calibri"/>
              </a:rPr>
              <a:t>")</a:t>
            </a:r>
          </a:p>
          <a:p>
            <a:pPr marL="800100" lvl="1" indent="-342900">
              <a:buFont typeface="+mj-lt"/>
              <a:buAutoNum type="arabicPeriod"/>
            </a:pPr>
            <a:r>
              <a:rPr lang="en-US" sz="1300" dirty="0">
                <a:cs typeface="Calibri"/>
              </a:rPr>
              <a:t>Tidy the </a:t>
            </a:r>
            <a:r>
              <a:rPr lang="en-US" sz="1300" dirty="0" err="1">
                <a:cs typeface="Calibri"/>
              </a:rPr>
              <a:t>language_diversity</a:t>
            </a:r>
            <a:r>
              <a:rPr lang="en-US" sz="1300" dirty="0">
                <a:cs typeface="Calibri"/>
              </a:rPr>
              <a:t> data set by spreading the data in the Measurement and Value columns into the following columns: Languages, Area, Population, Stations, MGS, and Std</a:t>
            </a:r>
          </a:p>
          <a:p>
            <a:pPr marL="800100" lvl="1" indent="-342900">
              <a:buFont typeface="+mj-lt"/>
              <a:buAutoNum type="arabicPeriod"/>
            </a:pPr>
            <a:r>
              <a:rPr lang="en-US" sz="1300" dirty="0">
                <a:cs typeface="Calibri"/>
              </a:rPr>
              <a:t>Create a new </a:t>
            </a:r>
            <a:r>
              <a:rPr lang="en-US" sz="1300" dirty="0" err="1">
                <a:cs typeface="Calibri"/>
              </a:rPr>
              <a:t>tibble</a:t>
            </a:r>
            <a:r>
              <a:rPr lang="en-US" sz="1300" dirty="0">
                <a:cs typeface="Calibri"/>
              </a:rPr>
              <a:t> by Selecting columns except MGS and Std  </a:t>
            </a:r>
          </a:p>
          <a:p>
            <a:pPr marL="800100" lvl="1" indent="-342900">
              <a:buFont typeface="+mj-lt"/>
              <a:buAutoNum type="arabicPeriod"/>
            </a:pPr>
            <a:r>
              <a:rPr lang="en-US" sz="1300" dirty="0">
                <a:cs typeface="Calibri"/>
              </a:rPr>
              <a:t>Cast the Continent column as a factor</a:t>
            </a:r>
          </a:p>
          <a:p>
            <a:pPr marL="800100" lvl="1" indent="-342900">
              <a:buFont typeface="+mj-lt"/>
              <a:buAutoNum type="arabicPeriod"/>
            </a:pPr>
            <a:r>
              <a:rPr lang="en-US" sz="1300" dirty="0">
                <a:cs typeface="Calibri"/>
              </a:rPr>
              <a:t>Filter the </a:t>
            </a:r>
            <a:r>
              <a:rPr lang="en-US" sz="1300" dirty="0" err="1">
                <a:cs typeface="Calibri"/>
              </a:rPr>
              <a:t>tibble</a:t>
            </a:r>
            <a:r>
              <a:rPr lang="en-US" sz="1300" dirty="0">
                <a:cs typeface="Calibri"/>
              </a:rPr>
              <a:t> to only Asian countries</a:t>
            </a:r>
          </a:p>
          <a:p>
            <a:pPr marL="800100" lvl="1" indent="-342900">
              <a:buFont typeface="+mj-lt"/>
              <a:buAutoNum type="arabicPeriod"/>
            </a:pPr>
            <a:r>
              <a:rPr lang="en-US" sz="1300" dirty="0">
                <a:cs typeface="Calibri"/>
              </a:rPr>
              <a:t>Mutate to create a new column, `Language Rate` that contains languages per area </a:t>
            </a:r>
          </a:p>
          <a:p>
            <a:pPr marL="800100" lvl="1" indent="-342900">
              <a:buFont typeface="+mj-lt"/>
              <a:buAutoNum type="arabicPeriod"/>
            </a:pPr>
            <a:r>
              <a:rPr lang="en-US" sz="1300" dirty="0">
                <a:cs typeface="Calibri"/>
              </a:rPr>
              <a:t>Group the data by country and arrange it by Area</a:t>
            </a:r>
          </a:p>
          <a:p>
            <a:pPr marL="800100" lvl="1" indent="-342900">
              <a:buFont typeface="+mj-lt"/>
              <a:buAutoNum type="arabicPeriod"/>
            </a:pPr>
            <a:r>
              <a:rPr lang="en-US" sz="1300" dirty="0">
                <a:cs typeface="Calibri"/>
              </a:rPr>
              <a:t>Summarize each country by min, mean and max of `Language Rate` to see which countries in Asia have the most languages per area</a:t>
            </a:r>
          </a:p>
          <a:p>
            <a:pPr marL="800100" lvl="1" indent="-342900">
              <a:buFont typeface="+mj-lt"/>
              <a:buAutoNum type="arabicPeriod"/>
            </a:pPr>
            <a:r>
              <a:rPr lang="en-US" sz="1300" dirty="0">
                <a:cs typeface="Calibri"/>
              </a:rPr>
              <a:t>Write the new summarized data set to a .csv file using </a:t>
            </a:r>
            <a:r>
              <a:rPr lang="en-US" sz="1300" dirty="0" err="1">
                <a:cs typeface="Calibri"/>
              </a:rPr>
              <a:t>write_csv</a:t>
            </a:r>
            <a:r>
              <a:rPr lang="en-US" sz="1300" dirty="0">
                <a:cs typeface="Calibri"/>
              </a:rPr>
              <a:t> (the </a:t>
            </a:r>
            <a:r>
              <a:rPr lang="en-US" sz="1300" dirty="0" err="1">
                <a:cs typeface="Calibri"/>
              </a:rPr>
              <a:t>readr</a:t>
            </a:r>
            <a:r>
              <a:rPr lang="en-US" sz="1300" dirty="0">
                <a:cs typeface="Calibri"/>
              </a:rPr>
              <a:t> function that works with </a:t>
            </a:r>
            <a:r>
              <a:rPr lang="en-US" sz="1300" dirty="0" err="1">
                <a:cs typeface="Calibri"/>
              </a:rPr>
              <a:t>tibbles</a:t>
            </a:r>
            <a:r>
              <a:rPr lang="en-US" sz="1300" dirty="0">
                <a:cs typeface="Calibri"/>
              </a:rPr>
              <a:t>)</a:t>
            </a:r>
          </a:p>
          <a:p>
            <a:pPr lvl="1"/>
            <a:endParaRPr lang="en-US" sz="1300" b="1" dirty="0">
              <a:cs typeface="Calibri"/>
            </a:endParaRPr>
          </a:p>
        </p:txBody>
      </p:sp>
    </p:spTree>
    <p:extLst>
      <p:ext uri="{BB962C8B-B14F-4D97-AF65-F5344CB8AC3E}">
        <p14:creationId xmlns:p14="http://schemas.microsoft.com/office/powerpoint/2010/main" val="86175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err="1">
                <a:solidFill>
                  <a:schemeClr val="accent2"/>
                </a:solidFill>
                <a:cs typeface="Calibri Light"/>
              </a:rPr>
              <a:t>Tidyverse</a:t>
            </a:r>
            <a:r>
              <a:rPr lang="en-US" dirty="0">
                <a:solidFill>
                  <a:schemeClr val="accent2"/>
                </a:solidFill>
                <a:cs typeface="Calibri Light"/>
              </a:rPr>
              <a:t> review</a:t>
            </a:r>
            <a:endParaRPr lang="en-US"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1600" b="0" i="0" dirty="0">
                <a:solidFill>
                  <a:srgbClr val="1A1917"/>
                </a:solidFill>
                <a:effectLst/>
              </a:rPr>
              <a:t>The </a:t>
            </a:r>
            <a:r>
              <a:rPr lang="en-US" sz="1600" b="0" i="0" dirty="0" err="1">
                <a:solidFill>
                  <a:srgbClr val="1A1917"/>
                </a:solidFill>
                <a:effectLst/>
              </a:rPr>
              <a:t>Tidyverse</a:t>
            </a:r>
            <a:r>
              <a:rPr lang="en-US" sz="1600" dirty="0">
                <a:solidFill>
                  <a:srgbClr val="1A1917"/>
                </a:solidFill>
              </a:rPr>
              <a:t>, </a:t>
            </a:r>
            <a:r>
              <a:rPr lang="en-US" sz="1600" b="0" i="0" dirty="0">
                <a:solidFill>
                  <a:srgbClr val="1A1917"/>
                </a:solidFill>
                <a:effectLst/>
              </a:rPr>
              <a:t>a </a:t>
            </a:r>
            <a:r>
              <a:rPr lang="en-US" sz="1600" b="0" i="0" u="none" strike="noStrike" dirty="0">
                <a:solidFill>
                  <a:srgbClr val="38577F"/>
                </a:solidFill>
                <a:effectLst/>
                <a:hlinkClick r:id="rId2"/>
              </a:rPr>
              <a:t>collection of R packages</a:t>
            </a:r>
            <a:r>
              <a:rPr lang="en-US" sz="1600" b="0" i="0" dirty="0">
                <a:solidFill>
                  <a:srgbClr val="1A1917"/>
                </a:solidFill>
                <a:effectLst/>
              </a:rPr>
              <a:t> written by </a:t>
            </a:r>
            <a:r>
              <a:rPr lang="en-US" sz="1600" b="0" i="0" dirty="0">
                <a:solidFill>
                  <a:srgbClr val="1A1917"/>
                </a:solidFill>
                <a:effectLst/>
                <a:hlinkClick r:id="rId3"/>
              </a:rPr>
              <a:t>Hadley Wickham</a:t>
            </a:r>
            <a:r>
              <a:rPr lang="en-US" sz="1600" b="0" i="0" dirty="0">
                <a:solidFill>
                  <a:srgbClr val="1A1917"/>
                </a:solidFill>
                <a:effectLst/>
              </a:rPr>
              <a:t>, designed for data science. All packages share an underlying design philosophy, grammar, and data structures and facilitate string manipulation, feature creation, data wrangling, and other important data-related tasks.  </a:t>
            </a:r>
          </a:p>
          <a:p>
            <a:pPr marL="0" indent="0">
              <a:buNone/>
            </a:pPr>
            <a:r>
              <a:rPr lang="en-US" sz="1600" b="1" i="0" dirty="0">
                <a:solidFill>
                  <a:srgbClr val="1A1917"/>
                </a:solidFill>
                <a:effectLst/>
              </a:rPr>
              <a:t>Much of the growing popularity of the R language is related to the elegance and reusability of </a:t>
            </a:r>
            <a:r>
              <a:rPr lang="en-US" sz="1600" b="1" i="0" dirty="0" err="1">
                <a:solidFill>
                  <a:srgbClr val="1A1917"/>
                </a:solidFill>
                <a:effectLst/>
              </a:rPr>
              <a:t>Tidyverse</a:t>
            </a:r>
            <a:r>
              <a:rPr lang="en-US" sz="1600" b="1" i="0" dirty="0">
                <a:solidFill>
                  <a:srgbClr val="1A1917"/>
                </a:solidFill>
                <a:effectLst/>
              </a:rPr>
              <a:t> code, and the solid foundation it has created for additional user-created R packages for data science and statistics.</a:t>
            </a:r>
          </a:p>
          <a:p>
            <a:pPr marL="0" indent="0">
              <a:buNone/>
            </a:pPr>
            <a:r>
              <a:rPr lang="en-US" sz="1600" dirty="0">
                <a:solidFill>
                  <a:srgbClr val="1A1917"/>
                </a:solidFill>
              </a:rPr>
              <a:t>The p</a:t>
            </a:r>
            <a:r>
              <a:rPr lang="en-US" sz="1600" b="0" i="0" dirty="0">
                <a:solidFill>
                  <a:srgbClr val="1A1917"/>
                </a:solidFill>
                <a:effectLst/>
              </a:rPr>
              <a:t>ackages included in The </a:t>
            </a:r>
            <a:r>
              <a:rPr lang="en-US" sz="1600" b="0" i="0" dirty="0" err="1">
                <a:solidFill>
                  <a:srgbClr val="1A1917"/>
                </a:solidFill>
                <a:effectLst/>
              </a:rPr>
              <a:t>Tidyverse</a:t>
            </a:r>
            <a:r>
              <a:rPr lang="en-US" sz="1600" b="0" i="0" dirty="0">
                <a:solidFill>
                  <a:srgbClr val="1A1917"/>
                </a:solidFill>
                <a:effectLst/>
              </a:rPr>
              <a:t> are:</a:t>
            </a:r>
          </a:p>
          <a:p>
            <a:pPr marL="0" indent="0">
              <a:buNone/>
            </a:pPr>
            <a:r>
              <a:rPr lang="en-US" sz="1400" b="1" u="sng" dirty="0" err="1">
                <a:solidFill>
                  <a:srgbClr val="1A1917"/>
                </a:solidFill>
                <a:latin typeface="Lato" panose="020F0502020204030203" pitchFamily="34" charset="0"/>
                <a:cs typeface="Calibri" panose="020F0502020204030204"/>
              </a:rPr>
              <a:t>readr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fast and friendly way to read rectangular data (like csv, </a:t>
            </a:r>
            <a:r>
              <a:rPr lang="en-US" sz="1400" b="0" i="0" dirty="0" err="1">
                <a:solidFill>
                  <a:srgbClr val="1A1917"/>
                </a:solidFill>
                <a:effectLst/>
                <a:latin typeface="Lato" panose="020F0502020204030203" pitchFamily="34" charset="0"/>
              </a:rPr>
              <a:t>tsv</a:t>
            </a:r>
            <a:r>
              <a:rPr lang="en-US" sz="1400" b="0" i="0" dirty="0">
                <a:solidFill>
                  <a:srgbClr val="1A1917"/>
                </a:solidFill>
                <a:effectLst/>
                <a:latin typeface="Lato" panose="020F0502020204030203" pitchFamily="34" charset="0"/>
              </a:rPr>
              <a:t>, and </a:t>
            </a:r>
            <a:r>
              <a:rPr lang="en-US" sz="1400" b="0" i="0" dirty="0" err="1">
                <a:solidFill>
                  <a:srgbClr val="1A1917"/>
                </a:solidFill>
                <a:effectLst/>
                <a:latin typeface="Lato" panose="020F0502020204030203" pitchFamily="34" charset="0"/>
              </a:rPr>
              <a:t>fwf</a:t>
            </a:r>
            <a:r>
              <a:rPr lang="en-US" sz="1400" b="0" i="0" dirty="0">
                <a:solidFill>
                  <a:srgbClr val="1A1917"/>
                </a:solidFill>
                <a:effectLst/>
                <a:latin typeface="Lato" panose="020F0502020204030203" pitchFamily="34" charset="0"/>
              </a:rPr>
              <a:t>); designed to flexibly parse many types of data</a:t>
            </a:r>
          </a:p>
          <a:p>
            <a:pPr marL="0" indent="0">
              <a:buNone/>
            </a:pPr>
            <a:r>
              <a:rPr lang="en-US" sz="1400" b="1" u="sng" dirty="0" err="1">
                <a:solidFill>
                  <a:srgbClr val="1A1917"/>
                </a:solidFill>
                <a:latin typeface="Lato" panose="020F0502020204030203" pitchFamily="34" charset="0"/>
                <a:cs typeface="Calibri" panose="020F0502020204030204"/>
              </a:rPr>
              <a:t>purrr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enhances R’s functional programming (FP) toolkit by providing a complete and consistent set of tools for working with functions and vectors</a:t>
            </a:r>
            <a:endParaRPr lang="en-US" sz="1400" u="sng" dirty="0">
              <a:solidFill>
                <a:srgbClr val="1A1917"/>
              </a:solidFill>
              <a:latin typeface="Lato" panose="020F0502020204030203" pitchFamily="34" charset="0"/>
              <a:cs typeface="Calibri" panose="020F0502020204030204"/>
            </a:endParaRPr>
          </a:p>
          <a:p>
            <a:pPr marL="0" indent="0">
              <a:buNone/>
            </a:pPr>
            <a:r>
              <a:rPr lang="en-US" sz="1400" b="1" u="sng" dirty="0" err="1">
                <a:solidFill>
                  <a:srgbClr val="1A1917"/>
                </a:solidFill>
                <a:latin typeface="Lato" panose="020F0502020204030203" pitchFamily="34" charset="0"/>
                <a:cs typeface="Calibri" panose="020F0502020204030204"/>
              </a:rPr>
              <a:t>stringr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cohesive set of functions designed to make working with strings easier </a:t>
            </a:r>
          </a:p>
          <a:p>
            <a:pPr marL="0" indent="0">
              <a:buNone/>
            </a:pPr>
            <a:r>
              <a:rPr lang="en-US" sz="1400" b="1" i="0" u="sng" dirty="0" err="1">
                <a:solidFill>
                  <a:srgbClr val="1A1917"/>
                </a:solidFill>
                <a:effectLst/>
                <a:latin typeface="Lato" panose="020F0502020204030203" pitchFamily="34" charset="0"/>
              </a:rPr>
              <a:t>tibble</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modern re-imagining of the data frame</a:t>
            </a:r>
          </a:p>
          <a:p>
            <a:pPr marL="0" indent="0">
              <a:buNone/>
            </a:pPr>
            <a:r>
              <a:rPr lang="en-US" sz="1400" b="1" i="0" u="sng" dirty="0" err="1">
                <a:solidFill>
                  <a:srgbClr val="1A1917"/>
                </a:solidFill>
                <a:effectLst/>
                <a:latin typeface="Lato" panose="020F0502020204030203" pitchFamily="34" charset="0"/>
              </a:rPr>
              <a:t>tidyr</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set of functions that help you get data with a consistent form with every variable in a column, and every column a variable</a:t>
            </a:r>
          </a:p>
          <a:p>
            <a:pPr marL="0" indent="0">
              <a:buNone/>
            </a:pPr>
            <a:r>
              <a:rPr lang="en-US" sz="1400" b="1" i="0" u="sng" dirty="0" err="1">
                <a:solidFill>
                  <a:srgbClr val="1A1917"/>
                </a:solidFill>
                <a:effectLst/>
                <a:latin typeface="Lato" panose="020F0502020204030203" pitchFamily="34" charset="0"/>
              </a:rPr>
              <a:t>forcats</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provides a suite of useful tools that solve common problems with factors / categorical variables</a:t>
            </a:r>
          </a:p>
          <a:p>
            <a:pPr marL="0" indent="0">
              <a:buNone/>
            </a:pPr>
            <a:r>
              <a:rPr lang="en-US" sz="1400" b="1" u="sng" dirty="0" err="1">
                <a:solidFill>
                  <a:srgbClr val="1A1917"/>
                </a:solidFill>
                <a:latin typeface="Lato" panose="020F0502020204030203" pitchFamily="34" charset="0"/>
                <a:cs typeface="Calibri" panose="020F0502020204030204"/>
              </a:rPr>
              <a:t>dplyr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solves the most common data wrangling and manipulation challenges</a:t>
            </a:r>
          </a:p>
          <a:p>
            <a:pPr marL="0" indent="0">
              <a:buNone/>
            </a:pPr>
            <a:r>
              <a:rPr lang="en-US" sz="1400" b="1" u="sng" dirty="0">
                <a:solidFill>
                  <a:srgbClr val="1A1917"/>
                </a:solidFill>
                <a:latin typeface="Lato" panose="020F0502020204030203" pitchFamily="34" charset="0"/>
                <a:cs typeface="Calibri" panose="020F0502020204030204"/>
              </a:rPr>
              <a:t>ggplot2:</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a system for creating graphics and data visualizations</a:t>
            </a:r>
            <a:endParaRPr lang="en-US" sz="1400" dirty="0">
              <a:cs typeface="Calibri" panose="020F0502020204030204"/>
            </a:endParaRPr>
          </a:p>
        </p:txBody>
      </p:sp>
    </p:spTree>
    <p:extLst>
      <p:ext uri="{BB962C8B-B14F-4D97-AF65-F5344CB8AC3E}">
        <p14:creationId xmlns:p14="http://schemas.microsoft.com/office/powerpoint/2010/main" val="38771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Reading and Writing Data Files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38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7CE8710-9F9C-4FE6-9FD9-52725AE3295D}"/>
              </a:ext>
            </a:extLst>
          </p:cNvPr>
          <p:cNvSpPr txBox="1"/>
          <p:nvPr/>
        </p:nvSpPr>
        <p:spPr>
          <a:xfrm>
            <a:off x="7404833" y="633824"/>
            <a:ext cx="410162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Reading and Writing Data Files</a:t>
            </a:r>
          </a:p>
          <a:p>
            <a:endParaRPr lang="en-US" b="1" dirty="0">
              <a:solidFill>
                <a:schemeClr val="accent2"/>
              </a:solidFill>
              <a:cs typeface="Calibri"/>
            </a:endParaRPr>
          </a:p>
          <a:p>
            <a:r>
              <a:rPr lang="en-US" b="1" dirty="0">
                <a:cs typeface="Calibri"/>
              </a:rPr>
              <a:t>Access to </a:t>
            </a:r>
            <a:r>
              <a:rPr lang="en-US" b="1" dirty="0" err="1">
                <a:cs typeface="Calibri"/>
              </a:rPr>
              <a:t>readr</a:t>
            </a:r>
            <a:r>
              <a:rPr lang="en-US" b="1" dirty="0">
                <a:cs typeface="Calibri"/>
              </a:rPr>
              <a:t> and Haven libraries is easy.  All you need is to include the </a:t>
            </a:r>
            <a:r>
              <a:rPr lang="en-US" b="1" dirty="0">
                <a:solidFill>
                  <a:schemeClr val="accent2"/>
                </a:solidFill>
                <a:cs typeface="Calibri"/>
              </a:rPr>
              <a:t>library(</a:t>
            </a:r>
            <a:r>
              <a:rPr lang="en-US" b="1" dirty="0" err="1">
                <a:solidFill>
                  <a:schemeClr val="accent2"/>
                </a:solidFill>
                <a:cs typeface="Calibri"/>
              </a:rPr>
              <a:t>tidyverse</a:t>
            </a:r>
            <a:r>
              <a:rPr lang="en-US" b="1" dirty="0">
                <a:solidFill>
                  <a:schemeClr val="accent2"/>
                </a:solidFill>
                <a:cs typeface="Calibri"/>
              </a:rPr>
              <a:t>) </a:t>
            </a:r>
            <a:r>
              <a:rPr lang="en-US" b="1" dirty="0">
                <a:cs typeface="Calibri"/>
              </a:rPr>
              <a:t>at the beginning of your file, to include all of the </a:t>
            </a:r>
            <a:r>
              <a:rPr lang="en-US" b="1" dirty="0" err="1">
                <a:cs typeface="Calibri"/>
              </a:rPr>
              <a:t>tidyverse</a:t>
            </a:r>
            <a:r>
              <a:rPr lang="en-US" b="1" dirty="0">
                <a:cs typeface="Calibri"/>
              </a:rPr>
              <a:t> libraries!</a:t>
            </a:r>
          </a:p>
          <a:p>
            <a:endParaRPr lang="en-US" b="1" dirty="0">
              <a:cs typeface="Calibri"/>
            </a:endParaRPr>
          </a:p>
          <a:p>
            <a:r>
              <a:rPr lang="en-US" b="1" dirty="0">
                <a:cs typeface="Calibri"/>
              </a:rPr>
              <a:t>From there, you can call all the </a:t>
            </a:r>
            <a:r>
              <a:rPr lang="en-US" b="1" dirty="0" err="1">
                <a:cs typeface="Calibri"/>
              </a:rPr>
              <a:t>readr</a:t>
            </a:r>
            <a:r>
              <a:rPr lang="en-US" b="1" dirty="0">
                <a:cs typeface="Calibri"/>
              </a:rPr>
              <a:t> and/or Haven functions to read your data files into a data frame or </a:t>
            </a:r>
            <a:r>
              <a:rPr lang="en-US" b="1" dirty="0" err="1">
                <a:solidFill>
                  <a:srgbClr val="0070C0"/>
                </a:solidFill>
                <a:cs typeface="Calibri"/>
              </a:rPr>
              <a:t>tibble</a:t>
            </a:r>
            <a:r>
              <a:rPr lang="en-US" b="1" dirty="0">
                <a:cs typeface="Calibri"/>
              </a:rPr>
              <a:t>!</a:t>
            </a:r>
          </a:p>
          <a:p>
            <a:endParaRPr lang="en-US" b="1" dirty="0">
              <a:cs typeface="Calibri"/>
            </a:endParaRPr>
          </a:p>
          <a:p>
            <a:r>
              <a:rPr lang="en-US" b="1" dirty="0">
                <a:cs typeface="Calibri"/>
              </a:rPr>
              <a:t>For excel files, you need the </a:t>
            </a:r>
            <a:r>
              <a:rPr lang="en-US" b="1" dirty="0">
                <a:solidFill>
                  <a:schemeClr val="accent2"/>
                </a:solidFill>
                <a:cs typeface="Calibri"/>
              </a:rPr>
              <a:t>library(xlsx).</a:t>
            </a:r>
          </a:p>
        </p:txBody>
      </p:sp>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6513" y="526103"/>
            <a:ext cx="6702680" cy="615159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52830"/>
                </a:solidFill>
                <a:effectLst/>
                <a:latin typeface="Source Sans Pro" panose="020B0503030403020204" pitchFamily="34" charset="0"/>
                <a:ea typeface="Source Sans Pro" panose="020B0503030403020204" pitchFamily="34" charset="0"/>
              </a:rPr>
              <a:t>library(</a:t>
            </a:r>
            <a:r>
              <a:rPr kumimoji="0" lang="en-US" altLang="en-US" sz="1400" b="0" i="0" u="none" strike="noStrike" cap="none" normalizeH="0" baseline="0" dirty="0" err="1">
                <a:ln>
                  <a:noFill/>
                </a:ln>
                <a:solidFill>
                  <a:srgbClr val="252830"/>
                </a:solidFill>
                <a:effectLst/>
                <a:latin typeface="Source Sans Pro" panose="020B0503030403020204" pitchFamily="34" charset="0"/>
                <a:ea typeface="Source Sans Pro" panose="020B0503030403020204" pitchFamily="34" charset="0"/>
              </a:rPr>
              <a:t>tidyvers</a:t>
            </a:r>
            <a:r>
              <a:rPr lang="en-US" altLang="en-US" sz="1400" dirty="0" err="1">
                <a:solidFill>
                  <a:srgbClr val="252830"/>
                </a:solidFill>
                <a:latin typeface="Source Sans Pro" panose="020B0503030403020204" pitchFamily="34" charset="0"/>
                <a:ea typeface="Source Sans Pro" panose="020B0503030403020204" pitchFamily="34" charset="0"/>
              </a:rPr>
              <a:t>e</a:t>
            </a:r>
            <a:r>
              <a:rPr lang="en-US" altLang="en-US" sz="1400" dirty="0">
                <a:solidFill>
                  <a:srgbClr val="252830"/>
                </a:solidFill>
                <a:latin typeface="Source Sans Pro" panose="020B0503030403020204" pitchFamily="34" charset="0"/>
                <a:ea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Source Sans Pro" panose="020B0503030403020204" pitchFamily="34" charset="0"/>
                <a:ea typeface="Source Sans Pro" panose="020B0503030403020204" pitchFamily="34" charset="0"/>
              </a:rPr>
              <a:t>From </a:t>
            </a:r>
            <a:r>
              <a:rPr lang="en-US" altLang="en-US" sz="1400" b="1" dirty="0" err="1">
                <a:solidFill>
                  <a:schemeClr val="accent2"/>
                </a:solidFill>
                <a:latin typeface="Source Sans Pro" panose="020B0503030403020204" pitchFamily="34" charset="0"/>
                <a:ea typeface="Source Sans Pro" panose="020B0503030403020204" pitchFamily="34" charset="0"/>
              </a:rPr>
              <a:t>readr</a:t>
            </a:r>
            <a:r>
              <a:rPr lang="en-US" altLang="en-US" sz="1400" b="1" dirty="0">
                <a:solidFill>
                  <a:schemeClr val="accent2"/>
                </a:solidFill>
                <a:latin typeface="Source Sans Pro" panose="020B0503030403020204" pitchFamily="34" charset="0"/>
                <a:ea typeface="Source Sans Pro" panose="020B0503030403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solidFill>
                <a:srgbClr val="252830"/>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2"/>
              </a:rPr>
              <a:t>read_csv</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and </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read_csv2()</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csv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2"/>
              </a:rPr>
              <a:t>read_tsv</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tab-separated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3"/>
              </a:rPr>
              <a:t>read_fwf</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3"/>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fixed-width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4"/>
              </a:rPr>
              <a:t>read_log</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4"/>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web log files</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2E3A45"/>
                </a:solidFill>
                <a:latin typeface="Source Sans Pro" panose="020B0503030403020204" pitchFamily="34" charset="0"/>
                <a:ea typeface="Source Sans Pro" panose="020B0503030403020204" pitchFamily="34" charset="0"/>
              </a:rPr>
              <a:t>For writing: </a:t>
            </a:r>
            <a:r>
              <a:rPr lang="en-US" altLang="en-US" sz="1400" dirty="0" err="1">
                <a:solidFill>
                  <a:srgbClr val="0070C0"/>
                </a:solidFill>
                <a:latin typeface="Source Sans Pro" panose="020B0503030403020204" pitchFamily="34" charset="0"/>
                <a:ea typeface="Source Sans Pro" panose="020B0503030403020204" pitchFamily="34" charset="0"/>
              </a:rPr>
              <a:t>write_csv</a:t>
            </a:r>
            <a:r>
              <a:rPr lang="en-US" altLang="en-US" sz="1400" dirty="0">
                <a:solidFill>
                  <a:srgbClr val="0070C0"/>
                </a:solidFill>
                <a:latin typeface="Source Sans Pro" panose="020B0503030403020204" pitchFamily="34" charset="0"/>
                <a:ea typeface="Source Sans Pro" panose="020B0503030403020204" pitchFamily="34" charset="0"/>
              </a:rPr>
              <a:t>(), write_csv2(), </a:t>
            </a:r>
            <a:r>
              <a:rPr lang="en-US" altLang="en-US" sz="1400" dirty="0" err="1">
                <a:solidFill>
                  <a:srgbClr val="0070C0"/>
                </a:solidFill>
                <a:latin typeface="Source Sans Pro" panose="020B0503030403020204" pitchFamily="34" charset="0"/>
                <a:ea typeface="Source Sans Pro" panose="020B0503030403020204" pitchFamily="34" charset="0"/>
              </a:rPr>
              <a:t>write_excel_csv</a:t>
            </a:r>
            <a:r>
              <a:rPr lang="en-US" altLang="en-US" sz="1400" dirty="0">
                <a:solidFill>
                  <a:srgbClr val="0070C0"/>
                </a:solidFill>
                <a:latin typeface="Source Sans Pro" panose="020B0503030403020204" pitchFamily="34" charset="0"/>
                <a:ea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0070C0"/>
                </a:solidFill>
                <a:latin typeface="Source Sans Pro" panose="020B0503030403020204" pitchFamily="34" charset="0"/>
                <a:ea typeface="Source Sans Pro" panose="020B0503030403020204" pitchFamily="34" charset="0"/>
              </a:rPr>
              <a:t>write_excel_csv2(), </a:t>
            </a:r>
            <a:r>
              <a:rPr lang="en-US" altLang="en-US" sz="1400" dirty="0" err="1">
                <a:solidFill>
                  <a:srgbClr val="0070C0"/>
                </a:solidFill>
                <a:latin typeface="Source Sans Pro" panose="020B0503030403020204" pitchFamily="34" charset="0"/>
                <a:ea typeface="Source Sans Pro" panose="020B0503030403020204" pitchFamily="34" charset="0"/>
              </a:rPr>
              <a:t>write_tsv</a:t>
            </a:r>
            <a:r>
              <a:rPr lang="en-US" altLang="en-US" sz="1400" dirty="0">
                <a:solidFill>
                  <a:srgbClr val="0070C0"/>
                </a:solidFill>
                <a:latin typeface="Source Sans Pro" panose="020B0503030403020204" pitchFamily="34" charset="0"/>
                <a:ea typeface="Source Sans Pro" panose="020B0503030403020204" pitchFamily="34" charset="0"/>
              </a:rPr>
              <a:t>()</a:t>
            </a:r>
            <a:r>
              <a:rPr lang="en-US" altLang="en-US" sz="1400" dirty="0">
                <a:solidFill>
                  <a:srgbClr val="2E3A45"/>
                </a:solidFill>
                <a:latin typeface="Source Sans Pro" panose="020B0503030403020204" pitchFamily="34" charset="0"/>
                <a:ea typeface="Source Sans Pro" panose="020B0503030403020204" pitchFamily="34" charset="0"/>
              </a:rPr>
              <a:t>, and </a:t>
            </a:r>
            <a:r>
              <a:rPr lang="en-US" altLang="en-US" sz="1400" dirty="0" err="1">
                <a:solidFill>
                  <a:srgbClr val="0070C0"/>
                </a:solidFill>
                <a:latin typeface="Source Sans Pro" panose="020B0503030403020204" pitchFamily="34" charset="0"/>
                <a:ea typeface="Source Sans Pro" panose="020B0503030403020204" pitchFamily="34" charset="0"/>
              </a:rPr>
              <a:t>write_delim</a:t>
            </a:r>
            <a:r>
              <a:rPr lang="en-US" altLang="en-US" sz="1400" dirty="0">
                <a:solidFill>
                  <a:srgbClr val="0070C0"/>
                </a:solidFill>
                <a:latin typeface="Source Sans Pro" panose="020B0503030403020204" pitchFamily="34" charset="0"/>
                <a:ea typeface="Source Sans Pro" panose="020B0503030403020204" pitchFamily="34" charset="0"/>
              </a:rPr>
              <a:t>()</a:t>
            </a:r>
            <a:endParaRPr kumimoji="0" lang="en-US" altLang="en-US" sz="1400" b="0" i="0" u="none" strike="noStrike" cap="none" normalizeH="0" baseline="0" dirty="0">
              <a:ln>
                <a:noFill/>
              </a:ln>
              <a:solidFill>
                <a:srgbClr val="0070C0"/>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2E3A45"/>
                </a:solidFill>
                <a:latin typeface="Source Sans Pro" panose="020B0503030403020204" pitchFamily="34" charset="0"/>
                <a:ea typeface="Source Sans Pro" panose="020B0503030403020204" pitchFamily="34" charset="0"/>
              </a:rPr>
              <a:t>From the </a:t>
            </a:r>
            <a:r>
              <a:rPr lang="en-US" altLang="en-US" sz="1400" b="1" dirty="0">
                <a:solidFill>
                  <a:schemeClr val="accent2"/>
                </a:solidFill>
                <a:latin typeface="Source Sans Pro" panose="020B0503030403020204" pitchFamily="34" charset="0"/>
                <a:ea typeface="Source Sans Pro" panose="020B0503030403020204" pitchFamily="34" charset="0"/>
              </a:rPr>
              <a:t>Haven</a:t>
            </a:r>
            <a:r>
              <a:rPr lang="en-US" altLang="en-US" sz="1400" dirty="0">
                <a:solidFill>
                  <a:srgbClr val="2E3A45"/>
                </a:solidFill>
                <a:latin typeface="Source Sans Pro" panose="020B0503030403020204" pitchFamily="34" charset="0"/>
                <a:ea typeface="Source Sans Pro" panose="020B0503030403020204" pitchFamily="34" charset="0"/>
              </a:rPr>
              <a:t> package (also part of </a:t>
            </a:r>
            <a:r>
              <a:rPr lang="en-US" altLang="en-US" sz="1400" dirty="0" err="1">
                <a:solidFill>
                  <a:srgbClr val="2E3A45"/>
                </a:solidFill>
                <a:latin typeface="Source Sans Pro" panose="020B0503030403020204" pitchFamily="34" charset="0"/>
                <a:ea typeface="Source Sans Pro" panose="020B0503030403020204" pitchFamily="34" charset="0"/>
              </a:rPr>
              <a:t>tidyverse</a:t>
            </a:r>
            <a:r>
              <a:rPr lang="en-US" altLang="en-US" sz="1400" dirty="0">
                <a:solidFill>
                  <a:srgbClr val="2E3A45"/>
                </a:solidFill>
                <a:latin typeface="Source Sans Pro" panose="020B0503030403020204" pitchFamily="34" charset="0"/>
                <a:ea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5"/>
              </a:rPr>
              <a:t>read_sas</a:t>
            </a:r>
            <a:r>
              <a:rPr kumimoji="0" lang="en-US" altLang="en-US" sz="1400" b="0" i="0" u="sng" strike="noStrike" cap="none" normalizeH="0" baseline="0" dirty="0">
                <a:ln>
                  <a:noFill/>
                </a:ln>
                <a:solidFill>
                  <a:srgbClr val="447099"/>
                </a:solidFill>
                <a:effectLst/>
                <a:latin typeface="var(--bs-font-monospace)"/>
                <a:hlinkClick r:id="rId5"/>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.sas7bdat</a:t>
            </a:r>
            <a:r>
              <a:rPr kumimoji="0" lang="en-US" altLang="en-US" sz="1400" b="0" i="0" u="none" strike="noStrike" cap="none" normalizeH="0" baseline="0" dirty="0">
                <a:ln>
                  <a:noFill/>
                </a:ln>
                <a:solidFill>
                  <a:srgbClr val="2E3A45"/>
                </a:solidFill>
                <a:effectLst/>
                <a:latin typeface="Source Sans Pro" panose="020B0503030403020204" pitchFamily="34" charset="0"/>
              </a:rPr>
              <a:t> + </a:t>
            </a:r>
            <a:r>
              <a:rPr kumimoji="0" lang="en-US" altLang="en-US" sz="1400" b="0" i="0" u="none" strike="noStrike" cap="none" normalizeH="0" baseline="0" dirty="0">
                <a:ln>
                  <a:noFill/>
                </a:ln>
                <a:solidFill>
                  <a:srgbClr val="172431"/>
                </a:solidFill>
                <a:effectLst/>
                <a:latin typeface="var(--bs-font-monospace)"/>
              </a:rPr>
              <a:t>.sas7bcat</a:t>
            </a:r>
            <a:r>
              <a:rPr kumimoji="0" lang="en-US" altLang="en-US" sz="1400" b="0" i="0" u="none" strike="noStrike" cap="none" normalizeH="0" baseline="0" dirty="0">
                <a:ln>
                  <a:noFill/>
                </a:ln>
                <a:solidFill>
                  <a:srgbClr val="2E3A45"/>
                </a:solidFill>
                <a:effectLst/>
                <a:latin typeface="Source Sans Pro" panose="020B0503030403020204" pitchFamily="34" charset="0"/>
              </a:rPr>
              <a:t> files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6"/>
              </a:rPr>
              <a:t>read_xpt</a:t>
            </a:r>
            <a:r>
              <a:rPr kumimoji="0" lang="en-US" altLang="en-US" sz="1400" b="0" i="0" u="sng" strike="noStrike" cap="none" normalizeH="0" baseline="0" dirty="0">
                <a:ln>
                  <a:noFill/>
                </a:ln>
                <a:solidFill>
                  <a:srgbClr val="447099"/>
                </a:solidFill>
                <a:effectLst/>
                <a:latin typeface="var(--bs-font-monospace)"/>
                <a:hlinkClick r:id="rId6"/>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SAS transport files (version 5 and version 8)</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E3A4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read_sav</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.sav</a:t>
            </a:r>
            <a:r>
              <a:rPr kumimoji="0" lang="en-US" altLang="en-US" sz="1400" b="0" i="0" u="none" strike="noStrike" cap="none" normalizeH="0" baseline="0" dirty="0">
                <a:ln>
                  <a:noFill/>
                </a:ln>
                <a:solidFill>
                  <a:srgbClr val="2E3A45"/>
                </a:solidFill>
                <a:effectLst/>
                <a:latin typeface="Source Sans Pro" panose="020B0503030403020204" pitchFamily="34" charset="0"/>
              </a:rPr>
              <a:t> files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read_por</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the older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por</a:t>
            </a:r>
            <a:r>
              <a:rPr kumimoji="0" lang="en-US" altLang="en-US" sz="1400" b="0" i="0" u="none" strike="noStrike" cap="none" normalizeH="0" baseline="0" dirty="0">
                <a:ln>
                  <a:noFill/>
                </a:ln>
                <a:solidFill>
                  <a:srgbClr val="2E3A45"/>
                </a:solidFill>
                <a:effectLst/>
                <a:latin typeface="Source Sans Pro" panose="020B0503030403020204" pitchFamily="34" charset="0"/>
              </a:rPr>
              <a:t>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write_sav</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writes </a:t>
            </a:r>
            <a:r>
              <a:rPr kumimoji="0" lang="en-US" altLang="en-US" sz="1400" b="0" i="0" u="none" strike="noStrike" cap="none" normalizeH="0" baseline="0" dirty="0">
                <a:ln>
                  <a:noFill/>
                </a:ln>
                <a:solidFill>
                  <a:srgbClr val="172431"/>
                </a:solidFill>
                <a:effectLst/>
                <a:latin typeface="var(--bs-font-monospace)"/>
              </a:rPr>
              <a:t>.sav</a:t>
            </a:r>
            <a:r>
              <a:rPr kumimoji="0" lang="en-US" altLang="en-US" sz="1400" b="0" i="0" u="none" strike="noStrike" cap="none" normalizeH="0" baseline="0" dirty="0">
                <a:ln>
                  <a:noFill/>
                </a:ln>
                <a:solidFill>
                  <a:srgbClr val="2E3A45"/>
                </a:solidFill>
                <a:effectLst/>
                <a:latin typeface="Source Sans Pro" panose="020B0503030403020204" pitchFamily="34" charset="0"/>
              </a:rPr>
              <a:t> files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E3A4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8"/>
              </a:rPr>
              <a:t>read_dta</a:t>
            </a:r>
            <a:r>
              <a:rPr kumimoji="0" lang="en-US" altLang="en-US" sz="1400" b="0" i="0" u="sng" strike="noStrike" cap="none" normalizeH="0" baseline="0" dirty="0">
                <a:ln>
                  <a:noFill/>
                </a:ln>
                <a:solidFill>
                  <a:srgbClr val="447099"/>
                </a:solidFill>
                <a:effectLst/>
                <a:latin typeface="var(--bs-font-monospace)"/>
                <a:hlinkClick r:id="rId8"/>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dta</a:t>
            </a:r>
            <a:r>
              <a:rPr kumimoji="0" lang="en-US" altLang="en-US" sz="1400" b="0" i="0" u="none" strike="noStrike" cap="none" normalizeH="0" baseline="0" dirty="0">
                <a:ln>
                  <a:noFill/>
                </a:ln>
                <a:solidFill>
                  <a:srgbClr val="2E3A45"/>
                </a:solidFill>
                <a:effectLst/>
                <a:latin typeface="Source Sans Pro" panose="020B0503030403020204" pitchFamily="34" charset="0"/>
              </a:rPr>
              <a:t> files (up to version 15).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8"/>
              </a:rPr>
              <a:t>write_dta</a:t>
            </a:r>
            <a:r>
              <a:rPr kumimoji="0" lang="en-US" altLang="en-US" sz="1400" b="0" i="0" u="sng" strike="noStrike" cap="none" normalizeH="0" baseline="0" dirty="0">
                <a:ln>
                  <a:noFill/>
                </a:ln>
                <a:solidFill>
                  <a:srgbClr val="447099"/>
                </a:solidFill>
                <a:effectLst/>
                <a:latin typeface="var(--bs-font-monospace)"/>
                <a:hlinkClick r:id="rId8"/>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writes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dta</a:t>
            </a:r>
            <a:r>
              <a:rPr kumimoji="0" lang="en-US" altLang="en-US" sz="1400" b="0" i="0" u="none" strike="noStrike" cap="none" normalizeH="0" baseline="0" dirty="0">
                <a:ln>
                  <a:noFill/>
                </a:ln>
                <a:solidFill>
                  <a:srgbClr val="2E3A45"/>
                </a:solidFill>
                <a:effectLst/>
                <a:latin typeface="Source Sans Pro" panose="020B0503030403020204" pitchFamily="34" charset="0"/>
              </a:rPr>
              <a:t> files (versions 8-15).</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chemeClr val="accent2"/>
                </a:solidFill>
                <a:latin typeface="Source Sans Pro" panose="020B0503030403020204" pitchFamily="34" charset="0"/>
                <a:ea typeface="Source Sans Pro" panose="020B0503030403020204" pitchFamily="34" charset="0"/>
              </a:rPr>
              <a:t>library(xlsx)</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err="1">
                <a:solidFill>
                  <a:srgbClr val="0070C0"/>
                </a:solidFill>
                <a:latin typeface="Source Sans Pro" panose="020B0503030403020204" pitchFamily="34" charset="0"/>
                <a:ea typeface="Source Sans Pro" panose="020B0503030403020204" pitchFamily="34" charset="0"/>
              </a:rPr>
              <a:t>read_xlsx</a:t>
            </a:r>
            <a:r>
              <a:rPr lang="en-US" altLang="en-US" sz="1400" dirty="0">
                <a:solidFill>
                  <a:srgbClr val="0070C0"/>
                </a:solidFill>
                <a:latin typeface="Source Sans Pro" panose="020B0503030403020204" pitchFamily="34" charset="0"/>
                <a:ea typeface="Source Sans Pro" panose="020B0503030403020204" pitchFamily="34" charset="0"/>
              </a:rPr>
              <a:t>() </a:t>
            </a:r>
            <a:r>
              <a:rPr lang="en-US" altLang="en-US" sz="1400" dirty="0">
                <a:solidFill>
                  <a:srgbClr val="2E3A45"/>
                </a:solidFill>
                <a:latin typeface="Source Sans Pro" panose="020B0503030403020204" pitchFamily="34" charset="0"/>
                <a:ea typeface="Source Sans Pro" panose="020B0503030403020204" pitchFamily="34" charset="0"/>
              </a:rPr>
              <a:t>and </a:t>
            </a:r>
            <a:r>
              <a:rPr lang="en-US" altLang="en-US" sz="1400" dirty="0">
                <a:solidFill>
                  <a:srgbClr val="0070C0"/>
                </a:solidFill>
                <a:latin typeface="Source Sans Pro" panose="020B0503030403020204" pitchFamily="34" charset="0"/>
                <a:ea typeface="Source Sans Pro" panose="020B0503030403020204" pitchFamily="34" charset="0"/>
              </a:rPr>
              <a:t>read_xlsx2() </a:t>
            </a:r>
            <a:r>
              <a:rPr lang="en-US" altLang="en-US" sz="1400" dirty="0">
                <a:solidFill>
                  <a:srgbClr val="2E3A45"/>
                </a:solidFill>
                <a:latin typeface="Source Sans Pro" panose="020B0503030403020204" pitchFamily="34" charset="0"/>
                <a:ea typeface="Source Sans Pro" panose="020B0503030403020204" pitchFamily="34" charset="0"/>
              </a:rPr>
              <a:t>for excel files</a:t>
            </a:r>
          </a:p>
          <a:p>
            <a:pPr marL="0" marR="0" lvl="0" indent="0" algn="l" defTabSz="914400" rtl="0" eaLnBrk="0" fontAlgn="base" latinLnBrk="0" hangingPunct="0">
              <a:lnSpc>
                <a:spcPct val="100000"/>
              </a:lnSpc>
              <a:spcBef>
                <a:spcPct val="0"/>
              </a:spcBef>
              <a:spcAft>
                <a:spcPct val="0"/>
              </a:spcAft>
              <a:buClrTx/>
              <a:buSzTx/>
              <a:tabLst/>
            </a:pPr>
            <a:r>
              <a:rPr lang="en-US" altLang="en-US" sz="1400" dirty="0" err="1">
                <a:solidFill>
                  <a:srgbClr val="0070C0"/>
                </a:solidFill>
                <a:latin typeface="Source Sans Pro" panose="020B0503030403020204" pitchFamily="34" charset="0"/>
                <a:ea typeface="Source Sans Pro" panose="020B0503030403020204" pitchFamily="34" charset="0"/>
              </a:rPr>
              <a:t>write_xlsx</a:t>
            </a:r>
            <a:r>
              <a:rPr lang="en-US" altLang="en-US" sz="1400" dirty="0">
                <a:solidFill>
                  <a:srgbClr val="0070C0"/>
                </a:solidFill>
                <a:latin typeface="Source Sans Pro" panose="020B0503030403020204" pitchFamily="34" charset="0"/>
                <a:ea typeface="Source Sans Pro" panose="020B0503030403020204" pitchFamily="34" charset="0"/>
              </a:rPr>
              <a:t>()</a:t>
            </a:r>
            <a:endParaRPr lang="en-US" altLang="en-US" sz="1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1875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57447" y="272210"/>
            <a:ext cx="6866313" cy="646706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252830"/>
                </a:solidFill>
                <a:latin typeface="Consolas" panose="020B0609020204030204" pitchFamily="49" charset="0"/>
              </a:rPr>
              <a:t># Examples: reading in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252830"/>
                </a:solidFill>
                <a:latin typeface="Consolas" panose="020B0609020204030204" pitchFamily="49" charset="0"/>
              </a:rPr>
              <a:t>spending &lt;- </a:t>
            </a:r>
            <a:r>
              <a:rPr lang="en-US" altLang="en-US" sz="1100" b="1" dirty="0" err="1">
                <a:solidFill>
                  <a:srgbClr val="252830"/>
                </a:solidFill>
                <a:latin typeface="Consolas" panose="020B0609020204030204" pitchFamily="49" charset="0"/>
              </a:rPr>
              <a:t>read_csv</a:t>
            </a:r>
            <a:r>
              <a:rPr lang="en-US" altLang="en-US" sz="1100" b="1" dirty="0">
                <a:solidFill>
                  <a:srgbClr val="252830"/>
                </a:solidFill>
                <a:latin typeface="Consolas" panose="020B0609020204030204" pitchFamily="49" charset="0"/>
              </a:rPr>
              <a:t>("SomeSpending.csv", </a:t>
            </a:r>
            <a:r>
              <a:rPr lang="en-US" altLang="en-US" sz="1100" b="1" dirty="0" err="1">
                <a:solidFill>
                  <a:srgbClr val="252830"/>
                </a:solidFill>
                <a:latin typeface="Consolas" panose="020B0609020204030204" pitchFamily="49" charset="0"/>
              </a:rPr>
              <a:t>col_names</a:t>
            </a:r>
            <a:r>
              <a:rPr lang="en-US" altLang="en-US" sz="1100" b="1" dirty="0">
                <a:solidFill>
                  <a:srgbClr val="252830"/>
                </a:solidFill>
                <a:latin typeface="Consolas" panose="020B0609020204030204" pitchFamily="49" charset="0"/>
              </a:rPr>
              <a:t>=TRUE, quote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252830"/>
                </a:solidFill>
                <a:latin typeface="Consolas" panose="020B0609020204030204" pitchFamily="49" charset="0"/>
              </a:rPr>
              <a:t>spec(spending)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Rows: 15 Columns: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Column specification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Delimiter: \cols(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date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amount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item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desc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cat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Giving the parser clearer instructions: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spending &lt;- </a:t>
            </a:r>
            <a:r>
              <a:rPr lang="en-US" altLang="en-US" sz="1100" b="1" dirty="0" err="1">
                <a:latin typeface="Consolas" panose="020B0609020204030204" pitchFamily="49" charset="0"/>
              </a:rPr>
              <a:t>read_csv</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"SomeSpending.csv",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a:t>
            </a:r>
            <a:r>
              <a:rPr lang="en-US" altLang="en-US" sz="1100" b="1" dirty="0" err="1">
                <a:latin typeface="Consolas" panose="020B0609020204030204" pitchFamily="49" charset="0"/>
              </a:rPr>
              <a:t>col_types</a:t>
            </a:r>
            <a:r>
              <a:rPr lang="en-US" altLang="en-US" sz="1100" b="1" dirty="0">
                <a:latin typeface="Consolas" panose="020B0609020204030204" pitchFamily="49" charset="0"/>
              </a:rPr>
              <a:t> =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date = </a:t>
            </a:r>
            <a:r>
              <a:rPr lang="en-US" altLang="en-US" sz="1100" b="1" dirty="0" err="1">
                <a:latin typeface="Consolas" panose="020B0609020204030204" pitchFamily="49" charset="0"/>
              </a:rPr>
              <a:t>col_date</a:t>
            </a:r>
            <a:r>
              <a:rPr lang="en-US" altLang="en-US" sz="1100" b="1" dirty="0">
                <a:latin typeface="Consolas" panose="020B0609020204030204" pitchFamily="49" charset="0"/>
              </a:rPr>
              <a:t>(format = "%m/%d/%Y"),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amount = </a:t>
            </a:r>
            <a:r>
              <a:rPr lang="en-US" altLang="en-US" sz="1100" b="1" dirty="0" err="1">
                <a:latin typeface="Consolas" panose="020B0609020204030204" pitchFamily="49" charset="0"/>
              </a:rPr>
              <a:t>col_double</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item = </a:t>
            </a:r>
            <a:r>
              <a:rPr lang="en-US" altLang="en-US" sz="1100" b="1" dirty="0" err="1">
                <a:latin typeface="Consolas" panose="020B0609020204030204" pitchFamily="49" charset="0"/>
              </a:rPr>
              <a:t>col_integer</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desc = </a:t>
            </a:r>
            <a:r>
              <a:rPr lang="en-US" altLang="en-US" sz="1100" b="1" dirty="0" err="1">
                <a:latin typeface="Consolas" panose="020B0609020204030204" pitchFamily="49" charset="0"/>
              </a:rPr>
              <a:t>col_character</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cat = </a:t>
            </a:r>
            <a:r>
              <a:rPr lang="en-US" altLang="en-US" sz="1100" b="1" dirty="0" err="1">
                <a:latin typeface="Consolas" panose="020B0609020204030204" pitchFamily="49" charset="0"/>
              </a:rPr>
              <a:t>col_factor</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spec(spending)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cols(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date = </a:t>
            </a:r>
            <a:r>
              <a:rPr lang="en-US" altLang="en-US" sz="1050" dirty="0" err="1">
                <a:latin typeface="Consolas" panose="020B0609020204030204" pitchFamily="49" charset="0"/>
              </a:rPr>
              <a:t>col_date</a:t>
            </a:r>
            <a:r>
              <a:rPr lang="en-US" altLang="en-US" sz="1050" dirty="0">
                <a:latin typeface="Consolas" panose="020B0609020204030204" pitchFamily="49" charset="0"/>
              </a:rPr>
              <a:t>(format = "%m/%d/%Y"),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amount = </a:t>
            </a:r>
            <a:r>
              <a:rPr lang="en-US" altLang="en-US" sz="1050" dirty="0" err="1">
                <a:latin typeface="Consolas" panose="020B0609020204030204" pitchFamily="49" charset="0"/>
              </a:rPr>
              <a:t>col_double</a:t>
            </a:r>
            <a:r>
              <a:rPr lang="en-US" altLang="en-US" sz="105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item = </a:t>
            </a:r>
            <a:r>
              <a:rPr lang="en-US" altLang="en-US" sz="1050" dirty="0" err="1">
                <a:latin typeface="Consolas" panose="020B0609020204030204" pitchFamily="49" charset="0"/>
              </a:rPr>
              <a:t>col_integer</a:t>
            </a:r>
            <a:r>
              <a:rPr lang="en-US" altLang="en-US" sz="105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desc = </a:t>
            </a:r>
            <a:r>
              <a:rPr lang="en-US" altLang="en-US" sz="1050" dirty="0" err="1">
                <a:latin typeface="Consolas" panose="020B0609020204030204" pitchFamily="49" charset="0"/>
              </a:rPr>
              <a:t>col_character</a:t>
            </a:r>
            <a:r>
              <a:rPr lang="en-US" altLang="en-US" sz="105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cat = </a:t>
            </a:r>
            <a:r>
              <a:rPr lang="en-US" altLang="en-US" sz="1050" dirty="0" err="1">
                <a:latin typeface="Consolas" panose="020B0609020204030204" pitchFamily="49" charset="0"/>
              </a:rPr>
              <a:t>col_factor</a:t>
            </a:r>
            <a:r>
              <a:rPr lang="en-US" altLang="en-US" sz="1050" dirty="0">
                <a:latin typeface="Consolas" panose="020B0609020204030204" pitchFamily="49" charset="0"/>
              </a:rPr>
              <a:t>(levels = NULL, ordered = FALSE, </a:t>
            </a:r>
            <a:r>
              <a:rPr lang="en-US" altLang="en-US" sz="1050" dirty="0" err="1">
                <a:latin typeface="Consolas" panose="020B0609020204030204" pitchFamily="49" charset="0"/>
              </a:rPr>
              <a:t>include_na</a:t>
            </a:r>
            <a:r>
              <a:rPr lang="en-US" altLang="en-US" sz="1050" dirty="0">
                <a:latin typeface="Consolas" panose="020B0609020204030204" pitchFamily="49" charset="0"/>
              </a:rPr>
              <a:t> = FALSE)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a:t>
            </a: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Examples: reading in data files</a:t>
            </a:r>
          </a:p>
          <a:p>
            <a:endParaRPr lang="en-US" b="1" dirty="0">
              <a:solidFill>
                <a:schemeClr val="accent2"/>
              </a:solidFill>
              <a:cs typeface="Calibri"/>
            </a:endParaRPr>
          </a:p>
          <a:p>
            <a:r>
              <a:rPr lang="en-US" b="1" dirty="0">
                <a:cs typeface="Calibri"/>
              </a:rPr>
              <a:t>Reading in a csv file:</a:t>
            </a:r>
          </a:p>
          <a:p>
            <a:endParaRPr lang="en-US" b="1" dirty="0">
              <a:cs typeface="Calibri"/>
            </a:endParaRPr>
          </a:p>
          <a:p>
            <a:pPr marL="285750" indent="-285750">
              <a:buFont typeface="Arial" panose="020B0604020202020204" pitchFamily="34" charset="0"/>
              <a:buChar char="•"/>
            </a:pPr>
            <a:r>
              <a:rPr lang="en-US" sz="1400" dirty="0">
                <a:cs typeface="Calibri"/>
              </a:rPr>
              <a:t>Store the data in a data frame / </a:t>
            </a:r>
            <a:r>
              <a:rPr lang="en-US" sz="1400" dirty="0" err="1">
                <a:cs typeface="Calibri"/>
              </a:rPr>
              <a:t>tibble</a:t>
            </a:r>
            <a:r>
              <a:rPr lang="en-US" sz="1400" dirty="0">
                <a:cs typeface="Calibri"/>
              </a:rPr>
              <a:t>, "spending"</a:t>
            </a:r>
          </a:p>
          <a:p>
            <a:pPr marL="285750" indent="-285750">
              <a:buFont typeface="Arial" panose="020B0604020202020204" pitchFamily="34" charset="0"/>
              <a:buChar char="•"/>
            </a:pPr>
            <a:r>
              <a:rPr lang="en-US" sz="1400" dirty="0" err="1">
                <a:cs typeface="Calibri"/>
              </a:rPr>
              <a:t>col_names</a:t>
            </a:r>
            <a:r>
              <a:rPr lang="en-US" sz="1400" dirty="0">
                <a:cs typeface="Calibri"/>
              </a:rPr>
              <a:t> argument is TRUE, if the first row of the file contains column headers / names. (default value) </a:t>
            </a:r>
          </a:p>
          <a:p>
            <a:pPr marL="285750" indent="-285750">
              <a:buFont typeface="Arial" panose="020B0604020202020204" pitchFamily="34" charset="0"/>
              <a:buChar char="•"/>
            </a:pPr>
            <a:r>
              <a:rPr lang="en-US" sz="1400" dirty="0">
                <a:cs typeface="Calibri"/>
              </a:rPr>
              <a:t>Quote is the character used to quote text fields, this can be handy if you have large text fields that might contain formatting (carriage returns, form feeds or line breaks) or non-standard characters for your locale. I used the backtick (`), but the tilde (~) is another good option.</a:t>
            </a:r>
          </a:p>
          <a:p>
            <a:endParaRPr lang="en-US" b="1" dirty="0">
              <a:cs typeface="Calibri"/>
            </a:endParaRPr>
          </a:p>
          <a:p>
            <a:r>
              <a:rPr lang="en-US" b="1" dirty="0">
                <a:cs typeface="Calibri"/>
              </a:rPr>
              <a:t>The spec() command: tells us how the parser guessed field types</a:t>
            </a:r>
          </a:p>
          <a:p>
            <a:endParaRPr lang="en-US" b="1" dirty="0">
              <a:cs typeface="Calibri"/>
            </a:endParaRPr>
          </a:p>
          <a:p>
            <a:r>
              <a:rPr lang="en-US" sz="1400" dirty="0">
                <a:cs typeface="Calibri"/>
              </a:rPr>
              <a:t>Here, spec() tells us the parser guessed the file was comma-delimited (correct!), but it thought our 'date' field was a character field, and 'item’ was a double, rather than an integer.  The other fields are typed correctly, although the 'cat' field contains a string that should be treated as a category or factor. </a:t>
            </a:r>
            <a:r>
              <a:rPr lang="en-US" sz="1400" b="1" dirty="0">
                <a:solidFill>
                  <a:schemeClr val="accent2"/>
                </a:solidFill>
                <a:cs typeface="Calibri"/>
              </a:rPr>
              <a:t>We can change the code that reads the file so the parser will choose types correctly.</a:t>
            </a:r>
          </a:p>
        </p:txBody>
      </p:sp>
    </p:spTree>
    <p:extLst>
      <p:ext uri="{BB962C8B-B14F-4D97-AF65-F5344CB8AC3E}">
        <p14:creationId xmlns:p14="http://schemas.microsoft.com/office/powerpoint/2010/main" val="406675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24196" y="418404"/>
            <a:ext cx="6766559" cy="571301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Spec() Before Read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252830"/>
                </a:solidFill>
                <a:latin typeface="Consolas" panose="020B0609020204030204" pitchFamily="49" charset="0"/>
              </a:rPr>
              <a:t># Calling spec() before loading the file (same file, this time in tab-delimited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252830"/>
                </a:solidFill>
                <a:latin typeface="Consolas" panose="020B0609020204030204" pitchFamily="49" charset="0"/>
              </a:rPr>
              <a:t># text format)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err="1">
                <a:solidFill>
                  <a:srgbClr val="252830"/>
                </a:solidFill>
                <a:latin typeface="Consolas" panose="020B0609020204030204" pitchFamily="49" charset="0"/>
              </a:rPr>
              <a:t>spec_tsv</a:t>
            </a:r>
            <a:r>
              <a:rPr lang="en-US" altLang="en-US" sz="1050" dirty="0">
                <a:solidFill>
                  <a:srgbClr val="252830"/>
                </a:solidFill>
                <a:latin typeface="Consolas" panose="020B0609020204030204" pitchFamily="49" charset="0"/>
              </a:rPr>
              <a:t>("SomeSpending.txt", </a:t>
            </a:r>
            <a:r>
              <a:rPr lang="en-US" altLang="en-US" sz="1050" dirty="0" err="1">
                <a:solidFill>
                  <a:srgbClr val="252830"/>
                </a:solidFill>
                <a:latin typeface="Consolas" panose="020B0609020204030204" pitchFamily="49" charset="0"/>
              </a:rPr>
              <a:t>col_names</a:t>
            </a:r>
            <a:r>
              <a:rPr lang="en-US" altLang="en-US" sz="1050" dirty="0">
                <a:solidFill>
                  <a:srgbClr val="252830"/>
                </a:solidFill>
                <a:latin typeface="Consolas" panose="020B0609020204030204" pitchFamily="49" charset="0"/>
              </a:rPr>
              <a:t> =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OUTPUT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cols(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date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amount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item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desc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cat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252830"/>
                </a:solidFill>
                <a:latin typeface="Consolas" panose="020B0609020204030204" pitchFamily="49" charset="0"/>
              </a:rPr>
              <a:t># Now, load the file with the correct data types: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err="1">
                <a:solidFill>
                  <a:srgbClr val="252830"/>
                </a:solidFill>
                <a:latin typeface="Consolas" panose="020B0609020204030204" pitchFamily="49" charset="0"/>
              </a:rPr>
              <a:t>spending_txt</a:t>
            </a:r>
            <a:r>
              <a:rPr lang="en-US" altLang="en-US" sz="1050" dirty="0">
                <a:solidFill>
                  <a:srgbClr val="252830"/>
                </a:solidFill>
                <a:latin typeface="Consolas" panose="020B0609020204030204" pitchFamily="49" charset="0"/>
              </a:rPr>
              <a:t> &lt;- </a:t>
            </a:r>
            <a:r>
              <a:rPr lang="en-US" altLang="en-US" sz="1050" dirty="0" err="1">
                <a:solidFill>
                  <a:srgbClr val="252830"/>
                </a:solidFill>
                <a:latin typeface="Consolas" panose="020B0609020204030204" pitchFamily="49" charset="0"/>
              </a:rPr>
              <a:t>read_tsv</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"SomeSpending.txt",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t>
            </a:r>
            <a:r>
              <a:rPr lang="en-US" altLang="en-US" sz="1050" dirty="0" err="1">
                <a:solidFill>
                  <a:srgbClr val="252830"/>
                </a:solidFill>
                <a:latin typeface="Consolas" panose="020B0609020204030204" pitchFamily="49" charset="0"/>
              </a:rPr>
              <a:t>col_types</a:t>
            </a:r>
            <a:r>
              <a:rPr lang="en-US" altLang="en-US" sz="1050" dirty="0">
                <a:solidFill>
                  <a:srgbClr val="252830"/>
                </a:solidFill>
                <a:latin typeface="Consolas" panose="020B0609020204030204" pitchFamily="49" charset="0"/>
              </a:rPr>
              <a:t> =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date = </a:t>
            </a:r>
            <a:r>
              <a:rPr lang="en-US" altLang="en-US" sz="1050" dirty="0" err="1">
                <a:solidFill>
                  <a:srgbClr val="252830"/>
                </a:solidFill>
                <a:latin typeface="Consolas" panose="020B0609020204030204" pitchFamily="49" charset="0"/>
              </a:rPr>
              <a:t>col_date</a:t>
            </a:r>
            <a:r>
              <a:rPr lang="en-US" altLang="en-US" sz="1050" dirty="0">
                <a:solidFill>
                  <a:srgbClr val="252830"/>
                </a:solidFill>
                <a:latin typeface="Consolas" panose="020B0609020204030204" pitchFamily="49" charset="0"/>
              </a:rPr>
              <a:t>(format = "%m/%d/%Y"),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amount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item = </a:t>
            </a:r>
            <a:r>
              <a:rPr lang="en-US" altLang="en-US" sz="1050" dirty="0" err="1">
                <a:solidFill>
                  <a:srgbClr val="252830"/>
                </a:solidFill>
                <a:latin typeface="Consolas" panose="020B0609020204030204" pitchFamily="49" charset="0"/>
              </a:rPr>
              <a:t>col_integer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desc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cat = </a:t>
            </a:r>
            <a:r>
              <a:rPr lang="en-US" altLang="en-US" sz="1050" dirty="0" err="1">
                <a:solidFill>
                  <a:srgbClr val="252830"/>
                </a:solidFill>
                <a:latin typeface="Consolas" panose="020B0609020204030204" pitchFamily="49" charset="0"/>
              </a:rPr>
              <a:t>col_factor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252830"/>
                </a:solidFill>
                <a:latin typeface="Consolas" panose="020B0609020204030204" pitchFamily="49" charset="0"/>
              </a:rPr>
              <a:t># Show the first five rows of the </a:t>
            </a:r>
            <a:r>
              <a:rPr lang="en-US" altLang="en-US" sz="1050" b="1" dirty="0" err="1">
                <a:solidFill>
                  <a:srgbClr val="252830"/>
                </a:solidFill>
                <a:latin typeface="Consolas" panose="020B0609020204030204" pitchFamily="49" charset="0"/>
              </a:rPr>
              <a:t>tibble</a:t>
            </a:r>
            <a:r>
              <a:rPr lang="en-US" altLang="en-US" sz="1050" b="1" dirty="0">
                <a:solidFill>
                  <a:srgbClr val="252830"/>
                </a:solidFill>
                <a:latin typeface="Consolas" panose="020B0609020204030204" pitchFamily="49" charset="0"/>
              </a:rPr>
              <a:t> data frame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head(</a:t>
            </a:r>
            <a:r>
              <a:rPr lang="en-US" altLang="en-US" sz="1050" dirty="0" err="1">
                <a:solidFill>
                  <a:srgbClr val="252830"/>
                </a:solidFill>
                <a:latin typeface="Consolas" panose="020B0609020204030204" pitchFamily="49" charset="0"/>
              </a:rPr>
              <a:t>spending_txt</a:t>
            </a:r>
            <a:r>
              <a:rPr lang="en-US" altLang="en-US" sz="1050" dirty="0">
                <a:solidFill>
                  <a:srgbClr val="252830"/>
                </a:solidFill>
                <a:latin typeface="Consolas" panose="020B0609020204030204" pitchFamily="49" charset="0"/>
              </a:rPr>
              <a:t>, 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eaLnBrk="0" fontAlgn="base" hangingPunct="0">
              <a:spcBef>
                <a:spcPct val="0"/>
              </a:spcBef>
              <a:spcAft>
                <a:spcPct val="0"/>
              </a:spcAft>
            </a:pPr>
            <a:r>
              <a:rPr lang="en-US" altLang="en-US" sz="1050" dirty="0">
                <a:solidFill>
                  <a:srgbClr val="252830"/>
                </a:solidFill>
                <a:latin typeface="Consolas" panose="020B0609020204030204" pitchFamily="49" charset="0"/>
              </a:rPr>
              <a:t>---------- OUTPUT ---------</a:t>
            </a:r>
            <a:r>
              <a:rPr lang="en-US" altLang="en-US" sz="1050" dirty="0">
                <a:solidFill>
                  <a:srgbClr val="252830"/>
                </a:solidFill>
                <a:latin typeface="Consolas" panose="020B0609020204030204" pitchFamily="49" charset="0"/>
                <a:sym typeface="Wingdings" panose="05000000000000000000" pitchFamily="2" charset="2"/>
              </a:rPr>
              <a:t></a:t>
            </a: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Spec() before Read</a:t>
            </a:r>
          </a:p>
          <a:p>
            <a:endParaRPr lang="en-US" b="1" dirty="0">
              <a:solidFill>
                <a:schemeClr val="accent2"/>
              </a:solidFill>
              <a:cs typeface="Calibri"/>
            </a:endParaRPr>
          </a:p>
          <a:p>
            <a:r>
              <a:rPr lang="en-US" b="1" dirty="0">
                <a:cs typeface="Calibri"/>
              </a:rPr>
              <a:t>We don't have to load a file to look at its spec().  This is really handy when we want to see how </a:t>
            </a:r>
            <a:r>
              <a:rPr lang="en-US" b="1" dirty="0" err="1">
                <a:cs typeface="Calibri"/>
              </a:rPr>
              <a:t>readr</a:t>
            </a:r>
            <a:r>
              <a:rPr lang="en-US" b="1" dirty="0">
                <a:cs typeface="Calibri"/>
              </a:rPr>
              <a:t> will parse a file before we load it!  </a:t>
            </a:r>
          </a:p>
          <a:p>
            <a:endParaRPr lang="en-US" b="1" dirty="0">
              <a:cs typeface="Calibri"/>
            </a:endParaRPr>
          </a:p>
          <a:p>
            <a:r>
              <a:rPr lang="en-US" b="1" dirty="0">
                <a:cs typeface="Calibri"/>
              </a:rPr>
              <a:t>That way, we can make the formatting changes we want in the first </a:t>
            </a:r>
            <a:r>
              <a:rPr lang="en-US" b="1" dirty="0" err="1">
                <a:cs typeface="Calibri"/>
              </a:rPr>
              <a:t>readr</a:t>
            </a:r>
            <a:r>
              <a:rPr lang="en-US" b="1" dirty="0">
                <a:cs typeface="Calibri"/>
              </a:rPr>
              <a:t> call.</a:t>
            </a:r>
          </a:p>
          <a:p>
            <a:endParaRPr lang="en-US" b="1" dirty="0">
              <a:cs typeface="Calibri"/>
            </a:endParaRPr>
          </a:p>
        </p:txBody>
      </p:sp>
      <p:pic>
        <p:nvPicPr>
          <p:cNvPr id="8" name="Picture 7" descr="A picture containing timeline&#10;&#10;Description automatically generated">
            <a:extLst>
              <a:ext uri="{FF2B5EF4-FFF2-40B4-BE49-F238E27FC236}">
                <a16:creationId xmlns:a16="http://schemas.microsoft.com/office/drawing/2014/main" id="{3E565F76-8D3D-4B82-A73F-BDE013C8F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810" y="4854633"/>
            <a:ext cx="7084487" cy="1342738"/>
          </a:xfrm>
          <a:prstGeom prst="rect">
            <a:avLst/>
          </a:prstGeom>
        </p:spPr>
      </p:pic>
    </p:spTree>
    <p:extLst>
      <p:ext uri="{BB962C8B-B14F-4D97-AF65-F5344CB8AC3E}">
        <p14:creationId xmlns:p14="http://schemas.microsoft.com/office/powerpoint/2010/main" val="279209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465512" y="267633"/>
            <a:ext cx="6409113" cy="653631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Examples: reading in an Excel file with library(xlsx)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Loading an Excel version of the file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The basic version, using </a:t>
            </a:r>
            <a:r>
              <a:rPr lang="en-US" altLang="en-US" sz="1100" b="1" dirty="0" err="1">
                <a:latin typeface="Consolas" panose="020B0609020204030204" pitchFamily="49" charset="0"/>
              </a:rPr>
              <a:t>sheetIndex</a:t>
            </a:r>
            <a:r>
              <a:rPr lang="en-US" altLang="en-US" sz="1100" b="1" dirty="0">
                <a:latin typeface="Consolas" panose="020B0609020204030204" pitchFamily="49" charset="0"/>
              </a:rPr>
              <a:t> to specify the sheet: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err="1">
                <a:latin typeface="Consolas" panose="020B0609020204030204" pitchFamily="49" charset="0"/>
              </a:rPr>
              <a:t>excel_spending</a:t>
            </a:r>
            <a:r>
              <a:rPr lang="en-US" altLang="en-US" sz="1100" dirty="0">
                <a:latin typeface="Consolas" panose="020B0609020204030204" pitchFamily="49" charset="0"/>
              </a:rPr>
              <a:t> &lt;- read.xlsx("SomeSpending.xlsx", </a:t>
            </a:r>
            <a:r>
              <a:rPr lang="en-US" altLang="en-US" sz="1100" dirty="0" err="1">
                <a:latin typeface="Consolas" panose="020B0609020204030204" pitchFamily="49" charset="0"/>
              </a:rPr>
              <a:t>sheetIndex</a:t>
            </a:r>
            <a:r>
              <a:rPr lang="en-US" altLang="en-US" sz="1100" dirty="0">
                <a:latin typeface="Consolas" panose="020B0609020204030204"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The xlsx library DOES NOT create a </a:t>
            </a:r>
            <a:r>
              <a:rPr lang="en-US" altLang="en-US" sz="1100" b="1" dirty="0" err="1">
                <a:latin typeface="Consolas" panose="020B0609020204030204" pitchFamily="49" charset="0"/>
              </a:rPr>
              <a:t>tibble</a:t>
            </a:r>
            <a:r>
              <a:rPr lang="en-US" altLang="en-US" sz="1100" b="1" dirty="0">
                <a:latin typeface="Consolas" panose="020B0609020204030204" pitchFamily="49" charset="0"/>
              </a:rPr>
              <a:t> (special </a:t>
            </a:r>
            <a:r>
              <a:rPr lang="en-US" altLang="en-US" sz="1100" b="1" dirty="0" err="1">
                <a:latin typeface="Consolas" panose="020B0609020204030204" pitchFamily="49" charset="0"/>
              </a:rPr>
              <a:t>tidyverse</a:t>
            </a:r>
            <a:r>
              <a:rPr lang="en-US" altLang="en-US" sz="1100" b="1" dirty="0">
                <a:latin typeface="Consolas" panose="020B0609020204030204" pitchFamily="49" charset="0"/>
              </a:rPr>
              <a:t> </a:t>
            </a:r>
            <a:r>
              <a:rPr lang="en-US" altLang="en-US" sz="1100" b="1" dirty="0" err="1">
                <a:latin typeface="Consolas" panose="020B0609020204030204" pitchFamily="49" charset="0"/>
              </a:rPr>
              <a:t>data.frame</a:t>
            </a:r>
            <a:r>
              <a:rPr lang="en-US" altLang="en-US" sz="11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Instead, it creates an old-fashioned R </a:t>
            </a:r>
            <a:r>
              <a:rPr lang="en-US" altLang="en-US" sz="1100" b="1" dirty="0" err="1">
                <a:latin typeface="Consolas" panose="020B0609020204030204" pitchFamily="49" charset="0"/>
              </a:rPr>
              <a:t>data.frame</a:t>
            </a:r>
            <a:r>
              <a:rPr lang="en-US" altLang="en-US" sz="1100" b="1" dirty="0">
                <a:latin typeface="Consolas" panose="020B0609020204030204" pitchFamily="49" charset="0"/>
              </a:rPr>
              <a:t>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onsolas" panose="020B0609020204030204" pitchFamily="49" charset="0"/>
              </a:rPr>
              <a:t># To see its structure and data types, we use the str() command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str(</a:t>
            </a:r>
            <a:r>
              <a:rPr lang="en-US" altLang="en-US" sz="1100" dirty="0" err="1">
                <a:latin typeface="Consolas" panose="020B0609020204030204" pitchFamily="49" charset="0"/>
              </a:rPr>
              <a:t>excel_spending</a:t>
            </a:r>
            <a:r>
              <a:rPr lang="en-US" altLang="en-US" sz="110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onsolas" panose="020B0609020204030204" pitchFamily="49" charset="0"/>
              </a:rPr>
              <a:t>---------------- OUTPUT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a:t>
            </a:r>
            <a:r>
              <a:rPr lang="en-US" altLang="en-US" sz="1000" dirty="0" err="1">
                <a:latin typeface="Consolas" panose="020B0609020204030204" pitchFamily="49" charset="0"/>
              </a:rPr>
              <a:t>data.frame</a:t>
            </a:r>
            <a:r>
              <a:rPr lang="en-US" altLang="en-US" sz="1000" dirty="0">
                <a:latin typeface="Consolas" panose="020B0609020204030204" pitchFamily="49" charset="0"/>
              </a:rPr>
              <a:t>':	15 obs. of  5 variables: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date  : Date, format: "2018-01-01" "2018-01-18" "2018-02-09" "2018-02-09"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amount: num  480.2 12.8 67.6 98.4 58.9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item  : num  456 458 490 491 562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desc  : chr  "used skis and bindings" "coffee and muffin" "lunch at Bretton Woods lodge" "ski ticket"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cat   : chr  "fun" "food" "food" "fun"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Convert the 'cat' column to a categorical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err="1">
                <a:latin typeface="Consolas" panose="020B0609020204030204" pitchFamily="49" charset="0"/>
              </a:rPr>
              <a:t>excel_spending$cat</a:t>
            </a:r>
            <a:r>
              <a:rPr lang="en-US" altLang="en-US" sz="1100" dirty="0">
                <a:latin typeface="Consolas" panose="020B0609020204030204" pitchFamily="49" charset="0"/>
              </a:rPr>
              <a:t> &lt;- </a:t>
            </a:r>
            <a:r>
              <a:rPr lang="en-US" altLang="en-US" sz="1100" dirty="0" err="1">
                <a:latin typeface="Consolas" panose="020B0609020204030204" pitchFamily="49" charset="0"/>
              </a:rPr>
              <a:t>as.factor</a:t>
            </a:r>
            <a:r>
              <a:rPr lang="en-US" altLang="en-US" sz="1100" dirty="0">
                <a:latin typeface="Consolas" panose="020B0609020204030204" pitchFamily="49" charset="0"/>
              </a:rPr>
              <a:t>(</a:t>
            </a:r>
            <a:r>
              <a:rPr lang="en-US" altLang="en-US" sz="1100" dirty="0" err="1">
                <a:latin typeface="Consolas" panose="020B0609020204030204" pitchFamily="49" charset="0"/>
              </a:rPr>
              <a:t>excel_spending$cat</a:t>
            </a:r>
            <a:r>
              <a:rPr lang="en-US" altLang="en-US" sz="110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str(</a:t>
            </a:r>
            <a:r>
              <a:rPr lang="en-US" altLang="en-US" sz="1100" dirty="0" err="1">
                <a:latin typeface="Consolas" panose="020B0609020204030204" pitchFamily="49" charset="0"/>
              </a:rPr>
              <a:t>excel_spending</a:t>
            </a:r>
            <a:r>
              <a:rPr lang="en-US" altLang="en-US" sz="110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onsolas" panose="020B0609020204030204" pitchFamily="49" charset="0"/>
            </a:endParaRPr>
          </a:p>
          <a:p>
            <a:pPr eaLnBrk="0" fontAlgn="base" hangingPunct="0">
              <a:spcBef>
                <a:spcPct val="0"/>
              </a:spcBef>
              <a:spcAft>
                <a:spcPct val="0"/>
              </a:spcAft>
            </a:pPr>
            <a:r>
              <a:rPr lang="en-US" altLang="en-US" sz="1200" dirty="0">
                <a:latin typeface="Consolas" panose="020B0609020204030204" pitchFamily="49" charset="0"/>
              </a:rPr>
              <a:t>---------------- OUTPUT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a:t>
            </a:r>
            <a:r>
              <a:rPr lang="en-US" altLang="en-US" sz="1000" dirty="0" err="1">
                <a:latin typeface="Consolas" panose="020B0609020204030204" pitchFamily="49" charset="0"/>
              </a:rPr>
              <a:t>data.frame</a:t>
            </a:r>
            <a:r>
              <a:rPr lang="en-US" altLang="en-US" sz="1000" dirty="0">
                <a:latin typeface="Consolas" panose="020B0609020204030204" pitchFamily="49" charset="0"/>
              </a:rPr>
              <a:t>':	15 obs. of  5 variables: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date  : Date, format: "2018-01-01" "2018-01-18" "2018-02-09" "2018-02-09"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amount: num  480.2 12.8 67.6 98.4 58.9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item  : num  456 458 490 491 562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desc  : chr  "used skis and bindings" "coffee and muffin" "lunch at Bretton Woods lodge" "ski ticket"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Consolas" panose="020B0609020204030204" pitchFamily="49" charset="0"/>
              </a:rPr>
              <a:t> $ cat   : Factor w/ 6 levels "</a:t>
            </a:r>
            <a:r>
              <a:rPr lang="en-US" altLang="en-US" sz="1000" dirty="0" err="1">
                <a:latin typeface="Consolas" panose="020B0609020204030204" pitchFamily="49" charset="0"/>
              </a:rPr>
              <a:t>clothing","food</a:t>
            </a:r>
            <a:r>
              <a:rPr lang="en-US" altLang="en-US" sz="1000" dirty="0">
                <a:latin typeface="Consolas" panose="020B0609020204030204" pitchFamily="49" charset="0"/>
              </a:rPr>
              <a:t>",..: 3 2 2 3 3 5 1 3 3 2 ...</a:t>
            </a: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Working with Excel Files</a:t>
            </a:r>
          </a:p>
          <a:p>
            <a:endParaRPr lang="en-US" sz="1400" b="1" dirty="0">
              <a:solidFill>
                <a:schemeClr val="accent2"/>
              </a:solidFill>
              <a:cs typeface="Calibri"/>
            </a:endParaRPr>
          </a:p>
          <a:p>
            <a:r>
              <a:rPr lang="en-US" sz="1400" b="1" dirty="0">
                <a:solidFill>
                  <a:schemeClr val="accent2"/>
                </a:solidFill>
                <a:cs typeface="Calibri"/>
              </a:rPr>
              <a:t>The xlsx library is NOT part of the </a:t>
            </a:r>
            <a:r>
              <a:rPr lang="en-US" sz="1400" b="1" dirty="0" err="1">
                <a:solidFill>
                  <a:schemeClr val="accent2"/>
                </a:solidFill>
                <a:cs typeface="Calibri"/>
              </a:rPr>
              <a:t>tidyverse</a:t>
            </a:r>
            <a:r>
              <a:rPr lang="en-US" sz="1400" b="1" dirty="0">
                <a:solidFill>
                  <a:schemeClr val="accent2"/>
                </a:solidFill>
                <a:cs typeface="Calibri"/>
              </a:rPr>
              <a:t>.</a:t>
            </a:r>
          </a:p>
          <a:p>
            <a:endParaRPr lang="en-US" sz="1400" b="1" dirty="0">
              <a:solidFill>
                <a:schemeClr val="accent2"/>
              </a:solidFill>
              <a:cs typeface="Calibri"/>
            </a:endParaRPr>
          </a:p>
          <a:p>
            <a:r>
              <a:rPr lang="en-US" sz="1400" dirty="0">
                <a:cs typeface="Calibri"/>
              </a:rPr>
              <a:t>It is a powerful library for working with Excel documents and can do </a:t>
            </a:r>
            <a:r>
              <a:rPr lang="en-US" sz="1400" b="1" dirty="0">
                <a:cs typeface="Calibri"/>
              </a:rPr>
              <a:t>lots of very cool things</a:t>
            </a:r>
            <a:r>
              <a:rPr lang="en-US" sz="1400" dirty="0">
                <a:cs typeface="Calibri"/>
              </a:rPr>
              <a:t>:</a:t>
            </a:r>
          </a:p>
          <a:p>
            <a:endParaRPr lang="en-US" sz="1400" dirty="0">
              <a:cs typeface="Calibri"/>
            </a:endParaRPr>
          </a:p>
          <a:p>
            <a:r>
              <a:rPr lang="en-US" sz="1400" dirty="0">
                <a:cs typeface="Calibri"/>
              </a:rPr>
              <a:t>However, when we read in documents with the xlsx library, we have to interact with them as </a:t>
            </a:r>
            <a:r>
              <a:rPr lang="en-US" sz="1400" b="1" dirty="0">
                <a:cs typeface="Calibri"/>
              </a:rPr>
              <a:t>REGULAR R DATA FRAMES</a:t>
            </a:r>
            <a:r>
              <a:rPr lang="en-US" sz="1400" dirty="0">
                <a:cs typeface="Calibri"/>
              </a:rPr>
              <a:t> (not as </a:t>
            </a:r>
            <a:r>
              <a:rPr lang="en-US" sz="1400" dirty="0" err="1">
                <a:cs typeface="Calibri"/>
              </a:rPr>
              <a:t>tibbles</a:t>
            </a:r>
            <a:r>
              <a:rPr lang="en-US" sz="1400" dirty="0">
                <a:cs typeface="Calibri"/>
              </a:rPr>
              <a:t>)! </a:t>
            </a:r>
          </a:p>
          <a:p>
            <a:endParaRPr lang="en-US" sz="1400" dirty="0">
              <a:cs typeface="Calibri"/>
            </a:endParaRPr>
          </a:p>
          <a:p>
            <a:r>
              <a:rPr lang="en-US" sz="1400" dirty="0">
                <a:cs typeface="Calibri"/>
              </a:rPr>
              <a:t>To get the ‘spec’ of a regular R data frame, use the </a:t>
            </a:r>
            <a:r>
              <a:rPr lang="en-US" sz="1400" b="1" dirty="0">
                <a:cs typeface="Calibri"/>
              </a:rPr>
              <a:t>str() command</a:t>
            </a:r>
            <a:r>
              <a:rPr lang="en-US" sz="1400" dirty="0">
                <a:cs typeface="Calibri"/>
              </a:rPr>
              <a:t>.</a:t>
            </a:r>
          </a:p>
          <a:p>
            <a:endParaRPr lang="en-US" sz="1400" dirty="0">
              <a:cs typeface="Calibri"/>
            </a:endParaRPr>
          </a:p>
          <a:p>
            <a:r>
              <a:rPr lang="en-US" sz="1400" dirty="0">
                <a:cs typeface="Calibri"/>
              </a:rPr>
              <a:t>You can see that xlsx picked a lot of the right data types, including detecting our ‘date’ column!  However, we still need to change ‘cat’ to a categorical variable.  </a:t>
            </a:r>
            <a:r>
              <a:rPr lang="en-US" sz="1400" b="1" dirty="0">
                <a:cs typeface="Calibri"/>
              </a:rPr>
              <a:t>To do this in ‘regular’ R, we use the </a:t>
            </a:r>
            <a:r>
              <a:rPr lang="en-US" sz="1400" b="1" dirty="0" err="1">
                <a:cs typeface="Calibri"/>
              </a:rPr>
              <a:t>as.factor</a:t>
            </a:r>
            <a:r>
              <a:rPr lang="en-US" sz="1400" b="1" dirty="0">
                <a:cs typeface="Calibri"/>
              </a:rPr>
              <a:t>() command.</a:t>
            </a:r>
          </a:p>
        </p:txBody>
      </p:sp>
    </p:spTree>
    <p:extLst>
      <p:ext uri="{BB962C8B-B14F-4D97-AF65-F5344CB8AC3E}">
        <p14:creationId xmlns:p14="http://schemas.microsoft.com/office/powerpoint/2010/main" val="321656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596501" y="501594"/>
            <a:ext cx="5754896" cy="1655483"/>
          </a:xfrm>
        </p:spPr>
        <p:txBody>
          <a:bodyPr anchor="b">
            <a:normAutofit/>
          </a:bodyPr>
          <a:lstStyle/>
          <a:p>
            <a:r>
              <a:rPr lang="en-US" sz="4000" dirty="0"/>
              <a:t>Working with other file-types: the </a:t>
            </a:r>
            <a:r>
              <a:rPr lang="en-US" sz="4000" dirty="0">
                <a:solidFill>
                  <a:schemeClr val="accent2">
                    <a:lumMod val="50000"/>
                  </a:schemeClr>
                </a:solidFill>
              </a:rPr>
              <a:t>Haven package</a:t>
            </a:r>
          </a:p>
        </p:txBody>
      </p:sp>
      <p:pic>
        <p:nvPicPr>
          <p:cNvPr id="5" name="Picture 4" descr="A picture containing text, sign&#10;&#10;Description automatically generated">
            <a:extLst>
              <a:ext uri="{FF2B5EF4-FFF2-40B4-BE49-F238E27FC236}">
                <a16:creationId xmlns:a16="http://schemas.microsoft.com/office/drawing/2014/main" id="{9DE49208-8F4D-4715-B215-22F768D201D3}"/>
              </a:ext>
            </a:extLst>
          </p:cNvPr>
          <p:cNvPicPr>
            <a:picLocks noChangeAspect="1"/>
          </p:cNvPicPr>
          <p:nvPr/>
        </p:nvPicPr>
        <p:blipFill rotWithShape="1">
          <a:blip r:embed="rId2">
            <a:extLst>
              <a:ext uri="{28A0092B-C50C-407E-A947-70E740481C1C}">
                <a14:useLocalDpi xmlns:a14="http://schemas.microsoft.com/office/drawing/2010/main" val="0"/>
              </a:ext>
            </a:extLst>
          </a:blip>
          <a:srcRect t="3379" r="2" b="2"/>
          <a:stretch/>
        </p:blipFill>
        <p:spPr>
          <a:xfrm>
            <a:off x="1068130" y="1028701"/>
            <a:ext cx="3876165" cy="4338170"/>
          </a:xfrm>
          <a:prstGeom prst="rect">
            <a:avLst/>
          </a:prstGeom>
        </p:spPr>
      </p:pic>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596502" y="2405894"/>
            <a:ext cx="5754896" cy="3737211"/>
          </a:xfrm>
        </p:spPr>
        <p:txBody>
          <a:bodyPr anchor="t">
            <a:normAutofit lnSpcReduction="10000"/>
          </a:bodyPr>
          <a:lstStyle/>
          <a:p>
            <a:pPr marL="0" indent="0">
              <a:buNone/>
            </a:pPr>
            <a:r>
              <a:rPr lang="en-US" sz="1600" dirty="0"/>
              <a:t>There are lots of other file-types you might want to work with.</a:t>
            </a:r>
          </a:p>
          <a:p>
            <a:pPr marL="0" indent="0">
              <a:buNone/>
            </a:pPr>
            <a:r>
              <a:rPr lang="en-US" sz="1600" dirty="0"/>
              <a:t>There are many great R libraries maintained for this purpose!</a:t>
            </a:r>
          </a:p>
          <a:p>
            <a:pPr marL="0" indent="0">
              <a:buNone/>
            </a:pPr>
            <a:r>
              <a:rPr lang="en-US" sz="1600" dirty="0"/>
              <a:t>One of the most popular, which is part of the </a:t>
            </a:r>
            <a:r>
              <a:rPr lang="en-US" sz="1600" dirty="0" err="1"/>
              <a:t>tidyverse</a:t>
            </a:r>
            <a:r>
              <a:rPr lang="en-US" sz="1600" dirty="0"/>
              <a:t>, is the </a:t>
            </a:r>
            <a:r>
              <a:rPr lang="en-US" sz="1600" b="1" dirty="0">
                <a:solidFill>
                  <a:schemeClr val="accent2">
                    <a:lumMod val="50000"/>
                  </a:schemeClr>
                </a:solidFill>
              </a:rPr>
              <a:t>Haven package</a:t>
            </a:r>
          </a:p>
          <a:p>
            <a:pPr marL="0" indent="0">
              <a:buNone/>
            </a:pPr>
            <a:r>
              <a:rPr lang="en-US" sz="1600" dirty="0">
                <a:hlinkClick r:id="rId3"/>
              </a:rPr>
              <a:t>https://haven.tidyverse.org/</a:t>
            </a:r>
            <a:endParaRPr lang="en-US" sz="1600" dirty="0"/>
          </a:p>
          <a:p>
            <a:pPr marL="0" indent="0">
              <a:buNone/>
            </a:pPr>
            <a:endParaRPr lang="en-US" sz="1600" dirty="0"/>
          </a:p>
          <a:p>
            <a:pPr marL="0" indent="0">
              <a:buNone/>
            </a:pPr>
            <a:r>
              <a:rPr lang="en-US" sz="1600" b="1" dirty="0">
                <a:solidFill>
                  <a:schemeClr val="accent2">
                    <a:lumMod val="50000"/>
                  </a:schemeClr>
                </a:solidFill>
              </a:rPr>
              <a:t>Haven </a:t>
            </a:r>
            <a:r>
              <a:rPr lang="en-US" sz="1600" dirty="0"/>
              <a:t>allows you to work in R with:</a:t>
            </a:r>
          </a:p>
          <a:p>
            <a:pPr>
              <a:buFont typeface="Wingdings" panose="05000000000000000000" pitchFamily="2" charset="2"/>
              <a:buChar char="ü"/>
            </a:pPr>
            <a:r>
              <a:rPr lang="en-US" sz="1600" b="1" dirty="0"/>
              <a:t>SAS files</a:t>
            </a:r>
          </a:p>
          <a:p>
            <a:pPr>
              <a:buFont typeface="Wingdings" panose="05000000000000000000" pitchFamily="2" charset="2"/>
              <a:buChar char="ü"/>
            </a:pPr>
            <a:r>
              <a:rPr lang="en-US" sz="1600" b="1" dirty="0"/>
              <a:t>Stata files</a:t>
            </a:r>
          </a:p>
          <a:p>
            <a:pPr>
              <a:buFont typeface="Wingdings" panose="05000000000000000000" pitchFamily="2" charset="2"/>
              <a:buChar char="ü"/>
            </a:pPr>
            <a:r>
              <a:rPr lang="en-US" sz="1600" b="1" dirty="0"/>
              <a:t>SPSS files</a:t>
            </a:r>
          </a:p>
          <a:p>
            <a:pPr marL="0" indent="0">
              <a:buNone/>
            </a:pPr>
            <a:r>
              <a:rPr lang="en-US" sz="1600" dirty="0"/>
              <a:t>The syntax for these commands will be very much like what you’ve already seen with .csv and .txt (tab-delimited) files on slides 6 &amp; 7.</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680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EA0AAC4B7C814A9F1B71C55BDCD8DF" ma:contentTypeVersion="11" ma:contentTypeDescription="Create a new document." ma:contentTypeScope="" ma:versionID="b8413829ab870582965c1309ae2c7dff">
  <xsd:schema xmlns:xsd="http://www.w3.org/2001/XMLSchema" xmlns:xs="http://www.w3.org/2001/XMLSchema" xmlns:p="http://schemas.microsoft.com/office/2006/metadata/properties" xmlns:ns3="a5d087a9-0a76-4c95-81dd-cb9a43791e27" xmlns:ns4="5cdd2681-eec7-4df6-8e0d-94d5d48e1e3d" targetNamespace="http://schemas.microsoft.com/office/2006/metadata/properties" ma:root="true" ma:fieldsID="8ef4fdc0a790f393e971587c4d8764c6" ns3:_="" ns4:_="">
    <xsd:import namespace="a5d087a9-0a76-4c95-81dd-cb9a43791e27"/>
    <xsd:import namespace="5cdd2681-eec7-4df6-8e0d-94d5d48e1e3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087a9-0a76-4c95-81dd-cb9a43791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dd2681-eec7-4df6-8e0d-94d5d48e1e3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2AC3CA-CA17-4DD1-A092-C0A76B806FDB}">
  <ds:schemaRefs>
    <ds:schemaRef ds:uri="http://schemas.microsoft.com/sharepoint/v3/contenttype/forms"/>
  </ds:schemaRefs>
</ds:datastoreItem>
</file>

<file path=customXml/itemProps2.xml><?xml version="1.0" encoding="utf-8"?>
<ds:datastoreItem xmlns:ds="http://schemas.openxmlformats.org/officeDocument/2006/customXml" ds:itemID="{385D698F-202A-4369-8C5D-D8E9EF69ED06}">
  <ds:schemaRefs>
    <ds:schemaRef ds:uri="http://purl.org/dc/dcmitype/"/>
    <ds:schemaRef ds:uri="http://schemas.openxmlformats.org/package/2006/metadata/core-properties"/>
    <ds:schemaRef ds:uri="a5d087a9-0a76-4c95-81dd-cb9a43791e27"/>
    <ds:schemaRef ds:uri="http://purl.org/dc/elements/1.1/"/>
    <ds:schemaRef ds:uri="http://schemas.microsoft.com/office/infopath/2007/PartnerControls"/>
    <ds:schemaRef ds:uri="http://schemas.microsoft.com/office/2006/documentManagement/types"/>
    <ds:schemaRef ds:uri="http://www.w3.org/XML/1998/namespace"/>
    <ds:schemaRef ds:uri="http://purl.org/dc/terms/"/>
    <ds:schemaRef ds:uri="5cdd2681-eec7-4df6-8e0d-94d5d48e1e3d"/>
    <ds:schemaRef ds:uri="http://schemas.microsoft.com/office/2006/metadata/properties"/>
  </ds:schemaRefs>
</ds:datastoreItem>
</file>

<file path=customXml/itemProps3.xml><?xml version="1.0" encoding="utf-8"?>
<ds:datastoreItem xmlns:ds="http://schemas.openxmlformats.org/officeDocument/2006/customXml" ds:itemID="{542B52EB-0836-4ED2-AAE0-61D25199F9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087a9-0a76-4c95-81dd-cb9a43791e27"/>
    <ds:schemaRef ds:uri="5cdd2681-eec7-4df6-8e0d-94d5d48e1e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33221</TotalTime>
  <Words>4492</Words>
  <Application>Microsoft Office PowerPoint</Application>
  <PresentationFormat>Widescreen</PresentationFormat>
  <Paragraphs>425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Consolas</vt:lpstr>
      <vt:lpstr>Lato</vt:lpstr>
      <vt:lpstr>Source Sans Pro</vt:lpstr>
      <vt:lpstr>var(--bs-font-monospace)</vt:lpstr>
      <vt:lpstr>Wingdings</vt:lpstr>
      <vt:lpstr>office theme</vt:lpstr>
      <vt:lpstr>The R Course for Analysts</vt:lpstr>
      <vt:lpstr>References &amp; Texts</vt:lpstr>
      <vt:lpstr>Tidyverse review</vt:lpstr>
      <vt:lpstr>Reading and Writing Data Files</vt:lpstr>
      <vt:lpstr>PowerPoint Presentation</vt:lpstr>
      <vt:lpstr>PowerPoint Presentation</vt:lpstr>
      <vt:lpstr>PowerPoint Presentation</vt:lpstr>
      <vt:lpstr>PowerPoint Presentation</vt:lpstr>
      <vt:lpstr>Working with other file-types: the Haven package</vt:lpstr>
      <vt:lpstr>Introducing tidy data, and dplyr</vt:lpstr>
      <vt:lpstr>Gently introducing the mutate() function</vt:lpstr>
      <vt:lpstr>First summarize()</vt:lpstr>
      <vt:lpstr>Adding a new column, and creating a new summary</vt:lpstr>
      <vt:lpstr>Writing our tibbles to csv and Excel files</vt:lpstr>
      <vt:lpstr>Tidy data and dplyr</vt:lpstr>
      <vt:lpstr>Tidy data</vt:lpstr>
      <vt:lpstr>Making data tidy: spread, gather, separate and unite</vt:lpstr>
      <vt:lpstr>Using gather()</vt:lpstr>
      <vt:lpstr>Spread() – the opposite of gather</vt:lpstr>
      <vt:lpstr>Separating and uniting data</vt:lpstr>
      <vt:lpstr>PowerPoint Presentation</vt:lpstr>
      <vt:lpstr>PowerPoint Presentation</vt:lpstr>
      <vt:lpstr>Unite() – opposite of separate</vt:lpstr>
      <vt:lpstr>A review of joins</vt:lpstr>
      <vt:lpstr>Join rules</vt:lpstr>
      <vt:lpstr>“Natural” joins</vt:lpstr>
      <vt:lpstr>Filtering joins</vt:lpstr>
      <vt:lpstr>Core dplyr</vt:lpstr>
      <vt:lpstr>Homework – Lesson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R</dc:creator>
  <cp:lastModifiedBy>Rasku, Kyle</cp:lastModifiedBy>
  <cp:revision>2652</cp:revision>
  <dcterms:created xsi:type="dcterms:W3CDTF">2021-08-24T22:57:30Z</dcterms:created>
  <dcterms:modified xsi:type="dcterms:W3CDTF">2022-03-15T00:59:37Z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0x010100C1EA0AAC4B7C814A9F1B71C55BDCD8DF</vt:lpwstr>
  </property>
</Properties>
</file>