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72" r:id="rId7"/>
    <p:sldId id="297" r:id="rId8"/>
    <p:sldId id="257" r:id="rId9"/>
    <p:sldId id="296" r:id="rId10"/>
    <p:sldId id="298" r:id="rId11"/>
    <p:sldId id="300" r:id="rId12"/>
    <p:sldId id="301" r:id="rId13"/>
    <p:sldId id="302" r:id="rId14"/>
    <p:sldId id="303" r:id="rId15"/>
    <p:sldId id="304" r:id="rId16"/>
    <p:sldId id="291" r:id="rId17"/>
    <p:sldId id="292" r:id="rId18"/>
    <p:sldId id="306" r:id="rId19"/>
    <p:sldId id="307" r:id="rId20"/>
    <p:sldId id="308" r:id="rId21"/>
    <p:sldId id="293" r:id="rId22"/>
    <p:sldId id="305" r:id="rId23"/>
    <p:sldId id="285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6B7"/>
    <a:srgbClr val="40402D"/>
    <a:srgbClr val="595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EE0C3-1F28-4893-872C-2499BED9529B}" v="114" dt="2021-12-06T22:11:2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ndsOnR" TargetMode="External"/><Relationship Id="rId2" Type="http://schemas.openxmlformats.org/officeDocument/2006/relationships/hyperlink" Target="https://doi.org/10.1007/978-1-4842-7107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rhanumat.github.io/r-notes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lsa.umich.edu/shixumeng/wp-content/uploads/sites/629/2020/04/Lec-7.3-part-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XkY2DOUCWM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cs typeface="Calibri Light"/>
              </a:rPr>
              <a:t>Introduction to Computer Science Using R: A Course for Analysts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27024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Lesson 4: Vector &amp; Matrix Operations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22F6-C79A-4F74-8484-B5DCD253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 few more matrix-related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9120-3FFD-488A-BD3B-05F8071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1"/>
            <a:ext cx="10515600" cy="4351338"/>
          </a:xfrm>
        </p:spPr>
        <p:txBody>
          <a:bodyPr/>
          <a:lstStyle/>
          <a:p>
            <a:r>
              <a:rPr lang="en-US" dirty="0"/>
              <a:t>Determinant – the factor by which a linear transformation scales an area or inverts &amp; scales an area.  The transformation that reduces an area such that dimensionality is reduced, has a determinant of zero.</a:t>
            </a:r>
          </a:p>
          <a:p>
            <a:r>
              <a:rPr lang="en-US" dirty="0"/>
              <a:t>Eigenvectors – special vectors that don’t get “knocked off their original span” by a linear transformation, instead they are scaled by their Eigenvalues (the factors by which they are flipped, scaled or squished during their linear transformation).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B73AD-589C-49CA-8675-0E9AE068676E}"/>
              </a:ext>
            </a:extLst>
          </p:cNvPr>
          <p:cNvSpPr txBox="1"/>
          <p:nvPr/>
        </p:nvSpPr>
        <p:spPr>
          <a:xfrm>
            <a:off x="8974968" y="6430169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Images: 3Blue1Brown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79E45A0-16B0-4DE0-A009-BAB3F9675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33087"/>
            <a:ext cx="4405745" cy="1597082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A995A3A-83DC-4D1D-90E4-2EB54377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13" y="4833087"/>
            <a:ext cx="4547454" cy="15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A08F-AA88-412F-8457-6439C4B4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Relationship to Statistics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5D3F-60D3-4F41-84D5-38F46158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34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Many statistical techniques used on multivariate linear data (data where there are many predictor variables that have a linear relationship with one another) involve the </a:t>
            </a:r>
            <a:r>
              <a:rPr lang="en-US" sz="2400" dirty="0">
                <a:solidFill>
                  <a:schemeClr val="accent2"/>
                </a:solidFill>
              </a:rPr>
              <a:t>reduction of dimensionality of data</a:t>
            </a:r>
            <a:r>
              <a:rPr lang="en-US" sz="2400" dirty="0"/>
              <a:t> – sometimes for the purpose of finding commonalities between data points (as in Factor Analysis), other times for the purpose of finding a way to represent a data set with many dimensions in a lower-dimensional way (as in Principal Component Analysis)</a:t>
            </a:r>
          </a:p>
          <a:p>
            <a:r>
              <a:rPr lang="en-US" sz="2400" dirty="0"/>
              <a:t>These techniques involve computation – using R, python, SAS or GUI software – of the </a:t>
            </a:r>
            <a:r>
              <a:rPr lang="en-US" sz="2400" dirty="0">
                <a:solidFill>
                  <a:schemeClr val="accent2"/>
                </a:solidFill>
              </a:rPr>
              <a:t>eigenvectors and eigenvalues</a:t>
            </a:r>
            <a:r>
              <a:rPr lang="en-US" sz="2400" dirty="0"/>
              <a:t> of a matrix of variables. This makes a lot of sense – we can reduce the dimensionality of related data through identification of values that make the determinant zero! (</a:t>
            </a:r>
            <a:r>
              <a:rPr lang="en-US" sz="2400" i="1" dirty="0"/>
              <a:t>Yes, some data is lost when these techniques are used, but models made using them can still be very useful</a:t>
            </a:r>
            <a:r>
              <a:rPr lang="en-US" sz="2400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person, person, glasses&#10;&#10;Description automatically generated">
            <a:extLst>
              <a:ext uri="{FF2B5EF4-FFF2-40B4-BE49-F238E27FC236}">
                <a16:creationId xmlns:a16="http://schemas.microsoft.com/office/drawing/2014/main" id="{45C53ABF-B891-4936-A126-BCC3E789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98" y="3279703"/>
            <a:ext cx="2189366" cy="2897260"/>
          </a:xfrm>
          <a:prstGeom prst="rect">
            <a:avLst/>
          </a:prstGeom>
        </p:spPr>
      </p:pic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61DBDCF4-56AD-4D80-96BA-5081A4D8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0713" y="1232658"/>
            <a:ext cx="2536767" cy="2536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CD29E-516E-4FF3-9B14-D39B9295CFB1}"/>
              </a:ext>
            </a:extLst>
          </p:cNvPr>
          <p:cNvSpPr txBox="1"/>
          <p:nvPr/>
        </p:nvSpPr>
        <p:spPr>
          <a:xfrm>
            <a:off x="8212330" y="1986706"/>
            <a:ext cx="172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don’t </a:t>
            </a:r>
          </a:p>
          <a:p>
            <a:r>
              <a:rPr lang="en-US" dirty="0"/>
              <a:t>quote me again!</a:t>
            </a:r>
          </a:p>
        </p:txBody>
      </p:sp>
    </p:spTree>
    <p:extLst>
      <p:ext uri="{BB962C8B-B14F-4D97-AF65-F5344CB8AC3E}">
        <p14:creationId xmlns:p14="http://schemas.microsoft.com/office/powerpoint/2010/main" val="7484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cs typeface="Calibri Light"/>
              </a:rPr>
              <a:t>Vector &amp; Matrix Manipulation in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31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Calibri"/>
              </a:rPr>
              <a:t>More ways to create a matrix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First, a review of the ways on Slide 5.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Other ways: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Call matrix()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cbind</a:t>
            </a:r>
            <a:r>
              <a:rPr lang="en-US" dirty="0">
                <a:cs typeface="Calibri"/>
              </a:rPr>
              <a:t>() or </a:t>
            </a:r>
            <a:r>
              <a:rPr lang="en-US" dirty="0" err="1">
                <a:cs typeface="Calibri"/>
              </a:rPr>
              <a:t>rbind</a:t>
            </a:r>
            <a:r>
              <a:rPr lang="en-US" dirty="0">
                <a:cs typeface="Calibri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Create a matrix from a vector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2" y="299346"/>
            <a:ext cx="7116511" cy="625931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Matrix Creation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# Using ‘</a:t>
            </a:r>
            <a:r>
              <a:rPr lang="en-US" altLang="en-US" sz="1100" b="1" dirty="0" err="1">
                <a:latin typeface="Consolas" panose="020B0609020204030204" pitchFamily="49" charset="0"/>
              </a:rPr>
              <a:t>dimnames</a:t>
            </a:r>
            <a:r>
              <a:rPr lang="en-US" altLang="en-US" sz="1100" b="1" dirty="0">
                <a:latin typeface="Consolas" panose="020B0609020204030204" pitchFamily="49" charset="0"/>
              </a:rPr>
              <a:t>’ to name the rows &amp; columns of a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X &lt;- matrix(1:9, </a:t>
            </a:r>
            <a:r>
              <a:rPr lang="en-US" altLang="en-US" sz="1100" b="1" dirty="0" err="1">
                <a:latin typeface="Consolas" panose="020B0609020204030204" pitchFamily="49" charset="0"/>
              </a:rPr>
              <a:t>nrow</a:t>
            </a:r>
            <a:r>
              <a:rPr lang="en-US" altLang="en-US" sz="1100" b="1" dirty="0">
                <a:latin typeface="Consolas" panose="020B0609020204030204" pitchFamily="49" charset="0"/>
              </a:rPr>
              <a:t> = 3, </a:t>
            </a:r>
            <a:r>
              <a:rPr lang="en-US" altLang="en-US" sz="1100" b="1" dirty="0" err="1">
                <a:latin typeface="Consolas" panose="020B0609020204030204" pitchFamily="49" charset="0"/>
              </a:rPr>
              <a:t>dimnames</a:t>
            </a:r>
            <a:r>
              <a:rPr lang="en-US" altLang="en-US" sz="1100" b="1" dirty="0">
                <a:latin typeface="Consolas" panose="020B0609020204030204" pitchFamily="49" charset="0"/>
              </a:rPr>
              <a:t> = list(c("X","Y","Z"), c("A","B","C")))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A B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X 1 4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Y 2 5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Z 3 6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# Accessing the row &amp; column names using ‘</a:t>
            </a:r>
            <a:r>
              <a:rPr lang="en-US" altLang="en-US" sz="1100" b="1" dirty="0" err="1">
                <a:latin typeface="Consolas" panose="020B0609020204030204" pitchFamily="49" charset="0"/>
              </a:rPr>
              <a:t>colnames</a:t>
            </a:r>
            <a:r>
              <a:rPr lang="en-US" altLang="en-US" sz="1100" b="1" dirty="0">
                <a:latin typeface="Consolas" panose="020B0609020204030204" pitchFamily="49" charset="0"/>
              </a:rPr>
              <a:t>’ and ‘</a:t>
            </a:r>
            <a:r>
              <a:rPr lang="en-US" altLang="en-US" sz="1100" b="1" dirty="0" err="1">
                <a:latin typeface="Consolas" panose="020B0609020204030204" pitchFamily="49" charset="0"/>
              </a:rPr>
              <a:t>rownames</a:t>
            </a:r>
            <a:r>
              <a:rPr lang="en-US" altLang="en-US" sz="1100" b="1" dirty="0">
                <a:latin typeface="Consolas" panose="020B06090202040302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print(</a:t>
            </a:r>
            <a:r>
              <a:rPr lang="en-US" altLang="en-US" sz="1100" b="1" dirty="0" err="1">
                <a:latin typeface="Consolas" panose="020B0609020204030204" pitchFamily="49" charset="0"/>
              </a:rPr>
              <a:t>colnames</a:t>
            </a:r>
            <a:r>
              <a:rPr lang="en-US" altLang="en-US" sz="1100" b="1" dirty="0">
                <a:latin typeface="Consolas" panose="020B0609020204030204" pitchFamily="49" charset="0"/>
              </a:rPr>
              <a:t>(X))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"A" "B" "C"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print(</a:t>
            </a:r>
            <a:r>
              <a:rPr lang="en-US" altLang="en-US" sz="1100" b="1" dirty="0" err="1">
                <a:latin typeface="Consolas" panose="020B0609020204030204" pitchFamily="49" charset="0"/>
              </a:rPr>
              <a:t>rownames</a:t>
            </a:r>
            <a:r>
              <a:rPr lang="en-US" altLang="en-US" sz="1100" b="1" dirty="0">
                <a:latin typeface="Consolas" panose="020B0609020204030204" pitchFamily="49" charset="0"/>
              </a:rPr>
              <a:t>(X))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"X" "Y" "Z“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# Changing the row &amp; column names by assigning to </a:t>
            </a:r>
            <a:r>
              <a:rPr lang="en-US" altLang="en-US" sz="1100" b="1" dirty="0" err="1">
                <a:latin typeface="Consolas" panose="020B0609020204030204" pitchFamily="49" charset="0"/>
              </a:rPr>
              <a:t>colnames</a:t>
            </a:r>
            <a:r>
              <a:rPr lang="en-US" altLang="en-US" sz="1100" b="1" dirty="0">
                <a:latin typeface="Consolas" panose="020B0609020204030204" pitchFamily="49" charset="0"/>
              </a:rPr>
              <a:t> or </a:t>
            </a:r>
            <a:r>
              <a:rPr lang="en-US" altLang="en-US" sz="1100" b="1" dirty="0" err="1">
                <a:latin typeface="Consolas" panose="020B0609020204030204" pitchFamily="49" charset="0"/>
              </a:rPr>
              <a:t>rownames</a:t>
            </a:r>
            <a:endParaRPr lang="en-US" altLang="en-US" sz="11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latin typeface="Consolas" panose="020B0609020204030204" pitchFamily="49" charset="0"/>
              </a:rPr>
              <a:t>colnames</a:t>
            </a:r>
            <a:r>
              <a:rPr lang="en-US" altLang="en-US" sz="1100" b="1" dirty="0">
                <a:latin typeface="Consolas" panose="020B0609020204030204" pitchFamily="49" charset="0"/>
              </a:rPr>
              <a:t>(X) &lt;- c("C1","C2","C3")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latin typeface="Consolas" panose="020B0609020204030204" pitchFamily="49" charset="0"/>
              </a:rPr>
              <a:t>rownames</a:t>
            </a:r>
            <a:r>
              <a:rPr lang="en-US" altLang="en-US" sz="1100" b="1" dirty="0">
                <a:latin typeface="Consolas" panose="020B0609020204030204" pitchFamily="49" charset="0"/>
              </a:rPr>
              <a:t>(X) &lt;- c("R1","R2","R3")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C1 C2 C3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R1  1  4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R2  2  5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R3  3  6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Consolas" panose="020B0609020204030204" pitchFamily="49" charset="0"/>
              </a:rPr>
              <a:t># Creating a matrix using ‘</a:t>
            </a:r>
            <a:r>
              <a:rPr lang="en-US" altLang="en-US" sz="1100" b="1" dirty="0" err="1">
                <a:latin typeface="Consolas" panose="020B0609020204030204" pitchFamily="49" charset="0"/>
              </a:rPr>
              <a:t>cbind</a:t>
            </a:r>
            <a:r>
              <a:rPr lang="en-US" altLang="en-US" sz="1100" b="1" dirty="0">
                <a:latin typeface="Consolas" panose="020B0609020204030204" pitchFamily="49" charset="0"/>
              </a:rPr>
              <a:t>’ or ‘</a:t>
            </a:r>
            <a:r>
              <a:rPr lang="en-US" altLang="en-US" sz="1100" b="1" dirty="0" err="1">
                <a:latin typeface="Consolas" panose="020B0609020204030204" pitchFamily="49" charset="0"/>
              </a:rPr>
              <a:t>rbind</a:t>
            </a:r>
            <a:r>
              <a:rPr lang="en-US" altLang="en-US" sz="1100" b="1" dirty="0">
                <a:latin typeface="Consolas" panose="020B06090202040302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latin typeface="Consolas" panose="020B0609020204030204" pitchFamily="49" charset="0"/>
              </a:rPr>
              <a:t>cbind(c(1,2,3),c(4,5,6))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[,1] [,2]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[1,]    1  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[2,]    2   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[3,]    3  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latin typeface="Consolas" panose="020B0609020204030204" pitchFamily="49" charset="0"/>
              </a:rPr>
              <a:t>rbind(c(1,2,3),c(4,5,6))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[,1] [,2] [,3]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[1,]    1    2   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[2,]    4    5    6</a:t>
            </a:r>
            <a:endParaRPr lang="en-US" alt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F3D6D1B-8AC2-4D1B-AF8D-887139C8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915" y="3854165"/>
            <a:ext cx="4101629" cy="270449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More Matrix Creation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# Create a Matrix from a Vector using ‘dim’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V &lt;- c(1,2,3,4,5,6)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class(V)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"numeric"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dim(V) &lt;- c(2,3)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print(V)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[,1] [,2] [,3]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[1,]    1    3   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[2,]    2    4   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class(V)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Consolas" panose="020B0609020204030204" pitchFamily="49" charset="0"/>
              </a:rPr>
              <a:t>"matrix"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1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60355" y="633824"/>
            <a:ext cx="1126059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Accessing the Elements of a Matrix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Just as there are several ways to create a matrix, there are several ways to access elements of a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code below creates a matrix of character type objects, or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You can index a single element using </a:t>
            </a:r>
            <a:r>
              <a:rPr lang="en-US" altLang="en-US" sz="1400" dirty="0" err="1"/>
              <a:t>matrixname</a:t>
            </a:r>
            <a:r>
              <a:rPr lang="en-US" altLang="en-US" sz="1400" dirty="0"/>
              <a:t>[[1]] for individual elements. You can also use </a:t>
            </a:r>
            <a:r>
              <a:rPr lang="en-US" altLang="en-US" sz="1400" dirty="0" err="1"/>
              <a:t>matrixname</a:t>
            </a:r>
            <a:r>
              <a:rPr lang="en-US" altLang="en-US" sz="1400" dirty="0"/>
              <a:t>[[1,2]].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You can access a ‘column’ as a vector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matrixname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lang="en-US" altLang="en-US" sz="1400" dirty="0"/>
              <a:t>,n] where n is the column number (Remember: R starts indexing with 1, not 0 </a:t>
            </a:r>
            <a:r>
              <a:rPr lang="en-US" altLang="en-US" sz="1400" dirty="0">
                <a:sym typeface="Wingdings" panose="05000000000000000000" pitchFamily="2" charset="2"/>
              </a:rPr>
              <a:t>), provided that that column exists.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sym typeface="Wingdings" panose="05000000000000000000" pitchFamily="2" charset="2"/>
              </a:rPr>
              <a:t>If you use [n,], that accesses a row as a vector (provided it </a:t>
            </a:r>
            <a:r>
              <a:rPr lang="en-US" altLang="en-US" sz="1400" dirty="0">
                <a:sym typeface="Wingdings" panose="05000000000000000000" pitchFamily="2" charset="2"/>
              </a:rPr>
              <a:t>exists).  See below for an example of what happens when it doesn’t.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ym typeface="Wingdings" panose="05000000000000000000" pitchFamily="2" charset="2"/>
              </a:rPr>
              <a:t>Finally, you can use subtractive notation (</a:t>
            </a:r>
            <a:r>
              <a:rPr lang="en-US" altLang="en-US" sz="1400" dirty="0" err="1">
                <a:sym typeface="Wingdings" panose="05000000000000000000" pitchFamily="2" charset="2"/>
              </a:rPr>
              <a:t>matrixname</a:t>
            </a:r>
            <a:r>
              <a:rPr lang="en-US" altLang="en-US" sz="1400" dirty="0">
                <a:sym typeface="Wingdings" panose="05000000000000000000" pitchFamily="2" charset="2"/>
              </a:rPr>
              <a:t>[,-1] or [-1,]) to select all rows or columns *except* one.</a:t>
            </a:r>
            <a:endParaRPr lang="en-US" altLang="en-US" sz="1400" dirty="0"/>
          </a:p>
          <a:p>
            <a:endParaRPr lang="en-US" dirty="0">
              <a:cs typeface="Calibri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1C57F4-9E71-4226-9FC1-F39215BB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96" y="2956364"/>
            <a:ext cx="8131681" cy="34230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C02FF-804C-48C6-87CA-733194298756}"/>
              </a:ext>
            </a:extLst>
          </p:cNvPr>
          <p:cNvCxnSpPr>
            <a:cxnSpLocks/>
          </p:cNvCxnSpPr>
          <p:nvPr/>
        </p:nvCxnSpPr>
        <p:spPr>
          <a:xfrm flipV="1">
            <a:off x="2236124" y="4555375"/>
            <a:ext cx="870572" cy="1125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5ECFC-70EC-48FD-BFB1-87151D5A40B4}"/>
              </a:ext>
            </a:extLst>
          </p:cNvPr>
          <p:cNvCxnSpPr>
            <a:cxnSpLocks/>
          </p:cNvCxnSpPr>
          <p:nvPr/>
        </p:nvCxnSpPr>
        <p:spPr>
          <a:xfrm>
            <a:off x="2236124" y="4707775"/>
            <a:ext cx="870572" cy="2299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23545-5188-479B-A34C-DD21D1CAEE92}"/>
              </a:ext>
            </a:extLst>
          </p:cNvPr>
          <p:cNvCxnSpPr>
            <a:cxnSpLocks/>
          </p:cNvCxnSpPr>
          <p:nvPr/>
        </p:nvCxnSpPr>
        <p:spPr>
          <a:xfrm>
            <a:off x="2236124" y="5658587"/>
            <a:ext cx="87057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188D05-6EBA-46C1-8DF1-A349150C816E}"/>
              </a:ext>
            </a:extLst>
          </p:cNvPr>
          <p:cNvSpPr txBox="1"/>
          <p:nvPr/>
        </p:nvSpPr>
        <p:spPr>
          <a:xfrm>
            <a:off x="1163781" y="4414540"/>
            <a:ext cx="120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quite the </a:t>
            </a:r>
          </a:p>
          <a:p>
            <a:r>
              <a:rPr lang="en-US" sz="1400" dirty="0"/>
              <a:t>same syntax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7C888-6FF5-4913-A582-21B22861A4F1}"/>
              </a:ext>
            </a:extLst>
          </p:cNvPr>
          <p:cNvSpPr txBox="1"/>
          <p:nvPr/>
        </p:nvSpPr>
        <p:spPr>
          <a:xfrm>
            <a:off x="926665" y="5289255"/>
            <a:ext cx="1437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Tried to access a </a:t>
            </a:r>
          </a:p>
          <a:p>
            <a:r>
              <a:rPr lang="en-US" sz="1400" dirty="0"/>
              <a:t>row that doesn’t </a:t>
            </a:r>
          </a:p>
          <a:p>
            <a:r>
              <a:rPr lang="en-US" sz="1400" dirty="0"/>
              <a:t>exist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AE88AA-4E93-4D39-A8A1-0CA67B3D003C}"/>
              </a:ext>
            </a:extLst>
          </p:cNvPr>
          <p:cNvCxnSpPr>
            <a:cxnSpLocks/>
          </p:cNvCxnSpPr>
          <p:nvPr/>
        </p:nvCxnSpPr>
        <p:spPr>
          <a:xfrm flipH="1">
            <a:off x="5179336" y="5486400"/>
            <a:ext cx="275562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5FC2E1-D29E-404C-AD3E-A6FB0BF15792}"/>
              </a:ext>
            </a:extLst>
          </p:cNvPr>
          <p:cNvSpPr txBox="1"/>
          <p:nvPr/>
        </p:nvSpPr>
        <p:spPr>
          <a:xfrm>
            <a:off x="7950038" y="5350810"/>
            <a:ext cx="727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Vectors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187F1-B29D-4F99-B65D-82C8C206AF3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370320" y="5504699"/>
            <a:ext cx="1579718" cy="7132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4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60355" y="633824"/>
            <a:ext cx="112605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More on Accessing Elements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The rows and columns of a matrix can be given names, using the </a:t>
            </a:r>
            <a:r>
              <a:rPr lang="en-US" sz="1400" dirty="0" err="1">
                <a:cs typeface="Calibri"/>
              </a:rPr>
              <a:t>rownames</a:t>
            </a:r>
            <a:r>
              <a:rPr lang="en-US" sz="1400" dirty="0">
                <a:cs typeface="Calibri"/>
              </a:rPr>
              <a:t> and </a:t>
            </a:r>
            <a:r>
              <a:rPr lang="en-US" sz="1400" dirty="0" err="1">
                <a:cs typeface="Calibri"/>
              </a:rPr>
              <a:t>colnames</a:t>
            </a:r>
            <a:r>
              <a:rPr lang="en-US" sz="1400" dirty="0">
                <a:cs typeface="Calibri"/>
              </a:rPr>
              <a:t> functions.  In a matrix with names, rows and columns can be indexed using the names, rather than index positions.</a:t>
            </a:r>
          </a:p>
          <a:p>
            <a:r>
              <a:rPr lang="en-US" altLang="en-US" sz="1400" dirty="0">
                <a:cs typeface="Calibri"/>
              </a:rPr>
              <a:t>A matrix can also be indexed conditionally, using an expression that filters some of the elements.</a:t>
            </a:r>
            <a:endParaRPr lang="en-US" altLang="en-US" sz="1400" dirty="0"/>
          </a:p>
          <a:p>
            <a:endParaRPr lang="en-US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C02FF-804C-48C6-87CA-733194298756}"/>
              </a:ext>
            </a:extLst>
          </p:cNvPr>
          <p:cNvCxnSpPr>
            <a:cxnSpLocks/>
          </p:cNvCxnSpPr>
          <p:nvPr/>
        </p:nvCxnSpPr>
        <p:spPr>
          <a:xfrm flipV="1">
            <a:off x="2426170" y="4379107"/>
            <a:ext cx="870572" cy="11251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5ECFC-70EC-48FD-BFB1-87151D5A40B4}"/>
              </a:ext>
            </a:extLst>
          </p:cNvPr>
          <p:cNvCxnSpPr>
            <a:cxnSpLocks/>
          </p:cNvCxnSpPr>
          <p:nvPr/>
        </p:nvCxnSpPr>
        <p:spPr>
          <a:xfrm>
            <a:off x="2426170" y="4754880"/>
            <a:ext cx="901442" cy="2978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188D05-6EBA-46C1-8DF1-A349150C816E}"/>
              </a:ext>
            </a:extLst>
          </p:cNvPr>
          <p:cNvSpPr txBox="1"/>
          <p:nvPr/>
        </p:nvSpPr>
        <p:spPr>
          <a:xfrm>
            <a:off x="1286308" y="4253919"/>
            <a:ext cx="1285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Acessing</a:t>
            </a:r>
            <a:r>
              <a:rPr lang="en-US" sz="1400" dirty="0"/>
              <a:t> via </a:t>
            </a:r>
          </a:p>
          <a:p>
            <a:r>
              <a:rPr lang="en-US" sz="1400" dirty="0"/>
              <a:t>column or row </a:t>
            </a:r>
          </a:p>
          <a:p>
            <a:r>
              <a:rPr lang="en-US" sz="1400" dirty="0"/>
              <a:t>names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7C888-6FF5-4913-A582-21B22861A4F1}"/>
              </a:ext>
            </a:extLst>
          </p:cNvPr>
          <p:cNvSpPr txBox="1"/>
          <p:nvPr/>
        </p:nvSpPr>
        <p:spPr>
          <a:xfrm>
            <a:off x="1286308" y="3167300"/>
            <a:ext cx="16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Conditional indexing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AE88AA-4E93-4D39-A8A1-0CA67B3D003C}"/>
              </a:ext>
            </a:extLst>
          </p:cNvPr>
          <p:cNvCxnSpPr>
            <a:cxnSpLocks/>
          </p:cNvCxnSpPr>
          <p:nvPr/>
        </p:nvCxnSpPr>
        <p:spPr>
          <a:xfrm flipH="1">
            <a:off x="5179336" y="5486400"/>
            <a:ext cx="275562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5FC2E1-D29E-404C-AD3E-A6FB0BF15792}"/>
              </a:ext>
            </a:extLst>
          </p:cNvPr>
          <p:cNvSpPr txBox="1"/>
          <p:nvPr/>
        </p:nvSpPr>
        <p:spPr>
          <a:xfrm>
            <a:off x="7950038" y="5350810"/>
            <a:ext cx="727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Vectors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E3EFFF9-85E7-4054-9BDA-A785CFA08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2" y="2210056"/>
            <a:ext cx="7906853" cy="34485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0C64AA-FAD3-45E3-9B9C-D5F215E593E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70295" y="3321189"/>
            <a:ext cx="388187" cy="1274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60355" y="633824"/>
            <a:ext cx="1126059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Modifying Elements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In a manner similar to accessing elements, elements can also be modified.  Just use the usual &lt;- R assignment operator you’ve seen in earlier lessons!</a:t>
            </a:r>
            <a:endParaRPr lang="en-US" altLang="en-US" sz="1400" dirty="0"/>
          </a:p>
          <a:p>
            <a:endParaRPr lang="en-US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C02FF-804C-48C6-87CA-733194298756}"/>
              </a:ext>
            </a:extLst>
          </p:cNvPr>
          <p:cNvCxnSpPr>
            <a:cxnSpLocks/>
          </p:cNvCxnSpPr>
          <p:nvPr/>
        </p:nvCxnSpPr>
        <p:spPr>
          <a:xfrm>
            <a:off x="2457040" y="2813453"/>
            <a:ext cx="104002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5ECFC-70EC-48FD-BFB1-87151D5A40B4}"/>
              </a:ext>
            </a:extLst>
          </p:cNvPr>
          <p:cNvCxnSpPr>
            <a:cxnSpLocks/>
          </p:cNvCxnSpPr>
          <p:nvPr/>
        </p:nvCxnSpPr>
        <p:spPr>
          <a:xfrm>
            <a:off x="2457040" y="2891168"/>
            <a:ext cx="1154388" cy="16406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188D05-6EBA-46C1-8DF1-A349150C816E}"/>
              </a:ext>
            </a:extLst>
          </p:cNvPr>
          <p:cNvSpPr txBox="1"/>
          <p:nvPr/>
        </p:nvSpPr>
        <p:spPr>
          <a:xfrm>
            <a:off x="1171949" y="2448677"/>
            <a:ext cx="1285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Modifying via </a:t>
            </a:r>
          </a:p>
          <a:p>
            <a:r>
              <a:rPr lang="en-US" sz="1400" dirty="0"/>
              <a:t>column or row </a:t>
            </a:r>
          </a:p>
          <a:p>
            <a:r>
              <a:rPr lang="en-US" sz="1400" dirty="0"/>
              <a:t>names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7C888-6FF5-4913-A582-21B22861A4F1}"/>
              </a:ext>
            </a:extLst>
          </p:cNvPr>
          <p:cNvSpPr txBox="1"/>
          <p:nvPr/>
        </p:nvSpPr>
        <p:spPr>
          <a:xfrm>
            <a:off x="1171949" y="475871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Modifying by</a:t>
            </a:r>
          </a:p>
          <a:p>
            <a:r>
              <a:rPr lang="en-US" sz="1400" dirty="0"/>
              <a:t>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0C64AA-FAD3-45E3-9B9C-D5F215E593E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15211" y="4683760"/>
            <a:ext cx="1296217" cy="3365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1680B1-F59F-453F-A24D-17CE31FF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28" y="1915351"/>
            <a:ext cx="5760839" cy="436666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A3EE0-C3DF-409A-91BC-41188AC88747}"/>
              </a:ext>
            </a:extLst>
          </p:cNvPr>
          <p:cNvCxnSpPr>
            <a:cxnSpLocks/>
          </p:cNvCxnSpPr>
          <p:nvPr/>
        </p:nvCxnSpPr>
        <p:spPr>
          <a:xfrm>
            <a:off x="2214880" y="5095270"/>
            <a:ext cx="1396548" cy="6756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1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460355" y="633824"/>
            <a:ext cx="1126059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Adding and Removing Rows and Columns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What about adding a new row or column? The functions used to perform this action are called </a:t>
            </a:r>
            <a:r>
              <a:rPr lang="en-US" sz="1400" dirty="0" err="1">
                <a:cs typeface="Calibri"/>
              </a:rPr>
              <a:t>rbind</a:t>
            </a:r>
            <a:r>
              <a:rPr lang="en-US" sz="1400" dirty="0">
                <a:cs typeface="Calibri"/>
              </a:rPr>
              <a:t> (for row-bind) and </a:t>
            </a:r>
            <a:r>
              <a:rPr lang="en-US" sz="1400" dirty="0" err="1">
                <a:cs typeface="Calibri"/>
              </a:rPr>
              <a:t>cbind</a:t>
            </a:r>
            <a:r>
              <a:rPr lang="en-US" sz="1400" dirty="0">
                <a:cs typeface="Calibri"/>
              </a:rPr>
              <a:t> (for column-bind).</a:t>
            </a:r>
          </a:p>
          <a:p>
            <a:r>
              <a:rPr lang="en-US" altLang="en-US" sz="1400" dirty="0">
                <a:cs typeface="Calibri"/>
              </a:rPr>
              <a:t>Rows or columns can also be removed through re-assignment.</a:t>
            </a:r>
            <a:endParaRPr lang="en-US" altLang="en-US" sz="1400" dirty="0"/>
          </a:p>
          <a:p>
            <a:endParaRPr lang="en-US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C02FF-804C-48C6-87CA-733194298756}"/>
              </a:ext>
            </a:extLst>
          </p:cNvPr>
          <p:cNvCxnSpPr>
            <a:cxnSpLocks/>
          </p:cNvCxnSpPr>
          <p:nvPr/>
        </p:nvCxnSpPr>
        <p:spPr>
          <a:xfrm>
            <a:off x="3611428" y="2971897"/>
            <a:ext cx="104002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5ECFC-70EC-48FD-BFB1-87151D5A40B4}"/>
              </a:ext>
            </a:extLst>
          </p:cNvPr>
          <p:cNvCxnSpPr>
            <a:cxnSpLocks/>
          </p:cNvCxnSpPr>
          <p:nvPr/>
        </p:nvCxnSpPr>
        <p:spPr>
          <a:xfrm>
            <a:off x="3611428" y="3074684"/>
            <a:ext cx="1041480" cy="1037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188D05-6EBA-46C1-8DF1-A349150C816E}"/>
              </a:ext>
            </a:extLst>
          </p:cNvPr>
          <p:cNvSpPr txBox="1"/>
          <p:nvPr/>
        </p:nvSpPr>
        <p:spPr>
          <a:xfrm>
            <a:off x="2412915" y="2655164"/>
            <a:ext cx="149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Adding a column, </a:t>
            </a:r>
          </a:p>
          <a:p>
            <a:r>
              <a:rPr lang="en-US" sz="1400" dirty="0"/>
              <a:t>adding a 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7C888-6FF5-4913-A582-21B22861A4F1}"/>
              </a:ext>
            </a:extLst>
          </p:cNvPr>
          <p:cNvSpPr txBox="1"/>
          <p:nvPr/>
        </p:nvSpPr>
        <p:spPr>
          <a:xfrm>
            <a:off x="642867" y="4368800"/>
            <a:ext cx="26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Removing 2  rows by assignment, </a:t>
            </a:r>
          </a:p>
          <a:p>
            <a:r>
              <a:rPr lang="en-US" sz="1400" dirty="0"/>
              <a:t>removing a column by assignment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0C64AA-FAD3-45E3-9B9C-D5F215E593EA}"/>
              </a:ext>
            </a:extLst>
          </p:cNvPr>
          <p:cNvCxnSpPr>
            <a:cxnSpLocks/>
          </p:cNvCxnSpPr>
          <p:nvPr/>
        </p:nvCxnSpPr>
        <p:spPr>
          <a:xfrm flipV="1">
            <a:off x="3271520" y="4368800"/>
            <a:ext cx="1379937" cy="23243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5A3EE0-C3DF-409A-91BC-41188AC88747}"/>
              </a:ext>
            </a:extLst>
          </p:cNvPr>
          <p:cNvCxnSpPr>
            <a:cxnSpLocks/>
          </p:cNvCxnSpPr>
          <p:nvPr/>
        </p:nvCxnSpPr>
        <p:spPr>
          <a:xfrm>
            <a:off x="3271520" y="4758710"/>
            <a:ext cx="1379937" cy="4628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D30EB3E-3FFA-4AB9-87A8-2806F1BD6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9" y="2090827"/>
            <a:ext cx="4742090" cy="41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1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581658" y="406760"/>
            <a:ext cx="106322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"/>
              </a:rPr>
              <a:t>Performing element-wise calculations using vectors and matrices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These types of calculations are handy to perform using vectors and matrices, but those familiar with linear algebra may find them confusing.  Just remember: ‘regular’ operators (such as +, -, *, / and ^) perform the same / ‘typical’ transformations on vectors and matrices that they perform on all other operands.</a:t>
            </a:r>
            <a:endParaRPr lang="en-US" sz="1400" dirty="0"/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F08C3F-898A-4997-AD51-F59AE4D7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8" y="1904745"/>
            <a:ext cx="6097215" cy="2514856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43EF833-7C0A-437D-8C74-76B2694B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72" y="1919985"/>
            <a:ext cx="3310999" cy="4638972"/>
          </a:xfrm>
          <a:prstGeom prst="rect">
            <a:avLst/>
          </a:prstGeom>
        </p:spPr>
      </p:pic>
      <p:pic>
        <p:nvPicPr>
          <p:cNvPr id="13" name="Picture 12" descr="Table&#10;&#10;Description automatically generated with low confidence">
            <a:extLst>
              <a:ext uri="{FF2B5EF4-FFF2-40B4-BE49-F238E27FC236}">
                <a16:creationId xmlns:a16="http://schemas.microsoft.com/office/drawing/2014/main" id="{48F47143-34C5-469C-B487-F5551AF8A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76" y="4083059"/>
            <a:ext cx="4050457" cy="24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581658" y="406760"/>
            <a:ext cx="106322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"/>
              </a:rPr>
              <a:t>Vector and Matrix Manipulation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sz="1400" dirty="0">
                <a:cs typeface="Calibri"/>
              </a:rPr>
              <a:t>Taking the transpose (not illustrated below) is done with t(</a:t>
            </a:r>
            <a:r>
              <a:rPr lang="en-US" sz="1400" dirty="0" err="1">
                <a:cs typeface="Calibri"/>
              </a:rPr>
              <a:t>matA</a:t>
            </a:r>
            <a:r>
              <a:rPr lang="en-US" sz="1400" dirty="0">
                <a:cs typeface="Calibri"/>
              </a:rPr>
              <a:t>).  Functions shown below: performing matrix/matrix and matrix/vector multiplication, computing the </a:t>
            </a:r>
            <a:r>
              <a:rPr lang="en-US" sz="1400" dirty="0" err="1">
                <a:cs typeface="Calibri"/>
              </a:rPr>
              <a:t>crossproduct</a:t>
            </a:r>
            <a:r>
              <a:rPr lang="en-US" sz="1400" dirty="0">
                <a:cs typeface="Calibri"/>
              </a:rPr>
              <a:t> of two vectors (</a:t>
            </a:r>
            <a:r>
              <a:rPr lang="en-US" sz="1400" dirty="0" err="1">
                <a:cs typeface="Calibri"/>
              </a:rPr>
              <a:t>crossprod</a:t>
            </a:r>
            <a:r>
              <a:rPr lang="en-US" sz="1400" dirty="0">
                <a:cs typeface="Calibri"/>
              </a:rPr>
              <a:t>), creating an identity matrix, and finding the inverse (using the ‘solve’ command) and the determinant (using ‘det’).</a:t>
            </a:r>
            <a:endParaRPr lang="en-US" sz="1400" dirty="0"/>
          </a:p>
          <a:p>
            <a:endParaRPr lang="en-US" b="1" dirty="0">
              <a:cs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CA5EF6C-21C6-4AFC-8C56-3B3A0D01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9" y="1760977"/>
            <a:ext cx="4019005" cy="432816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8244A6-8AFE-4886-B96A-31D91DEB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-1"/>
          <a:stretch/>
        </p:blipFill>
        <p:spPr>
          <a:xfrm>
            <a:off x="5502766" y="1760977"/>
            <a:ext cx="5470034" cy="4328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9A5F4-82AD-4E86-8972-38CCC18248AF}"/>
              </a:ext>
            </a:extLst>
          </p:cNvPr>
          <p:cNvSpPr txBox="1"/>
          <p:nvPr/>
        </p:nvSpPr>
        <p:spPr>
          <a:xfrm>
            <a:off x="2767749" y="4249868"/>
            <a:ext cx="143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 identity matrix, </a:t>
            </a:r>
          </a:p>
          <a:p>
            <a:r>
              <a:rPr lang="en-US" sz="1200" dirty="0"/>
              <a:t>created with </a:t>
            </a:r>
            <a:r>
              <a:rPr lang="en-US" sz="1200" dirty="0" err="1"/>
              <a:t>diag</a:t>
            </a:r>
            <a:r>
              <a:rPr lang="en-US" sz="1200" dirty="0"/>
              <a:t>(2)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42950-EA41-4767-B0E6-ADB1B57ADE4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87484" y="4355792"/>
            <a:ext cx="1080265" cy="1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E4048-F540-4CFA-A25C-66EFF5BAAE8C}"/>
              </a:ext>
            </a:extLst>
          </p:cNvPr>
          <p:cNvSpPr txBox="1"/>
          <p:nvPr/>
        </p:nvSpPr>
        <p:spPr>
          <a:xfrm>
            <a:off x="2731368" y="2391615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matrix (</a:t>
            </a:r>
            <a:r>
              <a:rPr lang="en-US" sz="1200" dirty="0" err="1"/>
              <a:t>mxn</a:t>
            </a:r>
            <a:r>
              <a:rPr lang="en-US" sz="1200" dirty="0"/>
              <a:t>) can only </a:t>
            </a:r>
          </a:p>
          <a:p>
            <a:r>
              <a:rPr lang="en-US" sz="1200" dirty="0"/>
              <a:t>be multiplied by a matrix (</a:t>
            </a:r>
            <a:r>
              <a:rPr lang="en-US" sz="1200" dirty="0" err="1"/>
              <a:t>nxp</a:t>
            </a:r>
            <a:r>
              <a:rPr lang="en-US" sz="12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5E3C0-6384-4063-AAEE-4E3E451AB398}"/>
              </a:ext>
            </a:extLst>
          </p:cNvPr>
          <p:cNvCxnSpPr>
            <a:cxnSpLocks/>
          </p:cNvCxnSpPr>
          <p:nvPr/>
        </p:nvCxnSpPr>
        <p:spPr>
          <a:xfrm flipH="1">
            <a:off x="2055031" y="2622447"/>
            <a:ext cx="641360" cy="18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804448-D837-454F-9C11-35E87E577844}"/>
              </a:ext>
            </a:extLst>
          </p:cNvPr>
          <p:cNvCxnSpPr>
            <a:cxnSpLocks/>
          </p:cNvCxnSpPr>
          <p:nvPr/>
        </p:nvCxnSpPr>
        <p:spPr>
          <a:xfrm flipH="1">
            <a:off x="2020054" y="2733040"/>
            <a:ext cx="676337" cy="64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775AD-8D6F-4932-AD50-ACBFA01A184D}"/>
              </a:ext>
            </a:extLst>
          </p:cNvPr>
          <p:cNvSpPr txBox="1"/>
          <p:nvPr/>
        </p:nvSpPr>
        <p:spPr>
          <a:xfrm>
            <a:off x="8110451" y="2271375"/>
            <a:ext cx="1168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Inverse of </a:t>
            </a:r>
            <a:r>
              <a:rPr lang="en-US" sz="1200" dirty="0" err="1"/>
              <a:t>matA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56BA3-8794-42DD-AEFF-A079CB4D6D1B}"/>
              </a:ext>
            </a:extLst>
          </p:cNvPr>
          <p:cNvCxnSpPr>
            <a:cxnSpLocks/>
          </p:cNvCxnSpPr>
          <p:nvPr/>
        </p:nvCxnSpPr>
        <p:spPr>
          <a:xfrm flipH="1">
            <a:off x="7387114" y="2409874"/>
            <a:ext cx="723337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226206-5268-4B1E-B6C9-ECEAD1FAD090}"/>
              </a:ext>
            </a:extLst>
          </p:cNvPr>
          <p:cNvCxnSpPr>
            <a:cxnSpLocks/>
          </p:cNvCxnSpPr>
          <p:nvPr/>
        </p:nvCxnSpPr>
        <p:spPr>
          <a:xfrm flipH="1">
            <a:off x="6483927" y="3167149"/>
            <a:ext cx="1626524" cy="1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B7A84C-5446-440C-9F24-F6EBFFD39336}"/>
              </a:ext>
            </a:extLst>
          </p:cNvPr>
          <p:cNvSpPr txBox="1"/>
          <p:nvPr/>
        </p:nvSpPr>
        <p:spPr>
          <a:xfrm>
            <a:off x="8112744" y="3028649"/>
            <a:ext cx="1782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Inverse of identity is itself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A6E48E-F5C4-49A4-9A8B-CD44D1D39B5A}"/>
              </a:ext>
            </a:extLst>
          </p:cNvPr>
          <p:cNvCxnSpPr>
            <a:cxnSpLocks/>
          </p:cNvCxnSpPr>
          <p:nvPr/>
        </p:nvCxnSpPr>
        <p:spPr>
          <a:xfrm flipH="1">
            <a:off x="7514446" y="4481748"/>
            <a:ext cx="723337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EB984A-A6BB-49BE-91FB-4AD78D054C65}"/>
              </a:ext>
            </a:extLst>
          </p:cNvPr>
          <p:cNvSpPr txBox="1"/>
          <p:nvPr/>
        </p:nvSpPr>
        <p:spPr>
          <a:xfrm>
            <a:off x="8237783" y="4328183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inverse computable for </a:t>
            </a:r>
            <a:r>
              <a:rPr lang="en-US" sz="1200" dirty="0" err="1"/>
              <a:t>matC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7B7F8-F840-4886-8998-EF4BA2547673}"/>
              </a:ext>
            </a:extLst>
          </p:cNvPr>
          <p:cNvSpPr txBox="1"/>
          <p:nvPr/>
        </p:nvSpPr>
        <p:spPr>
          <a:xfrm>
            <a:off x="8242598" y="5249266"/>
            <a:ext cx="1780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Determinant essentially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BFCDC-602B-486D-BDD1-005DFFC93D48}"/>
              </a:ext>
            </a:extLst>
          </p:cNvPr>
          <p:cNvSpPr txBox="1"/>
          <p:nvPr/>
        </p:nvSpPr>
        <p:spPr>
          <a:xfrm>
            <a:off x="8237783" y="5740550"/>
            <a:ext cx="156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Determinant non-zero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F70780-996A-4B0E-B496-2894E4215CBE}"/>
              </a:ext>
            </a:extLst>
          </p:cNvPr>
          <p:cNvCxnSpPr>
            <a:cxnSpLocks/>
          </p:cNvCxnSpPr>
          <p:nvPr/>
        </p:nvCxnSpPr>
        <p:spPr>
          <a:xfrm flipH="1">
            <a:off x="6625244" y="5394581"/>
            <a:ext cx="1612539" cy="1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64867-B67D-413F-B24F-C29B15F31DC0}"/>
              </a:ext>
            </a:extLst>
          </p:cNvPr>
          <p:cNvCxnSpPr>
            <a:cxnSpLocks/>
          </p:cNvCxnSpPr>
          <p:nvPr/>
        </p:nvCxnSpPr>
        <p:spPr>
          <a:xfrm flipH="1">
            <a:off x="6350924" y="5870567"/>
            <a:ext cx="1886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3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6BF-622E-4649-8B89-84F9629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 </a:t>
            </a:r>
            <a:r>
              <a:rPr lang="en-US">
                <a:solidFill>
                  <a:schemeClr val="accent2"/>
                </a:solidFill>
                <a:cs typeface="Calibri Light"/>
              </a:rPr>
              <a:t>&amp;</a:t>
            </a:r>
            <a:r>
              <a:rPr lang="en-US">
                <a:cs typeface="Calibri Light"/>
              </a:rPr>
              <a:t> Texts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1653-B12F-4BB4-9600-58E1B42C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30"/>
            <a:ext cx="10515600" cy="461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 recommend the following resources, which I have made copious use of in developing this material: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Paul D. Crutcher, Neeraj Kumar Singh, and Peter Tiegs </a:t>
            </a:r>
          </a:p>
          <a:p>
            <a:pPr>
              <a:buNone/>
            </a:pPr>
            <a:r>
              <a:rPr lang="en" sz="1600" u="sng" dirty="0"/>
              <a:t>Essential Computer Science, A Programmer’s Guide to Foundational Concepts</a:t>
            </a:r>
            <a:endParaRPr lang="en-US" sz="1600" u="sng" dirty="0">
              <a:cs typeface="Calibri"/>
            </a:endParaRPr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APress</a:t>
            </a:r>
            <a:r>
              <a:rPr lang="en-US" sz="1600" dirty="0">
                <a:ea typeface="+mn-lt"/>
                <a:cs typeface="+mn-lt"/>
              </a:rPr>
              <a:t> / Springer Nature, 2021  </a:t>
            </a:r>
            <a:r>
              <a:rPr lang="en-US" sz="1600" u="sng" dirty="0">
                <a:ea typeface="+mn-lt"/>
                <a:cs typeface="+mn-lt"/>
                <a:hlinkClick r:id="rId2"/>
              </a:rPr>
              <a:t>https://doi.org/10.1007/978-1-4842-7107-0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Garrett </a:t>
            </a:r>
            <a:r>
              <a:rPr lang="en-US" sz="1600" dirty="0" err="1">
                <a:cs typeface="Calibri" panose="020F0502020204030204"/>
              </a:rPr>
              <a:t>Grolemund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u="sng" dirty="0">
                <a:cs typeface="Calibri" panose="020F0502020204030204"/>
              </a:rPr>
              <a:t>Hands On Programming in R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O'Reilly and Associates, 2014  </a:t>
            </a:r>
            <a:r>
              <a:rPr lang="en-US" sz="1600" u="sng" dirty="0">
                <a:ea typeface="+mn-lt"/>
                <a:cs typeface="+mn-lt"/>
                <a:hlinkClick r:id="rId3"/>
              </a:rPr>
              <a:t>http://bit.ly/HandsOnR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Homer White</a:t>
            </a:r>
          </a:p>
          <a:p>
            <a:pPr marL="0" indent="0">
              <a:buNone/>
            </a:pPr>
            <a:r>
              <a:rPr lang="en-US" sz="1600" u="sng" dirty="0">
                <a:cs typeface="Calibri" panose="020F0502020204030204"/>
              </a:rPr>
              <a:t>Beginning Computer Science with R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Georgetown College  </a:t>
            </a:r>
            <a:r>
              <a:rPr lang="en-US" sz="1600" dirty="0">
                <a:ea typeface="+mn-lt"/>
                <a:cs typeface="+mn-lt"/>
                <a:hlinkClick r:id="rId4"/>
              </a:rPr>
              <a:t>https://homerhanumat.github.io/r-notes/index.html</a:t>
            </a: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66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314345"/>
            <a:ext cx="9618132" cy="790147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Homework – Lesson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251096"/>
            <a:ext cx="9618132" cy="520789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>
                <a:cs typeface="Calibri"/>
              </a:rPr>
              <a:t>The Jacobi Method</a:t>
            </a:r>
          </a:p>
          <a:p>
            <a:pPr marL="0" indent="0">
              <a:buNone/>
            </a:pPr>
            <a:r>
              <a:rPr lang="en-US" sz="1400" dirty="0"/>
              <a:t>INTRODUCTION</a:t>
            </a:r>
          </a:p>
          <a:p>
            <a:pPr marL="0" indent="0">
              <a:buNone/>
            </a:pPr>
            <a:r>
              <a:rPr lang="en-US" sz="1400" dirty="0"/>
              <a:t>A system of equations, Ax = b, can be represented by: </a:t>
            </a:r>
          </a:p>
          <a:p>
            <a:pPr marL="0" indent="0">
              <a:buNone/>
            </a:pPr>
            <a:r>
              <a:rPr lang="en-US" sz="1400" dirty="0"/>
              <a:t>	A matrix A </a:t>
            </a:r>
          </a:p>
          <a:p>
            <a:pPr marL="0" indent="0">
              <a:buNone/>
            </a:pPr>
            <a:r>
              <a:rPr lang="en-US" sz="1400" dirty="0"/>
              <a:t>	A vector x of unknowns / independent variable-values,  </a:t>
            </a:r>
          </a:p>
          <a:p>
            <a:pPr marL="0" indent="0">
              <a:buNone/>
            </a:pPr>
            <a:r>
              <a:rPr lang="en-US" sz="1400" dirty="0"/>
              <a:t>	and a vector b of outcomes </a:t>
            </a:r>
          </a:p>
          <a:p>
            <a:pPr marL="0" indent="0">
              <a:buNone/>
            </a:pPr>
            <a:r>
              <a:rPr lang="en-US" sz="1400" dirty="0"/>
              <a:t>There are several iterative ways to solve such a system. One way, which works on square, diagonally-dominant systems, is the Jacobi method, named for German mathematician Carl Jacobi.  The Jacobi method is a type of 'splitting method', where the results of one iteration are fed back into the equation  for the next iteration until one of the following outcomes is achieved: </a:t>
            </a:r>
          </a:p>
          <a:p>
            <a:pPr>
              <a:buAutoNum type="arabicPeriod"/>
            </a:pPr>
            <a:r>
              <a:rPr lang="en-US" sz="1400" dirty="0"/>
              <a:t>Convergence is reached, and an x vector solution is found </a:t>
            </a:r>
          </a:p>
          <a:p>
            <a:pPr>
              <a:buAutoNum type="arabicPeriod"/>
            </a:pPr>
            <a:r>
              <a:rPr lang="en-US" sz="1400" dirty="0"/>
              <a:t>A threshold difference between the k and k+1 values is reached (</a:t>
            </a:r>
            <a:r>
              <a:rPr lang="en-US" sz="1400" dirty="0" err="1"/>
              <a:t>ie</a:t>
            </a:r>
            <a:r>
              <a:rPr lang="en-US" sz="1400" dirty="0"/>
              <a:t>. it is determined that guesses for the values of vector x are 'close enough' to vector x's true solution) </a:t>
            </a:r>
          </a:p>
          <a:p>
            <a:pPr>
              <a:buAutoNum type="arabicPeriod"/>
            </a:pPr>
            <a:r>
              <a:rPr lang="en-US" sz="1400" dirty="0"/>
              <a:t>A maximum number of iterations has been performed, but no acceptably accurate solution for vector x has been found </a:t>
            </a:r>
          </a:p>
          <a:p>
            <a:pPr marL="0" indent="0">
              <a:buNone/>
            </a:pPr>
            <a:r>
              <a:rPr lang="en-US" sz="1400" dirty="0"/>
              <a:t>A proof is available here: </a:t>
            </a:r>
            <a:r>
              <a:rPr lang="en-US" sz="1400" dirty="0">
                <a:hlinkClick r:id="rId2"/>
              </a:rPr>
              <a:t>https://sites.lsa.umich.edu/shixumeng/wp-content/uploads/sites/629/2020/04/Lec-7.3-part-1.pdf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REMINDER</a:t>
            </a:r>
          </a:p>
          <a:p>
            <a:pPr marL="0" indent="0">
              <a:buNone/>
            </a:pPr>
            <a:r>
              <a:rPr lang="en-US" sz="1400" dirty="0"/>
              <a:t>In linear equation systems, there are the </a:t>
            </a:r>
            <a:r>
              <a:rPr lang="en-US" sz="1400" dirty="0" err="1"/>
              <a:t>the</a:t>
            </a:r>
            <a:r>
              <a:rPr lang="en-US" sz="1400" dirty="0"/>
              <a:t> following possibilities: </a:t>
            </a:r>
          </a:p>
          <a:p>
            <a:pPr>
              <a:buAutoNum type="arabicPeriod"/>
            </a:pPr>
            <a:r>
              <a:rPr lang="en-US" sz="1400" dirty="0"/>
              <a:t>The system has 1 solution </a:t>
            </a:r>
          </a:p>
          <a:p>
            <a:pPr>
              <a:buAutoNum type="arabicPeriod"/>
            </a:pPr>
            <a:r>
              <a:rPr lang="en-US" sz="1400" dirty="0"/>
              <a:t>The system has infinite solutions (with 1 or more unknowns) </a:t>
            </a:r>
          </a:p>
          <a:p>
            <a:pPr>
              <a:buAutoNum type="arabicPeriod"/>
            </a:pPr>
            <a:r>
              <a:rPr lang="en-US" sz="1400" dirty="0"/>
              <a:t>The system has no solution / represents an impossible claim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75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314345"/>
            <a:ext cx="9618132" cy="790147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Homework – Lesson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251096"/>
            <a:ext cx="9618132" cy="51164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>
                <a:cs typeface="Calibri"/>
              </a:rPr>
              <a:t>The Jacobi Method (continued)</a:t>
            </a:r>
          </a:p>
          <a:p>
            <a:pPr marL="0" indent="0">
              <a:buNone/>
            </a:pPr>
            <a:r>
              <a:rPr lang="en-US" sz="1700" dirty="0"/>
              <a:t>DESCRIPTION:</a:t>
            </a:r>
          </a:p>
          <a:p>
            <a:pPr marL="0" indent="0">
              <a:buNone/>
            </a:pPr>
            <a:r>
              <a:rPr lang="en-US" sz="1700" dirty="0"/>
              <a:t>Write an R function that performs the Jacobi method, and takes the arguments A (a matrix), b (a vector), x (an optional vector), a number of iterations, and a convergence threshold (e.g. .0001)  such that:</a:t>
            </a:r>
          </a:p>
          <a:p>
            <a:pPr marL="0" indent="0">
              <a:buNone/>
            </a:pPr>
            <a:r>
              <a:rPr lang="en-US" sz="1700" dirty="0"/>
              <a:t>Ax = b is a diagonally-dominant square system of n linear equations where:</a:t>
            </a:r>
          </a:p>
          <a:p>
            <a:pPr marL="0" indent="0">
              <a:buNone/>
            </a:pPr>
            <a:r>
              <a:rPr lang="en-US" sz="1500" dirty="0"/>
              <a:t>	The number of unknowns is equal to the number of equations (the order is </a:t>
            </a:r>
            <a:r>
              <a:rPr lang="en-US" sz="1500" dirty="0" err="1"/>
              <a:t>nxn</a:t>
            </a:r>
            <a:r>
              <a:rPr lang="en-US" sz="1500" dirty="0"/>
              <a:t>) </a:t>
            </a:r>
          </a:p>
          <a:p>
            <a:pPr marL="0" indent="0">
              <a:buNone/>
            </a:pPr>
            <a:r>
              <a:rPr lang="en-US" sz="1500" dirty="0"/>
              <a:t>	A is a matrix of coefficient values for all equations in the system </a:t>
            </a:r>
          </a:p>
          <a:p>
            <a:pPr marL="0" indent="0">
              <a:buNone/>
            </a:pPr>
            <a:r>
              <a:rPr lang="en-US" sz="1500" dirty="0"/>
              <a:t>	For each row in A, |</a:t>
            </a:r>
            <a:r>
              <a:rPr lang="en-US" sz="1500" dirty="0" err="1"/>
              <a:t>aii</a:t>
            </a:r>
            <a:r>
              <a:rPr lang="en-US" sz="1500" dirty="0"/>
              <a:t>| &gt; |sum(all </a:t>
            </a:r>
            <a:r>
              <a:rPr lang="en-US" sz="1500" dirty="0" err="1"/>
              <a:t>aij</a:t>
            </a:r>
            <a:r>
              <a:rPr lang="en-US" sz="1500" dirty="0"/>
              <a:t>)| </a:t>
            </a:r>
          </a:p>
          <a:p>
            <a:pPr marL="0" indent="0">
              <a:buNone/>
            </a:pPr>
            <a:r>
              <a:rPr lang="en-US" sz="1500" dirty="0"/>
              <a:t>	x is a vector of unknowns for each equation in the system for which the user supplies an initial guess </a:t>
            </a:r>
          </a:p>
          <a:p>
            <a:pPr marL="0" indent="0">
              <a:buNone/>
            </a:pPr>
            <a:r>
              <a:rPr lang="en-US" sz="1500" dirty="0"/>
              <a:t>	b is a vector of right sides for all equations in the system </a:t>
            </a:r>
          </a:p>
          <a:p>
            <a:pPr marL="0" indent="0">
              <a:buNone/>
            </a:pPr>
            <a:r>
              <a:rPr lang="en-US" sz="1700" dirty="0"/>
              <a:t>Convergence is determined by the </a:t>
            </a:r>
            <a:r>
              <a:rPr lang="en-US" sz="1700" b="1" dirty="0"/>
              <a:t>Euclidean norm </a:t>
            </a:r>
            <a:r>
              <a:rPr lang="en-US" sz="1700" dirty="0"/>
              <a:t>between two subsequent solutions ||x(k-1)-x(k)||2 &lt; a supplied tolerance level (convergence threshold)</a:t>
            </a:r>
          </a:p>
          <a:p>
            <a:pPr marL="0" indent="0">
              <a:buNone/>
            </a:pPr>
            <a:r>
              <a:rPr lang="en-US" sz="1700" dirty="0"/>
              <a:t>The user will have the opportunity to tell the iterator how many times to run before giving up on finding a solution (number of iterations) </a:t>
            </a:r>
          </a:p>
          <a:p>
            <a:pPr marL="0" indent="0">
              <a:buNone/>
            </a:pPr>
            <a:r>
              <a:rPr lang="en-US" sz="1700" dirty="0"/>
              <a:t>If the iterator finds the solution before the maximum (or default maximum) number of iterations has been reached, a result will be given early </a:t>
            </a:r>
          </a:p>
          <a:p>
            <a:pPr marL="0" indent="0">
              <a:buNone/>
            </a:pPr>
            <a:r>
              <a:rPr lang="en-US" sz="1700" dirty="0"/>
              <a:t>For each iteration specified: until convergence is reached: the value of the next x-guess, x(k+1) = the Inverse(Diagonal(A)) * (b - (Remainder(Diagonal(A)) * the value of the current x-guess, x(k) </a:t>
            </a:r>
            <a:endParaRPr lang="en-US" sz="2600" b="1" dirty="0">
              <a:cs typeface="Calibri"/>
            </a:endParaRPr>
          </a:p>
          <a:p>
            <a:pPr marL="0" indent="0">
              <a:buNone/>
            </a:pPr>
            <a:endParaRPr lang="en-US" sz="17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03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314345"/>
            <a:ext cx="9618132" cy="790147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Homework – Lesson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251097"/>
            <a:ext cx="9618132" cy="495019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cs typeface="Calibri"/>
              </a:rPr>
              <a:t>The Jacobi Method (continued)</a:t>
            </a:r>
          </a:p>
          <a:p>
            <a:pPr marL="0" indent="0">
              <a:buNone/>
            </a:pPr>
            <a:r>
              <a:rPr lang="en-US" sz="6400" dirty="0"/>
              <a:t>AN EXAMPLE OF THE FUNCTION IN PYTHON (written by me):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import </a:t>
            </a:r>
            <a:r>
              <a:rPr lang="en-US" sz="4000" b="1" dirty="0" err="1">
                <a:cs typeface="Calibri"/>
              </a:rPr>
              <a:t>numpy</a:t>
            </a:r>
            <a:r>
              <a:rPr lang="en-US" sz="4000" b="1" dirty="0">
                <a:cs typeface="Calibri"/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def </a:t>
            </a:r>
            <a:r>
              <a:rPr lang="en-US" sz="4000" b="1" dirty="0" err="1">
                <a:cs typeface="Calibri"/>
              </a:rPr>
              <a:t>jacobi</a:t>
            </a:r>
            <a:r>
              <a:rPr lang="en-US" sz="4000" b="1" dirty="0">
                <a:cs typeface="Calibri"/>
              </a:rPr>
              <a:t>(A, b, x=None, </a:t>
            </a:r>
            <a:r>
              <a:rPr lang="en-US" sz="4000" b="1" dirty="0" err="1">
                <a:cs typeface="Calibri"/>
              </a:rPr>
              <a:t>iters</a:t>
            </a:r>
            <a:r>
              <a:rPr lang="en-US" sz="4000" b="1" dirty="0">
                <a:cs typeface="Calibri"/>
              </a:rPr>
              <a:t>=50, </a:t>
            </a:r>
            <a:r>
              <a:rPr lang="en-US" sz="4000" b="1" dirty="0" err="1">
                <a:cs typeface="Calibri"/>
              </a:rPr>
              <a:t>conv_thresh</a:t>
            </a:r>
            <a:r>
              <a:rPr lang="en-US" sz="4000" b="1" dirty="0">
                <a:cs typeface="Calibri"/>
              </a:rPr>
              <a:t>=.0001):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if x is None:  x = </a:t>
            </a:r>
            <a:r>
              <a:rPr lang="en-US" sz="4000" b="1" dirty="0" err="1">
                <a:cs typeface="Calibri"/>
              </a:rPr>
              <a:t>np.zeros</a:t>
            </a:r>
            <a:r>
              <a:rPr lang="en-US" sz="4000" b="1" dirty="0">
                <a:cs typeface="Calibri"/>
              </a:rPr>
              <a:t>(</a:t>
            </a:r>
            <a:r>
              <a:rPr lang="en-US" sz="4000" b="1" dirty="0" err="1">
                <a:cs typeface="Calibri"/>
              </a:rPr>
              <a:t>len</a:t>
            </a:r>
            <a:r>
              <a:rPr lang="en-US" sz="4000" b="1" dirty="0">
                <a:cs typeface="Calibri"/>
              </a:rPr>
              <a:t>(A[0]))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</a:t>
            </a:r>
            <a:r>
              <a:rPr lang="en-US" sz="4000" b="1" dirty="0" err="1">
                <a:cs typeface="Calibri"/>
              </a:rPr>
              <a:t>abs_a</a:t>
            </a:r>
            <a:r>
              <a:rPr lang="en-US" sz="4000" b="1" dirty="0">
                <a:cs typeface="Calibri"/>
              </a:rPr>
              <a:t> = </a:t>
            </a:r>
            <a:r>
              <a:rPr lang="en-US" sz="4000" b="1" dirty="0" err="1">
                <a:cs typeface="Calibri"/>
              </a:rPr>
              <a:t>np.abs</a:t>
            </a:r>
            <a:r>
              <a:rPr lang="en-US" sz="4000" b="1" dirty="0">
                <a:cs typeface="Calibri"/>
              </a:rPr>
              <a:t>(A)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if </a:t>
            </a:r>
            <a:r>
              <a:rPr lang="en-US" sz="4000" b="1" dirty="0" err="1">
                <a:cs typeface="Calibri"/>
              </a:rPr>
              <a:t>np.all</a:t>
            </a:r>
            <a:r>
              <a:rPr lang="en-US" sz="4000" b="1" dirty="0">
                <a:cs typeface="Calibri"/>
              </a:rPr>
              <a:t>(2 * </a:t>
            </a:r>
            <a:r>
              <a:rPr lang="en-US" sz="4000" b="1" dirty="0" err="1">
                <a:cs typeface="Calibri"/>
              </a:rPr>
              <a:t>np.diag</a:t>
            </a:r>
            <a:r>
              <a:rPr lang="en-US" sz="4000" b="1" dirty="0">
                <a:cs typeface="Calibri"/>
              </a:rPr>
              <a:t>(</a:t>
            </a:r>
            <a:r>
              <a:rPr lang="en-US" sz="4000" b="1" dirty="0" err="1">
                <a:cs typeface="Calibri"/>
              </a:rPr>
              <a:t>abs_a</a:t>
            </a:r>
            <a:r>
              <a:rPr lang="en-US" sz="4000" b="1" dirty="0">
                <a:cs typeface="Calibri"/>
              </a:rPr>
              <a:t>) &gt;= </a:t>
            </a:r>
            <a:r>
              <a:rPr lang="en-US" sz="4000" b="1" dirty="0" err="1">
                <a:cs typeface="Calibri"/>
              </a:rPr>
              <a:t>np.sum</a:t>
            </a:r>
            <a:r>
              <a:rPr lang="en-US" sz="4000" b="1" dirty="0">
                <a:cs typeface="Calibri"/>
              </a:rPr>
              <a:t>(</a:t>
            </a:r>
            <a:r>
              <a:rPr lang="en-US" sz="4000" b="1" dirty="0" err="1">
                <a:cs typeface="Calibri"/>
              </a:rPr>
              <a:t>abs_a</a:t>
            </a:r>
            <a:r>
              <a:rPr lang="en-US" sz="4000" b="1" dirty="0">
                <a:cs typeface="Calibri"/>
              </a:rPr>
              <a:t>, axis=1)) and </a:t>
            </a:r>
            <a:r>
              <a:rPr lang="en-US" sz="4000" b="1" dirty="0" err="1">
                <a:cs typeface="Calibri"/>
              </a:rPr>
              <a:t>A.shape</a:t>
            </a:r>
            <a:r>
              <a:rPr lang="en-US" sz="4000" b="1" dirty="0">
                <a:cs typeface="Calibri"/>
              </a:rPr>
              <a:t>[0] == </a:t>
            </a:r>
            <a:r>
              <a:rPr lang="en-US" sz="4000" b="1" dirty="0" err="1">
                <a:cs typeface="Calibri"/>
              </a:rPr>
              <a:t>A.shape</a:t>
            </a:r>
            <a:r>
              <a:rPr lang="en-US" sz="4000" b="1" dirty="0">
                <a:cs typeface="Calibri"/>
              </a:rPr>
              <a:t>[1]: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D = </a:t>
            </a:r>
            <a:r>
              <a:rPr lang="en-US" sz="4000" b="1" dirty="0" err="1">
                <a:cs typeface="Calibri"/>
              </a:rPr>
              <a:t>np.diag</a:t>
            </a:r>
            <a:r>
              <a:rPr lang="en-US" sz="4000" b="1" dirty="0">
                <a:cs typeface="Calibri"/>
              </a:rPr>
              <a:t>(A)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R = A - </a:t>
            </a:r>
            <a:r>
              <a:rPr lang="en-US" sz="4000" b="1" dirty="0" err="1">
                <a:cs typeface="Calibri"/>
              </a:rPr>
              <a:t>np.diagflat</a:t>
            </a:r>
            <a:r>
              <a:rPr lang="en-US" sz="4000" b="1" dirty="0">
                <a:cs typeface="Calibri"/>
              </a:rPr>
              <a:t>(D)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reached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for </a:t>
            </a:r>
            <a:r>
              <a:rPr lang="en-US" sz="4000" b="1" dirty="0" err="1">
                <a:cs typeface="Calibri"/>
              </a:rPr>
              <a:t>i</a:t>
            </a:r>
            <a:r>
              <a:rPr lang="en-US" sz="4000" b="1" dirty="0">
                <a:cs typeface="Calibri"/>
              </a:rPr>
              <a:t> in range(</a:t>
            </a:r>
            <a:r>
              <a:rPr lang="en-US" sz="4000" b="1" dirty="0" err="1">
                <a:cs typeface="Calibri"/>
              </a:rPr>
              <a:t>iters</a:t>
            </a:r>
            <a:r>
              <a:rPr lang="en-US" sz="4000" b="1" dirty="0">
                <a:cs typeface="Calibri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</a:t>
            </a:r>
            <a:r>
              <a:rPr lang="en-US" sz="4000" b="1" dirty="0" err="1">
                <a:cs typeface="Calibri"/>
              </a:rPr>
              <a:t>x_next</a:t>
            </a:r>
            <a:r>
              <a:rPr lang="en-US" sz="4000" b="1" dirty="0">
                <a:cs typeface="Calibri"/>
              </a:rPr>
              <a:t> = (b - np.dot(R, x))/D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if </a:t>
            </a:r>
            <a:r>
              <a:rPr lang="en-US" sz="4000" b="1" dirty="0" err="1">
                <a:cs typeface="Calibri"/>
              </a:rPr>
              <a:t>np.linalg.norm</a:t>
            </a:r>
            <a:r>
              <a:rPr lang="en-US" sz="4000" b="1" dirty="0">
                <a:cs typeface="Calibri"/>
              </a:rPr>
              <a:t>(</a:t>
            </a:r>
            <a:r>
              <a:rPr lang="en-US" sz="4000" b="1" dirty="0" err="1">
                <a:cs typeface="Calibri"/>
              </a:rPr>
              <a:t>x_next</a:t>
            </a:r>
            <a:r>
              <a:rPr lang="en-US" sz="4000" b="1" dirty="0">
                <a:cs typeface="Calibri"/>
              </a:rPr>
              <a:t> - x) &lt; </a:t>
            </a:r>
            <a:r>
              <a:rPr lang="en-US" sz="4000" b="1" dirty="0" err="1">
                <a:cs typeface="Calibri"/>
              </a:rPr>
              <a:t>conv_thresh</a:t>
            </a:r>
            <a:r>
              <a:rPr lang="en-US" sz="4000" b="1" dirty="0">
                <a:cs typeface="Calibri"/>
              </a:rPr>
              <a:t> or (</a:t>
            </a:r>
            <a:r>
              <a:rPr lang="en-US" sz="4000" b="1" dirty="0" err="1">
                <a:cs typeface="Calibri"/>
              </a:rPr>
              <a:t>x_next</a:t>
            </a:r>
            <a:r>
              <a:rPr lang="en-US" sz="4000" b="1" dirty="0">
                <a:cs typeface="Calibri"/>
              </a:rPr>
              <a:t> == x).all():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reached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x = </a:t>
            </a:r>
            <a:r>
              <a:rPr lang="en-US" sz="4000" b="1" dirty="0" err="1">
                <a:cs typeface="Calibri"/>
              </a:rPr>
              <a:t>x_next</a:t>
            </a:r>
            <a:endParaRPr lang="en-US" sz="4000" b="1" dirty="0">
              <a:cs typeface="Calibri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if reached ==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print("The solution: " + str(</a:t>
            </a:r>
            <a:r>
              <a:rPr lang="en-US" sz="4000" b="1" dirty="0" err="1">
                <a:cs typeface="Calibri"/>
              </a:rPr>
              <a:t>x_next</a:t>
            </a:r>
            <a:r>
              <a:rPr lang="en-US" sz="4000" b="1" dirty="0">
                <a:cs typeface="Calibri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print("The solution was found in " + str(</a:t>
            </a:r>
            <a:r>
              <a:rPr lang="en-US" sz="4000" b="1" dirty="0" err="1">
                <a:cs typeface="Calibri"/>
              </a:rPr>
              <a:t>i</a:t>
            </a:r>
            <a:r>
              <a:rPr lang="en-US" sz="4000" b="1" dirty="0">
                <a:cs typeface="Calibri"/>
              </a:rPr>
              <a:t>) + " iterations.")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return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if reached ==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print("No solution was found in " + str(</a:t>
            </a:r>
            <a:r>
              <a:rPr lang="en-US" sz="4000" b="1" dirty="0" err="1">
                <a:cs typeface="Calibri"/>
              </a:rPr>
              <a:t>iters</a:t>
            </a:r>
            <a:r>
              <a:rPr lang="en-US" sz="4000" b="1" dirty="0">
                <a:cs typeface="Calibri"/>
              </a:rPr>
              <a:t>) + " iterations.")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print("x is currently: " + str(x))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		return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print("The matrix is not diagonally dominant or the matrix is not square.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Please use another method.")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cs typeface="Calibri"/>
              </a:rPr>
              <a:t>		return</a:t>
            </a:r>
          </a:p>
          <a:p>
            <a:pPr marL="0" indent="0">
              <a:buNone/>
            </a:pPr>
            <a:endParaRPr lang="en-US" sz="17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44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Data Structures and Variable 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CE8710-9F9C-4FE6-9FD9-52725AE3295D}"/>
              </a:ext>
            </a:extLst>
          </p:cNvPr>
          <p:cNvSpPr txBox="1"/>
          <p:nvPr/>
        </p:nvSpPr>
        <p:spPr>
          <a:xfrm>
            <a:off x="7404833" y="633824"/>
            <a:ext cx="41016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Variable Naming in R</a:t>
            </a:r>
          </a:p>
          <a:p>
            <a:endParaRPr lang="en-US" b="1" dirty="0">
              <a:solidFill>
                <a:schemeClr val="accent2"/>
              </a:solidFill>
              <a:cs typeface="Calibri"/>
            </a:endParaRPr>
          </a:p>
          <a:p>
            <a:r>
              <a:rPr lang="en-US" b="1" dirty="0">
                <a:cs typeface="Calibri"/>
              </a:rPr>
              <a:t>Names are case-sensitive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Do not start an object name with a number or a special symbol (like ^, !, $, @, +, -, /, or *).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15" y="633824"/>
            <a:ext cx="6860622" cy="507437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# Good variable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All variables are objects!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You can re-use a name, but you will over-write the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a &lt;- “Once upon a time.”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b &lt;- 22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&lt;- c(1, 2, 45)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_first &lt;- 123.54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Variable names that will result in errors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^Fourteen &lt;- “14 carat”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1234 &lt;- “hello”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Naming rule: a name cannot start with a number and a name cannot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# use some special symbols, like ^, !, $, @, +, -, /, or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Name = “George”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name = “Pablo”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52830"/>
                </a:solidFill>
                <a:latin typeface="Consolas" panose="020B0609020204030204" pitchFamily="49" charset="0"/>
              </a:rPr>
              <a:t>print(name)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5283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C0B7E96-E244-44C0-A9C4-4B47D66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" y="491703"/>
            <a:ext cx="6517178" cy="587459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# Common Data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Vector &lt;- c(1,2,3,4) # a sequence of items of the same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print(Vector[1])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List &lt;- c(1, “one”, 1.1) # sequence of items of many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print(List[3])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# A few basic ways to create a matrix in 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MatrixA</a:t>
            </a: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matrix(1:9,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= 3,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= 3)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MatrixA</a:t>
            </a: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matrix(1:9,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= 3)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#Equivalent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MatrixA</a:t>
            </a: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[,1] [,2] [,3]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[1,]    1    4  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[2,]    2    5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[3,]    3    6  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latin typeface="Consolas" panose="020B0609020204030204" pitchFamily="49" charset="0"/>
              </a:rPr>
              <a:t>MatrixB</a:t>
            </a:r>
            <a:r>
              <a:rPr lang="en-US" altLang="en-US" sz="1200" b="1" dirty="0">
                <a:latin typeface="Consolas" panose="020B0609020204030204" pitchFamily="49" charset="0"/>
              </a:rPr>
              <a:t> &lt;- matrix(1:9, </a:t>
            </a:r>
            <a:r>
              <a:rPr lang="en-US" altLang="en-US" sz="1200" b="1" dirty="0" err="1">
                <a:latin typeface="Consolas" panose="020B0609020204030204" pitchFamily="49" charset="0"/>
              </a:rPr>
              <a:t>nrow</a:t>
            </a:r>
            <a:r>
              <a:rPr lang="en-US" altLang="en-US" sz="1200" b="1" dirty="0">
                <a:latin typeface="Consolas" panose="020B0609020204030204" pitchFamily="49" charset="0"/>
              </a:rPr>
              <a:t> = 3, </a:t>
            </a:r>
            <a:r>
              <a:rPr lang="en-US" altLang="en-US" sz="1200" b="1" dirty="0" err="1">
                <a:latin typeface="Consolas" panose="020B0609020204030204" pitchFamily="49" charset="0"/>
              </a:rPr>
              <a:t>byrow</a:t>
            </a:r>
            <a:r>
              <a:rPr lang="en-US" altLang="en-US" sz="1200" b="1" dirty="0">
                <a:latin typeface="Consolas" panose="020B0609020204030204" pitchFamily="49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onsolas" panose="020B0609020204030204" pitchFamily="49" charset="0"/>
              </a:rPr>
              <a:t>print(</a:t>
            </a:r>
            <a:r>
              <a:rPr lang="en-US" altLang="en-US" sz="1200" b="1" dirty="0" err="1">
                <a:latin typeface="Consolas" panose="020B0609020204030204" pitchFamily="49" charset="0"/>
              </a:rPr>
              <a:t>MatrixB</a:t>
            </a:r>
            <a:r>
              <a:rPr lang="en-US" altLang="en-US" sz="1200" b="1" dirty="0"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[,1] [,2] [,3]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[1,]    1    2   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[2,]    4    5  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[3,]    7    8  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# Easiest way to create a data 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Name &lt;- c("Jon", "Bill", "Maria", "Ben", "Tina")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Age &lt;- c(23, 41, 32, 58, 26)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200" b="1" dirty="0" err="1">
                <a:solidFill>
                  <a:srgbClr val="252830"/>
                </a:solidFill>
                <a:latin typeface="Consolas" panose="020B0609020204030204" pitchFamily="49" charset="0"/>
              </a:rPr>
              <a:t>data.frame</a:t>
            </a:r>
            <a:r>
              <a:rPr lang="en-US" altLang="en-US" sz="1200" b="1" dirty="0">
                <a:solidFill>
                  <a:srgbClr val="252830"/>
                </a:solidFill>
                <a:latin typeface="Consolas" panose="020B0609020204030204" pitchFamily="49" charset="0"/>
              </a:rPr>
              <a:t>(Name, 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F688C-5689-4331-BCCE-EC3625D046E2}"/>
              </a:ext>
            </a:extLst>
          </p:cNvPr>
          <p:cNvSpPr txBox="1"/>
          <p:nvPr/>
        </p:nvSpPr>
        <p:spPr>
          <a:xfrm>
            <a:off x="7305080" y="412588"/>
            <a:ext cx="410162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Common R Data Structures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We know about types, such as character, integer and float.  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But these are commonly combined into data structures such as vectors and lists.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R has several commonly-use data structures, and vectors are the most common. In fact, R is a vector-based language, in that scalar values in R are considered vectors of unit-length.</a:t>
            </a:r>
          </a:p>
        </p:txBody>
      </p:sp>
    </p:spTree>
    <p:extLst>
      <p:ext uri="{BB962C8B-B14F-4D97-AF65-F5344CB8AC3E}">
        <p14:creationId xmlns:p14="http://schemas.microsoft.com/office/powerpoint/2010/main" val="40667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Introduction </a:t>
            </a:r>
            <a:br>
              <a:rPr lang="en-US" sz="4800" dirty="0">
                <a:cs typeface="Calibri Light"/>
              </a:rPr>
            </a:br>
            <a:r>
              <a:rPr lang="en-US" sz="3600" dirty="0">
                <a:cs typeface="Calibri Light"/>
              </a:rPr>
              <a:t>(or Reintroduction) </a:t>
            </a:r>
            <a:br>
              <a:rPr lang="en-US" sz="4000" dirty="0">
                <a:cs typeface="Calibri Light"/>
              </a:rPr>
            </a:br>
            <a:r>
              <a:rPr lang="en-US" sz="4800" dirty="0">
                <a:cs typeface="Calibri Light"/>
              </a:rPr>
              <a:t>to Vectors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7E84-BBD4-476A-9BC4-53CDB94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are vectors? </a:t>
            </a:r>
            <a:r>
              <a:rPr lang="en-US" dirty="0"/>
              <a:t>(a 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D65A-41BA-45EE-A941-4164C797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It depends on who you ask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Three perspectives: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PHYSICS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are arrows pointing in space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Length and direction define them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be 2 or 3 dimensional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COMPUTER SCIENCE / STATISTICS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Ordered lists of numbers that represent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About a process you want to model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Fancy word for list, # of dimensions = # of data points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MATH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be anything, as long as you can add or multiply them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C213C-0C51-45FA-8B38-395E980B1DB9}"/>
              </a:ext>
            </a:extLst>
          </p:cNvPr>
          <p:cNvSpPr txBox="1"/>
          <p:nvPr/>
        </p:nvSpPr>
        <p:spPr>
          <a:xfrm>
            <a:off x="764771" y="6392487"/>
            <a:ext cx="516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Reference: 3Blue1Brown – </a:t>
            </a:r>
            <a:r>
              <a:rPr lang="en-US" dirty="0">
                <a:hlinkClick r:id="rId2"/>
              </a:rPr>
              <a:t>Essence of Linear Algebra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7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AFB-DBA3-4264-9363-398E0C3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Vector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2ACE3-7031-4442-94FB-2C5BEEE29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02" y="1444481"/>
                <a:ext cx="10830098" cy="45476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two-dimensional vector can be represented by a coordinate pair beginning at the origin (e.g. -2, 3).  Rather than putting the pair in parentheses (which would indicate a point), we put them in square braces to indicate that it isn’t just the point (-2, 3) that we’re interested in, but also </a:t>
                </a:r>
                <a:r>
                  <a:rPr lang="en-US" u="sng" dirty="0"/>
                  <a:t>how we traveled there</a:t>
                </a:r>
                <a:r>
                  <a:rPr lang="en-US" dirty="0"/>
                  <a:t> → [   ]</a:t>
                </a:r>
              </a:p>
              <a:p>
                <a:r>
                  <a:rPr lang="en-US" dirty="0"/>
                  <a:t>A three-dimensional vector is represented by a triplet (e.g. 2, 1, 3), but again, it isn’t just about where the tip of the vector sits, but also </a:t>
                </a:r>
                <a:r>
                  <a:rPr lang="en-US" u="sng" dirty="0"/>
                  <a:t>direction and magnitude</a:t>
                </a:r>
                <a:r>
                  <a:rPr lang="en-US" dirty="0"/>
                  <a:t> [  ]</a:t>
                </a:r>
              </a:p>
              <a:p>
                <a:r>
                  <a:rPr lang="en-US" dirty="0"/>
                  <a:t>When adding vectors, we can visualize moving the second vector to the end of the first vector, and then making a new vector that connects the tail of the first vector to the end of the moved second vector: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= [    ] 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   ]</m:t>
                    </m:r>
                  </m:oMath>
                </a14:m>
                <a:r>
                  <a:rPr lang="en-US" dirty="0"/>
                  <a:t> = [         ] = [   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2ACE3-7031-4442-94FB-2C5BEEE29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02" y="1444481"/>
                <a:ext cx="10830098" cy="4547668"/>
              </a:xfrm>
              <a:blipFill>
                <a:blip r:embed="rId2"/>
                <a:stretch>
                  <a:fillRect l="-900" t="-2681" r="-619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9A323F-12F1-4DED-910E-7B28BB00DFD6}"/>
              </a:ext>
            </a:extLst>
          </p:cNvPr>
          <p:cNvSpPr txBox="1"/>
          <p:nvPr/>
        </p:nvSpPr>
        <p:spPr>
          <a:xfrm>
            <a:off x="1257997" y="2682231"/>
            <a:ext cx="299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  <a:p>
            <a:r>
              <a:rPr lang="en-US" sz="1100" dirty="0"/>
              <a:t>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76C30-FABA-4617-B7ED-748641D26C2B}"/>
              </a:ext>
            </a:extLst>
          </p:cNvPr>
          <p:cNvSpPr txBox="1"/>
          <p:nvPr/>
        </p:nvSpPr>
        <p:spPr>
          <a:xfrm>
            <a:off x="2391295" y="3773961"/>
            <a:ext cx="299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2</a:t>
            </a:r>
          </a:p>
          <a:p>
            <a:r>
              <a:rPr lang="en-US" sz="800" dirty="0"/>
              <a:t> 1</a:t>
            </a:r>
          </a:p>
          <a:p>
            <a:r>
              <a:rPr lang="en-US" sz="800" dirty="0"/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858F8-DAFC-4FC3-AA8F-0D08F19679CE}"/>
              </a:ext>
            </a:extLst>
          </p:cNvPr>
          <p:cNvSpPr txBox="1"/>
          <p:nvPr/>
        </p:nvSpPr>
        <p:spPr>
          <a:xfrm>
            <a:off x="1575264" y="5538258"/>
            <a:ext cx="299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</a:t>
            </a:r>
          </a:p>
          <a:p>
            <a:r>
              <a:rPr lang="en-US" sz="1100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FD902-A954-4304-8DA4-57BAED9E8014}"/>
              </a:ext>
            </a:extLst>
          </p:cNvPr>
          <p:cNvSpPr txBox="1"/>
          <p:nvPr/>
        </p:nvSpPr>
        <p:spPr>
          <a:xfrm>
            <a:off x="2869974" y="5538257"/>
            <a:ext cx="299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3</a:t>
            </a:r>
          </a:p>
          <a:p>
            <a:r>
              <a:rPr lang="en-US" sz="1100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D37C6-9C33-42B6-8CD3-0126CB5CB144}"/>
              </a:ext>
            </a:extLst>
          </p:cNvPr>
          <p:cNvSpPr txBox="1"/>
          <p:nvPr/>
        </p:nvSpPr>
        <p:spPr>
          <a:xfrm>
            <a:off x="3621586" y="5538256"/>
            <a:ext cx="543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+ 3</a:t>
            </a:r>
          </a:p>
          <a:p>
            <a:r>
              <a:rPr lang="en-US" sz="1100" dirty="0"/>
              <a:t>2 +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6515-F61D-4D17-A82A-AEFC0BA1F642}"/>
              </a:ext>
            </a:extLst>
          </p:cNvPr>
          <p:cNvSpPr txBox="1"/>
          <p:nvPr/>
        </p:nvSpPr>
        <p:spPr>
          <a:xfrm>
            <a:off x="4519353" y="5538256"/>
            <a:ext cx="299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4</a:t>
            </a:r>
          </a:p>
          <a:p>
            <a:r>
              <a:rPr lang="en-US" sz="1100" dirty="0"/>
              <a:t> 1</a:t>
            </a:r>
          </a:p>
        </p:txBody>
      </p:sp>
      <p:pic>
        <p:nvPicPr>
          <p:cNvPr id="11" name="Picture 10" descr="Line chart&#10;&#10;Description automatically generated">
            <a:extLst>
              <a:ext uri="{FF2B5EF4-FFF2-40B4-BE49-F238E27FC236}">
                <a16:creationId xmlns:a16="http://schemas.microsoft.com/office/drawing/2014/main" id="{CC8E2259-800E-4894-9BEB-AC52F34C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18" y="5019419"/>
            <a:ext cx="2229962" cy="1473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B9C67-1393-4E3F-B248-6B0C23EBD0B3}"/>
              </a:ext>
            </a:extLst>
          </p:cNvPr>
          <p:cNvSpPr txBox="1"/>
          <p:nvPr/>
        </p:nvSpPr>
        <p:spPr>
          <a:xfrm>
            <a:off x="8027318" y="649287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3Blue1Brown</a:t>
            </a:r>
          </a:p>
        </p:txBody>
      </p:sp>
    </p:spTree>
    <p:extLst>
      <p:ext uri="{BB962C8B-B14F-4D97-AF65-F5344CB8AC3E}">
        <p14:creationId xmlns:p14="http://schemas.microsoft.com/office/powerpoint/2010/main" val="415268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AFB-DBA3-4264-9363-398E0C3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Vector Transformations: Matrix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ACE3-7031-4442-94FB-2C5BEEE2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" y="1444481"/>
            <a:ext cx="10830098" cy="4547668"/>
          </a:xfrm>
        </p:spPr>
        <p:txBody>
          <a:bodyPr>
            <a:normAutofit/>
          </a:bodyPr>
          <a:lstStyle/>
          <a:p>
            <a:r>
              <a:rPr lang="en-US" sz="2400" dirty="0"/>
              <a:t>Linear transformation: Multiplying a matrix by a vector; transforms the locations of the vectors in space.  You can do this more than one time.</a:t>
            </a:r>
          </a:p>
          <a:p>
            <a:r>
              <a:rPr lang="en-US" sz="2400" dirty="0"/>
              <a:t>Matrix multiplication as linear transformation: You can represent the arrival point of a linear transformation as a matrix, and a series of arrival points as a series of matrices.  If you combine them together using multiplication, the composition of the two matrices becomes a matrix that represents a “short cut” to the final arrival location of the vector.  See </a:t>
            </a:r>
            <a:r>
              <a:rPr lang="en-US" sz="2400" dirty="0">
                <a:hlinkClick r:id="rId2"/>
              </a:rPr>
              <a:t>this video</a:t>
            </a:r>
            <a:r>
              <a:rPr lang="en-US" sz="2400" dirty="0"/>
              <a:t> for more.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E301B-5275-4CE4-91F9-69287F71A287}"/>
              </a:ext>
            </a:extLst>
          </p:cNvPr>
          <p:cNvSpPr txBox="1"/>
          <p:nvPr/>
        </p:nvSpPr>
        <p:spPr>
          <a:xfrm>
            <a:off x="8343201" y="5849346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3Blue1Brown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55A0438-D298-4962-A3CD-7EFC2349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1046"/>
            <a:ext cx="989785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A0AAC4B7C814A9F1B71C55BDCD8DF" ma:contentTypeVersion="11" ma:contentTypeDescription="Create a new document." ma:contentTypeScope="" ma:versionID="b8413829ab870582965c1309ae2c7dff">
  <xsd:schema xmlns:xsd="http://www.w3.org/2001/XMLSchema" xmlns:xs="http://www.w3.org/2001/XMLSchema" xmlns:p="http://schemas.microsoft.com/office/2006/metadata/properties" xmlns:ns3="a5d087a9-0a76-4c95-81dd-cb9a43791e27" xmlns:ns4="5cdd2681-eec7-4df6-8e0d-94d5d48e1e3d" targetNamespace="http://schemas.microsoft.com/office/2006/metadata/properties" ma:root="true" ma:fieldsID="8ef4fdc0a790f393e971587c4d8764c6" ns3:_="" ns4:_="">
    <xsd:import namespace="a5d087a9-0a76-4c95-81dd-cb9a43791e27"/>
    <xsd:import namespace="5cdd2681-eec7-4df6-8e0d-94d5d48e1e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087a9-0a76-4c95-81dd-cb9a43791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dd2681-eec7-4df6-8e0d-94d5d48e1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B52EB-0836-4ED2-AAE0-61D25199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087a9-0a76-4c95-81dd-cb9a43791e27"/>
    <ds:schemaRef ds:uri="5cdd2681-eec7-4df6-8e0d-94d5d48e1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2AC3CA-CA17-4DD1-A092-C0A76B806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D698F-202A-4369-8C5D-D8E9EF69ED06}">
  <ds:schemaRefs>
    <ds:schemaRef ds:uri="http://purl.org/dc/dcmitype/"/>
    <ds:schemaRef ds:uri="http://schemas.openxmlformats.org/package/2006/metadata/core-properties"/>
    <ds:schemaRef ds:uri="a5d087a9-0a76-4c95-81dd-cb9a43791e2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5cdd2681-eec7-4df6-8e0d-94d5d48e1e3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13895</TotalTime>
  <Words>2985</Words>
  <Application>Microsoft Office PowerPoint</Application>
  <PresentationFormat>Widescreen</PresentationFormat>
  <Paragraphs>302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Introduction to Computer Science Using R: A Course for Analysts</vt:lpstr>
      <vt:lpstr>References &amp; Texts</vt:lpstr>
      <vt:lpstr>Data Structures and Variable Review</vt:lpstr>
      <vt:lpstr>PowerPoint Presentation</vt:lpstr>
      <vt:lpstr>PowerPoint Presentation</vt:lpstr>
      <vt:lpstr>Introduction  (or Reintroduction)  to Vectors</vt:lpstr>
      <vt:lpstr>What are vectors? (a review)</vt:lpstr>
      <vt:lpstr>Vector Representations</vt:lpstr>
      <vt:lpstr>Vector Transformations: Matrix Representations</vt:lpstr>
      <vt:lpstr>A few more matrix-related items</vt:lpstr>
      <vt:lpstr>Relationship to Statistics &amp; Machine Learning</vt:lpstr>
      <vt:lpstr>Vector &amp; Matrix Manipulation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– Lesson 4</vt:lpstr>
      <vt:lpstr>Homework – Lesson 4</vt:lpstr>
      <vt:lpstr>Homework – Lesson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R</dc:creator>
  <cp:lastModifiedBy>Rasku, Kyle</cp:lastModifiedBy>
  <cp:revision>2542</cp:revision>
  <dcterms:created xsi:type="dcterms:W3CDTF">2021-08-24T22:57:30Z</dcterms:created>
  <dcterms:modified xsi:type="dcterms:W3CDTF">2022-02-17T21:50:40Z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0x010100C1EA0AAC4B7C814A9F1B71C55BDCD8DF</vt:lpwstr>
  </property>
</Properties>
</file>