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1" r:id="rId6"/>
    <p:sldId id="309" r:id="rId7"/>
    <p:sldId id="272" r:id="rId8"/>
    <p:sldId id="297" r:id="rId9"/>
    <p:sldId id="257" r:id="rId10"/>
    <p:sldId id="310" r:id="rId11"/>
    <p:sldId id="298" r:id="rId12"/>
    <p:sldId id="300" r:id="rId13"/>
    <p:sldId id="311" r:id="rId14"/>
    <p:sldId id="301" r:id="rId15"/>
    <p:sldId id="302" r:id="rId16"/>
    <p:sldId id="303" r:id="rId17"/>
    <p:sldId id="312" r:id="rId18"/>
    <p:sldId id="317" r:id="rId19"/>
    <p:sldId id="318" r:id="rId20"/>
    <p:sldId id="319" r:id="rId21"/>
    <p:sldId id="320" r:id="rId22"/>
    <p:sldId id="321" r:id="rId23"/>
    <p:sldId id="322" r:id="rId24"/>
    <p:sldId id="323" r:id="rId25"/>
    <p:sldId id="324" r:id="rId26"/>
    <p:sldId id="304" r:id="rId27"/>
    <p:sldId id="313" r:id="rId28"/>
    <p:sldId id="314" r:id="rId29"/>
    <p:sldId id="315" r:id="rId30"/>
    <p:sldId id="325"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D6B7"/>
    <a:srgbClr val="40402D"/>
    <a:srgbClr val="595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1" d="100"/>
          <a:sy n="61" d="100"/>
        </p:scale>
        <p:origin x="36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r4ds.had.co.nz/index.html" TargetMode="External"/><Relationship Id="rId2" Type="http://schemas.openxmlformats.org/officeDocument/2006/relationships/hyperlink" Target="http://bit.ly/HandsOnR" TargetMode="External"/><Relationship Id="rId1" Type="http://schemas.openxmlformats.org/officeDocument/2006/relationships/slideLayout" Target="../slideLayouts/slideLayout2.xml"/><Relationship Id="rId5" Type="http://schemas.openxmlformats.org/officeDocument/2006/relationships/hyperlink" Target="https://www.tidyverse.org/" TargetMode="External"/><Relationship Id="rId4" Type="http://schemas.openxmlformats.org/officeDocument/2006/relationships/hyperlink" Target="https://app.datacamp.com/learn/courses/string-manipulation-with-stringr-in-r"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cran.r-project.org/web/packages/rebus/rebus.pdf"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rdrr.io/cran/rebus.base/man/ClassGroups.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rdrr.io/cran/rebus.base/man/CharacterClasses.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Hadley_Wickham" TargetMode="External"/><Relationship Id="rId2" Type="http://schemas.openxmlformats.org/officeDocument/2006/relationships/hyperlink" Target="https://www.tidyverse.org/packag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w3schools.com/r/r_strings.asp" TargetMode="External"/><Relationship Id="rId2" Type="http://schemas.openxmlformats.org/officeDocument/2006/relationships/hyperlink" Target="https://r4ds.had.co.nz/string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rdocumentation.org/packages/stringr/versions/1.4.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rdocumentation.org/packages/stringr/versions/1.4.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chnology 2020 Free Stock Photo - Public Domain Pictures">
            <a:extLst>
              <a:ext uri="{FF2B5EF4-FFF2-40B4-BE49-F238E27FC236}">
                <a16:creationId xmlns:a16="http://schemas.microsoft.com/office/drawing/2014/main" id="{FAAD1790-6BBB-4FAC-B4AA-627540972F36}"/>
              </a:ext>
            </a:extLst>
          </p:cNvPr>
          <p:cNvPicPr>
            <a:picLocks noChangeAspect="1"/>
          </p:cNvPicPr>
          <p:nvPr/>
        </p:nvPicPr>
        <p:blipFill rotWithShape="1">
          <a:blip r:embed="rId2"/>
          <a:srcRect t="533" r="23298" b="8558"/>
          <a:stretch/>
        </p:blipFill>
        <p:spPr>
          <a:xfrm>
            <a:off x="3570525" y="10"/>
            <a:ext cx="8621475"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dirty="0">
                <a:cs typeface="Calibri Light"/>
              </a:rPr>
              <a:t>The R Course for Analysts</a:t>
            </a:r>
          </a:p>
        </p:txBody>
      </p:sp>
      <p:sp>
        <p:nvSpPr>
          <p:cNvPr id="3" name="Subtitle 2"/>
          <p:cNvSpPr>
            <a:spLocks noGrp="1"/>
          </p:cNvSpPr>
          <p:nvPr>
            <p:ph type="subTitle" idx="1"/>
          </p:nvPr>
        </p:nvSpPr>
        <p:spPr>
          <a:xfrm>
            <a:off x="477980" y="4872922"/>
            <a:ext cx="4227024" cy="1208141"/>
          </a:xfrm>
        </p:spPr>
        <p:txBody>
          <a:bodyPr vert="horz" lIns="91440" tIns="45720" rIns="91440" bIns="45720" rtlCol="0" anchor="t">
            <a:normAutofit/>
          </a:bodyPr>
          <a:lstStyle/>
          <a:p>
            <a:pPr algn="l"/>
            <a:r>
              <a:rPr lang="en-US" sz="2000" dirty="0">
                <a:cs typeface="Calibri"/>
              </a:rPr>
              <a:t>Lesson 5: </a:t>
            </a:r>
            <a:r>
              <a:rPr lang="en-US" sz="2000" dirty="0">
                <a:cs typeface="Calibri Light"/>
              </a:rPr>
              <a:t>Introducing the </a:t>
            </a:r>
            <a:r>
              <a:rPr lang="en-US" sz="2000" dirty="0" err="1">
                <a:cs typeface="Calibri Light"/>
              </a:rPr>
              <a:t>Tidyverse</a:t>
            </a:r>
            <a:r>
              <a:rPr lang="en-US" sz="2000" dirty="0">
                <a:cs typeface="Calibri Light"/>
              </a:rPr>
              <a:t> with </a:t>
            </a:r>
            <a:r>
              <a:rPr lang="en-US" sz="2000" dirty="0" err="1">
                <a:cs typeface="Calibri Light"/>
              </a:rPr>
              <a:t>StringR</a:t>
            </a:r>
            <a:r>
              <a:rPr lang="en-US" sz="2000" dirty="0">
                <a:cs typeface="Calibri Light"/>
              </a:rPr>
              <a:t> and REBUS</a:t>
            </a:r>
            <a:endParaRPr lang="en-US" sz="20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35AFB-DBA3-4264-9363-398E0C372F3D}"/>
              </a:ext>
            </a:extLst>
          </p:cNvPr>
          <p:cNvSpPr>
            <a:spLocks noGrp="1"/>
          </p:cNvSpPr>
          <p:nvPr>
            <p:ph type="title"/>
          </p:nvPr>
        </p:nvSpPr>
        <p:spPr>
          <a:xfrm>
            <a:off x="838199" y="373438"/>
            <a:ext cx="10515600" cy="848533"/>
          </a:xfrm>
        </p:spPr>
        <p:txBody>
          <a:bodyPr>
            <a:normAutofit/>
          </a:bodyPr>
          <a:lstStyle/>
          <a:p>
            <a:r>
              <a:rPr lang="en-US" sz="4000" dirty="0" err="1">
                <a:solidFill>
                  <a:schemeClr val="accent2"/>
                </a:solidFill>
              </a:rPr>
              <a:t>writeLines</a:t>
            </a:r>
            <a:endParaRPr lang="en-US" sz="4000" dirty="0">
              <a:solidFill>
                <a:schemeClr val="accent2"/>
              </a:solidFill>
            </a:endParaRPr>
          </a:p>
        </p:txBody>
      </p:sp>
      <p:sp>
        <p:nvSpPr>
          <p:cNvPr id="3" name="Content Placeholder 2">
            <a:extLst>
              <a:ext uri="{FF2B5EF4-FFF2-40B4-BE49-F238E27FC236}">
                <a16:creationId xmlns:a16="http://schemas.microsoft.com/office/drawing/2014/main" id="{20B2ACE3-7031-4442-94FB-2C5BEEE294D0}"/>
              </a:ext>
            </a:extLst>
          </p:cNvPr>
          <p:cNvSpPr>
            <a:spLocks noGrp="1"/>
          </p:cNvSpPr>
          <p:nvPr>
            <p:ph idx="1"/>
          </p:nvPr>
        </p:nvSpPr>
        <p:spPr>
          <a:xfrm>
            <a:off x="838199" y="1319789"/>
            <a:ext cx="10515601" cy="5230639"/>
          </a:xfrm>
        </p:spPr>
        <p:txBody>
          <a:bodyPr>
            <a:normAutofit/>
          </a:bodyPr>
          <a:lstStyle/>
          <a:p>
            <a:pPr marL="0" indent="0">
              <a:buNone/>
            </a:pPr>
            <a:r>
              <a:rPr lang="en-US" sz="2400" dirty="0"/>
              <a:t>The ‘</a:t>
            </a:r>
            <a:r>
              <a:rPr lang="en-US" sz="2400" dirty="0" err="1">
                <a:solidFill>
                  <a:schemeClr val="tx1">
                    <a:lumMod val="75000"/>
                    <a:lumOff val="25000"/>
                  </a:schemeClr>
                </a:solidFill>
                <a:latin typeface="Consolas" panose="020B0609020204030204" pitchFamily="49" charset="0"/>
              </a:rPr>
              <a:t>writeLines</a:t>
            </a:r>
            <a:r>
              <a:rPr lang="en-US" sz="2400" dirty="0"/>
              <a:t>’ function writes a vector of strings to the console (default), or a file.  </a:t>
            </a:r>
          </a:p>
          <a:p>
            <a:pPr marL="0" indent="0">
              <a:buNone/>
            </a:pPr>
            <a:r>
              <a:rPr lang="en-US" sz="2400" dirty="0"/>
              <a:t>If </a:t>
            </a:r>
            <a:r>
              <a:rPr lang="en-US" sz="2400" dirty="0" err="1">
                <a:solidFill>
                  <a:schemeClr val="tx1">
                    <a:lumMod val="75000"/>
                    <a:lumOff val="25000"/>
                  </a:schemeClr>
                </a:solidFill>
                <a:latin typeface="Consolas" panose="020B0609020204030204" pitchFamily="49" charset="0"/>
              </a:rPr>
              <a:t>sep</a:t>
            </a:r>
            <a:r>
              <a:rPr lang="en-US" sz="2400" dirty="0"/>
              <a:t> is specified, the strings are separated by that character.  The default value of </a:t>
            </a:r>
            <a:r>
              <a:rPr lang="en-US" sz="2400" dirty="0" err="1">
                <a:solidFill>
                  <a:schemeClr val="tx1">
                    <a:lumMod val="75000"/>
                    <a:lumOff val="25000"/>
                  </a:schemeClr>
                </a:solidFill>
                <a:latin typeface="Consolas" panose="020B0609020204030204" pitchFamily="49" charset="0"/>
              </a:rPr>
              <a:t>sep</a:t>
            </a:r>
            <a:r>
              <a:rPr lang="en-US" sz="2400" dirty="0"/>
              <a:t> is </a:t>
            </a:r>
            <a:r>
              <a:rPr lang="en-US" sz="2400" dirty="0">
                <a:solidFill>
                  <a:schemeClr val="tx1">
                    <a:lumMod val="75000"/>
                    <a:lumOff val="25000"/>
                  </a:schemeClr>
                </a:solidFill>
                <a:latin typeface="Consolas" panose="020B0609020204030204" pitchFamily="49" charset="0"/>
              </a:rPr>
              <a:t>"\n" </a:t>
            </a:r>
            <a:r>
              <a:rPr lang="en-US" sz="2400" dirty="0"/>
              <a:t>(new line).  </a:t>
            </a:r>
          </a:p>
          <a:p>
            <a:pPr marL="0" indent="0">
              <a:buNone/>
            </a:pPr>
            <a:r>
              <a:rPr lang="en-US" sz="2400" dirty="0"/>
              <a:t>The output of the function is the final output after escape characters have been resolved.</a:t>
            </a:r>
          </a:p>
          <a:p>
            <a:pPr marL="0" indent="0">
              <a:buNone/>
            </a:pPr>
            <a:r>
              <a:rPr lang="en-US" sz="1800" dirty="0" err="1">
                <a:solidFill>
                  <a:srgbClr val="0070C0"/>
                </a:solidFill>
                <a:latin typeface="Consolas" panose="020B0609020204030204" pitchFamily="49" charset="0"/>
              </a:rPr>
              <a:t>writeLines</a:t>
            </a:r>
            <a:r>
              <a:rPr lang="en-US" sz="1800" dirty="0">
                <a:solidFill>
                  <a:srgbClr val="0070C0"/>
                </a:solidFill>
                <a:latin typeface="Consolas" panose="020B0609020204030204" pitchFamily="49" charset="0"/>
              </a:rPr>
              <a:t>(c(“New York”, “Big Apple”, “Broadway”), </a:t>
            </a:r>
            <a:r>
              <a:rPr lang="en-US" sz="1800" dirty="0" err="1">
                <a:solidFill>
                  <a:srgbClr val="0070C0"/>
                </a:solidFill>
                <a:latin typeface="Consolas" panose="020B0609020204030204" pitchFamily="49" charset="0"/>
              </a:rPr>
              <a:t>sep</a:t>
            </a:r>
            <a:r>
              <a:rPr lang="en-US" sz="1800" dirty="0">
                <a:solidFill>
                  <a:srgbClr val="0070C0"/>
                </a:solidFill>
                <a:latin typeface="Consolas" panose="020B0609020204030204" pitchFamily="49" charset="0"/>
              </a:rPr>
              <a:t>=“,”)</a:t>
            </a:r>
          </a:p>
          <a:p>
            <a:pPr marL="0" indent="0">
              <a:buNone/>
            </a:pPr>
            <a:r>
              <a:rPr lang="en-US" sz="1800" dirty="0">
                <a:solidFill>
                  <a:srgbClr val="0070C0"/>
                </a:solidFill>
                <a:latin typeface="Consolas" panose="020B0609020204030204" pitchFamily="49" charset="0"/>
              </a:rPr>
              <a:t>[1] New York, Big Apple, Broadway</a:t>
            </a:r>
          </a:p>
          <a:p>
            <a:pPr marL="0" indent="0">
              <a:buNone/>
            </a:pPr>
            <a:r>
              <a:rPr lang="en-US" sz="1800" dirty="0" err="1">
                <a:solidFill>
                  <a:srgbClr val="0070C0"/>
                </a:solidFill>
                <a:latin typeface="Consolas" panose="020B0609020204030204" pitchFamily="49" charset="0"/>
              </a:rPr>
              <a:t>writeLines</a:t>
            </a:r>
            <a:r>
              <a:rPr lang="en-US" sz="1800" dirty="0">
                <a:solidFill>
                  <a:srgbClr val="0070C0"/>
                </a:solidFill>
                <a:latin typeface="Consolas" panose="020B0609020204030204" pitchFamily="49" charset="0"/>
              </a:rPr>
              <a:t>("The path to my file is C:\\Stuff\\Nerdy")</a:t>
            </a:r>
          </a:p>
          <a:p>
            <a:pPr marL="0" indent="0">
              <a:buNone/>
            </a:pPr>
            <a:r>
              <a:rPr lang="en-US" sz="1800" dirty="0">
                <a:solidFill>
                  <a:srgbClr val="0070C0"/>
                </a:solidFill>
                <a:latin typeface="Consolas" panose="020B0609020204030204" pitchFamily="49" charset="0"/>
              </a:rPr>
              <a:t>[1] The path to my file is C:\Stuff\Nerdy</a:t>
            </a:r>
          </a:p>
          <a:p>
            <a:pPr marL="0" indent="0">
              <a:buNone/>
            </a:pPr>
            <a:endParaRPr lang="en-US" sz="2000" dirty="0">
              <a:solidFill>
                <a:schemeClr val="tx2"/>
              </a:solidFill>
              <a:latin typeface="Consolas" panose="020B0609020204030204" pitchFamily="49" charset="0"/>
            </a:endParaRPr>
          </a:p>
        </p:txBody>
      </p:sp>
    </p:spTree>
    <p:extLst>
      <p:ext uri="{BB962C8B-B14F-4D97-AF65-F5344CB8AC3E}">
        <p14:creationId xmlns:p14="http://schemas.microsoft.com/office/powerpoint/2010/main" val="3684607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35AFB-DBA3-4264-9363-398E0C372F3D}"/>
              </a:ext>
            </a:extLst>
          </p:cNvPr>
          <p:cNvSpPr>
            <a:spLocks noGrp="1"/>
          </p:cNvSpPr>
          <p:nvPr>
            <p:ph type="title"/>
          </p:nvPr>
        </p:nvSpPr>
        <p:spPr>
          <a:xfrm>
            <a:off x="838200" y="365126"/>
            <a:ext cx="10515600" cy="723842"/>
          </a:xfrm>
        </p:spPr>
        <p:txBody>
          <a:bodyPr>
            <a:normAutofit/>
          </a:bodyPr>
          <a:lstStyle/>
          <a:p>
            <a:r>
              <a:rPr lang="en-US" sz="3600" dirty="0">
                <a:solidFill>
                  <a:schemeClr val="accent2"/>
                </a:solidFill>
              </a:rPr>
              <a:t>Creating ‘Templated’ Output with paste and </a:t>
            </a:r>
            <a:r>
              <a:rPr lang="en-US" sz="3600" dirty="0" err="1">
                <a:solidFill>
                  <a:schemeClr val="accent2"/>
                </a:solidFill>
              </a:rPr>
              <a:t>writeLines</a:t>
            </a:r>
            <a:endParaRPr lang="en-US" sz="3600" dirty="0">
              <a:solidFill>
                <a:schemeClr val="accent2"/>
              </a:solidFill>
            </a:endParaRPr>
          </a:p>
        </p:txBody>
      </p:sp>
      <p:sp>
        <p:nvSpPr>
          <p:cNvPr id="3" name="Content Placeholder 2">
            <a:extLst>
              <a:ext uri="{FF2B5EF4-FFF2-40B4-BE49-F238E27FC236}">
                <a16:creationId xmlns:a16="http://schemas.microsoft.com/office/drawing/2014/main" id="{20B2ACE3-7031-4442-94FB-2C5BEEE294D0}"/>
              </a:ext>
            </a:extLst>
          </p:cNvPr>
          <p:cNvSpPr>
            <a:spLocks noGrp="1"/>
          </p:cNvSpPr>
          <p:nvPr>
            <p:ph idx="1"/>
          </p:nvPr>
        </p:nvSpPr>
        <p:spPr>
          <a:xfrm>
            <a:off x="523702" y="1444480"/>
            <a:ext cx="7315200" cy="4972945"/>
          </a:xfrm>
        </p:spPr>
        <p:txBody>
          <a:bodyPr>
            <a:normAutofit/>
          </a:bodyPr>
          <a:lstStyle/>
          <a:p>
            <a:pPr marL="0" indent="0">
              <a:buNone/>
            </a:pPr>
            <a:r>
              <a:rPr lang="en-US" sz="1100" dirty="0">
                <a:latin typeface="Consolas" panose="020B0609020204030204" pitchFamily="49" charset="0"/>
              </a:rPr>
              <a:t>teachers &lt;- c("Dr. Moody", "Dr. Barnes", "Dr. Mittal", "Dr. </a:t>
            </a:r>
            <a:r>
              <a:rPr lang="en-US" sz="1100" dirty="0" err="1">
                <a:latin typeface="Consolas" panose="020B0609020204030204" pitchFamily="49" charset="0"/>
              </a:rPr>
              <a:t>Jiminez</a:t>
            </a:r>
            <a:r>
              <a:rPr lang="en-US" sz="1100" dirty="0">
                <a:latin typeface="Consolas" panose="020B0609020204030204" pitchFamily="49" charset="0"/>
              </a:rPr>
              <a:t>")</a:t>
            </a:r>
          </a:p>
          <a:p>
            <a:pPr marL="0" indent="0">
              <a:buNone/>
            </a:pPr>
            <a:r>
              <a:rPr lang="en-US" sz="1100" dirty="0">
                <a:latin typeface="Consolas" panose="020B0609020204030204" pitchFamily="49" charset="0"/>
              </a:rPr>
              <a:t>courses &lt;- c("Introduction to Anatomy", "Biochemistry", "Microbiology", "Fundamentals of Medicine")</a:t>
            </a:r>
          </a:p>
          <a:p>
            <a:pPr marL="0" indent="0">
              <a:buNone/>
            </a:pPr>
            <a:r>
              <a:rPr lang="en-US" sz="1100" dirty="0">
                <a:latin typeface="Consolas" panose="020B0609020204030204" pitchFamily="49" charset="0"/>
              </a:rPr>
              <a:t>locations &lt;- c("Hewitt 2431", "Ogilvy 45", "Ogilvy 58", "Hewitt 881")</a:t>
            </a:r>
          </a:p>
          <a:p>
            <a:pPr marL="0" indent="0">
              <a:buNone/>
            </a:pPr>
            <a:endParaRPr lang="en-US" sz="1100" dirty="0">
              <a:latin typeface="Consolas" panose="020B0609020204030204" pitchFamily="49" charset="0"/>
            </a:endParaRPr>
          </a:p>
          <a:p>
            <a:pPr marL="0" indent="0">
              <a:buNone/>
            </a:pPr>
            <a:r>
              <a:rPr lang="en-US" sz="1100" dirty="0">
                <a:latin typeface="Consolas" panose="020B0609020204030204" pitchFamily="49" charset="0"/>
              </a:rPr>
              <a:t>paste(teachers, "will be your instructor for", courses, "at", locations)</a:t>
            </a:r>
            <a:endParaRPr lang="en-US" sz="1100" dirty="0">
              <a:solidFill>
                <a:srgbClr val="000000"/>
              </a:solidFill>
              <a:latin typeface="Consolas" panose="020B0609020204030204" pitchFamily="49" charset="0"/>
            </a:endParaRPr>
          </a:p>
          <a:p>
            <a:pPr marL="0" indent="0">
              <a:buNone/>
            </a:pPr>
            <a:r>
              <a:rPr lang="en-US" sz="1100" dirty="0">
                <a:latin typeface="Consolas" panose="020B0609020204030204" pitchFamily="49" charset="0"/>
              </a:rPr>
              <a:t>[1] "Dr. Moody will be your instructor for Introduction to Anatomy at Hewitt 2431"  </a:t>
            </a:r>
          </a:p>
          <a:p>
            <a:pPr marL="0" indent="0">
              <a:buNone/>
            </a:pPr>
            <a:r>
              <a:rPr lang="en-US" sz="1100" dirty="0">
                <a:latin typeface="Consolas" panose="020B0609020204030204" pitchFamily="49" charset="0"/>
              </a:rPr>
              <a:t>[2] "Dr. Barnes will be your instructor for Biochemistry at Ogilvy 45"              </a:t>
            </a:r>
          </a:p>
          <a:p>
            <a:pPr marL="0" indent="0">
              <a:buNone/>
            </a:pPr>
            <a:r>
              <a:rPr lang="en-US" sz="1100" dirty="0">
                <a:latin typeface="Consolas" panose="020B0609020204030204" pitchFamily="49" charset="0"/>
              </a:rPr>
              <a:t>[3] "Dr. Mittal will be your instructor for Microbiology at Ogilvy 58"              </a:t>
            </a:r>
          </a:p>
          <a:p>
            <a:pPr marL="0" indent="0">
              <a:buNone/>
            </a:pPr>
            <a:r>
              <a:rPr lang="en-US" sz="1100" dirty="0">
                <a:latin typeface="Consolas" panose="020B0609020204030204" pitchFamily="49" charset="0"/>
              </a:rPr>
              <a:t>[4] "Dr. </a:t>
            </a:r>
            <a:r>
              <a:rPr lang="en-US" sz="1100" dirty="0" err="1">
                <a:latin typeface="Consolas" panose="020B0609020204030204" pitchFamily="49" charset="0"/>
              </a:rPr>
              <a:t>Jiminez</a:t>
            </a:r>
            <a:r>
              <a:rPr lang="en-US" sz="1100" dirty="0">
                <a:latin typeface="Consolas" panose="020B0609020204030204" pitchFamily="49" charset="0"/>
              </a:rPr>
              <a:t> will be your Instructor for Fundamentals of Medicine at Hewitt 881“</a:t>
            </a:r>
          </a:p>
          <a:p>
            <a:pPr marL="0" indent="0">
              <a:buNone/>
            </a:pPr>
            <a:endParaRPr lang="en-US" sz="1100" dirty="0">
              <a:latin typeface="Consolas" panose="020B0609020204030204" pitchFamily="49" charset="0"/>
            </a:endParaRPr>
          </a:p>
          <a:p>
            <a:pPr marL="0" indent="0">
              <a:buNone/>
            </a:pPr>
            <a:r>
              <a:rPr lang="en-US" sz="1100" dirty="0">
                <a:latin typeface="Consolas" panose="020B0609020204030204" pitchFamily="49" charset="0"/>
              </a:rPr>
              <a:t># </a:t>
            </a:r>
            <a:r>
              <a:rPr lang="en-US" sz="1100" b="1" dirty="0">
                <a:latin typeface="Consolas" panose="020B0609020204030204" pitchFamily="49" charset="0"/>
              </a:rPr>
              <a:t>assign output vectors to a variable, to create a single output with </a:t>
            </a:r>
            <a:r>
              <a:rPr lang="en-US" sz="1100" b="1" dirty="0" err="1">
                <a:latin typeface="Consolas" panose="020B0609020204030204" pitchFamily="49" charset="0"/>
              </a:rPr>
              <a:t>writeLines</a:t>
            </a:r>
            <a:r>
              <a:rPr lang="en-US" sz="1100" b="1" dirty="0">
                <a:latin typeface="Consolas" panose="020B0609020204030204" pitchFamily="49" charset="0"/>
              </a:rPr>
              <a:t>:</a:t>
            </a:r>
          </a:p>
          <a:p>
            <a:pPr marL="0" indent="0">
              <a:buNone/>
            </a:pPr>
            <a:r>
              <a:rPr lang="en-US" sz="1100" dirty="0">
                <a:latin typeface="Consolas" panose="020B0609020204030204" pitchFamily="49" charset="0"/>
              </a:rPr>
              <a:t>schedule &lt;- paste(teachers, "will be your instructor for", courses, "at", locations)</a:t>
            </a:r>
          </a:p>
          <a:p>
            <a:pPr marL="0" indent="0">
              <a:buNone/>
            </a:pPr>
            <a:r>
              <a:rPr lang="en-US" sz="1100" dirty="0" err="1">
                <a:latin typeface="Consolas" panose="020B0609020204030204" pitchFamily="49" charset="0"/>
              </a:rPr>
              <a:t>writeLines</a:t>
            </a:r>
            <a:r>
              <a:rPr lang="en-US" sz="1100" dirty="0">
                <a:latin typeface="Consolas" panose="020B0609020204030204" pitchFamily="49" charset="0"/>
              </a:rPr>
              <a:t>(schedule)</a:t>
            </a:r>
          </a:p>
          <a:p>
            <a:pPr marL="0" indent="0">
              <a:buNone/>
            </a:pPr>
            <a:r>
              <a:rPr lang="en-US" sz="1100" dirty="0">
                <a:solidFill>
                  <a:srgbClr val="0070C0"/>
                </a:solidFill>
                <a:latin typeface="Consolas" panose="020B0609020204030204" pitchFamily="49" charset="0"/>
              </a:rPr>
              <a:t>Dr. Moody will be your instructor for Introduction to Anatomy at Hewitt 2431</a:t>
            </a:r>
          </a:p>
          <a:p>
            <a:pPr marL="0" indent="0">
              <a:buNone/>
            </a:pPr>
            <a:r>
              <a:rPr lang="en-US" sz="1100" dirty="0">
                <a:solidFill>
                  <a:srgbClr val="0070C0"/>
                </a:solidFill>
                <a:latin typeface="Consolas" panose="020B0609020204030204" pitchFamily="49" charset="0"/>
              </a:rPr>
              <a:t>Dr. Barnes will be your instructor for Biochemistry at Ogilvy 45</a:t>
            </a:r>
          </a:p>
          <a:p>
            <a:pPr marL="0" indent="0">
              <a:buNone/>
            </a:pPr>
            <a:r>
              <a:rPr lang="en-US" sz="1100" dirty="0">
                <a:solidFill>
                  <a:srgbClr val="0070C0"/>
                </a:solidFill>
                <a:latin typeface="Consolas" panose="020B0609020204030204" pitchFamily="49" charset="0"/>
              </a:rPr>
              <a:t>Dr. Mittal will be your instructor for Microbiology at Ogilvy 58</a:t>
            </a:r>
          </a:p>
          <a:p>
            <a:pPr marL="0" indent="0">
              <a:buNone/>
            </a:pPr>
            <a:r>
              <a:rPr lang="en-US" sz="1100" dirty="0">
                <a:solidFill>
                  <a:srgbClr val="0070C0"/>
                </a:solidFill>
                <a:latin typeface="Consolas" panose="020B0609020204030204" pitchFamily="49" charset="0"/>
              </a:rPr>
              <a:t>Dr. </a:t>
            </a:r>
            <a:r>
              <a:rPr lang="en-US" sz="1100" dirty="0" err="1">
                <a:solidFill>
                  <a:srgbClr val="0070C0"/>
                </a:solidFill>
                <a:latin typeface="Consolas" panose="020B0609020204030204" pitchFamily="49" charset="0"/>
              </a:rPr>
              <a:t>Jiminez</a:t>
            </a:r>
            <a:r>
              <a:rPr lang="en-US" sz="1100" dirty="0">
                <a:solidFill>
                  <a:srgbClr val="0070C0"/>
                </a:solidFill>
                <a:latin typeface="Consolas" panose="020B0609020204030204" pitchFamily="49" charset="0"/>
              </a:rPr>
              <a:t> will be your instructor for Fundamentals of Medicine at Hewitt 881</a:t>
            </a:r>
          </a:p>
        </p:txBody>
      </p:sp>
      <p:sp>
        <p:nvSpPr>
          <p:cNvPr id="6" name="TextBox 5">
            <a:extLst>
              <a:ext uri="{FF2B5EF4-FFF2-40B4-BE49-F238E27FC236}">
                <a16:creationId xmlns:a16="http://schemas.microsoft.com/office/drawing/2014/main" id="{B63A88B5-348A-45B9-BA4B-D5139561DBB8}"/>
              </a:ext>
            </a:extLst>
          </p:cNvPr>
          <p:cNvSpPr txBox="1"/>
          <p:nvPr/>
        </p:nvSpPr>
        <p:spPr>
          <a:xfrm>
            <a:off x="7838902" y="1444480"/>
            <a:ext cx="410162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As you can see, the output of paste is four separate lines.</a:t>
            </a:r>
          </a:p>
          <a:p>
            <a:endParaRPr lang="en-US" b="1" dirty="0">
              <a:cs typeface="Calibri"/>
            </a:endParaRPr>
          </a:p>
          <a:p>
            <a:r>
              <a:rPr lang="en-US" b="1" dirty="0">
                <a:cs typeface="Calibri"/>
              </a:rPr>
              <a:t>However, if the output of paste is assigned to a variable, then it can be output as one document by </a:t>
            </a:r>
            <a:r>
              <a:rPr lang="en-US" b="1" dirty="0" err="1">
                <a:cs typeface="Calibri"/>
              </a:rPr>
              <a:t>writeLines</a:t>
            </a:r>
            <a:r>
              <a:rPr lang="en-US" b="1" dirty="0">
                <a:cs typeface="Calibri"/>
              </a:rPr>
              <a:t>!</a:t>
            </a:r>
          </a:p>
        </p:txBody>
      </p:sp>
    </p:spTree>
    <p:extLst>
      <p:ext uri="{BB962C8B-B14F-4D97-AF65-F5344CB8AC3E}">
        <p14:creationId xmlns:p14="http://schemas.microsoft.com/office/powerpoint/2010/main" val="1572114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E22F6-C79A-4F74-8484-B5DCD253B7EB}"/>
              </a:ext>
            </a:extLst>
          </p:cNvPr>
          <p:cNvSpPr>
            <a:spLocks noGrp="1"/>
          </p:cNvSpPr>
          <p:nvPr>
            <p:ph type="title"/>
          </p:nvPr>
        </p:nvSpPr>
        <p:spPr>
          <a:xfrm>
            <a:off x="838200" y="365125"/>
            <a:ext cx="10515600" cy="873471"/>
          </a:xfrm>
        </p:spPr>
        <p:txBody>
          <a:bodyPr/>
          <a:lstStyle/>
          <a:p>
            <a:r>
              <a:rPr lang="en-US" dirty="0">
                <a:solidFill>
                  <a:schemeClr val="accent2"/>
                </a:solidFill>
              </a:rPr>
              <a:t>Using an ‘if’ statement with </a:t>
            </a:r>
            <a:r>
              <a:rPr lang="en-US" dirty="0" err="1">
                <a:solidFill>
                  <a:schemeClr val="accent2"/>
                </a:solidFill>
              </a:rPr>
              <a:t>str_c</a:t>
            </a:r>
            <a:endParaRPr lang="en-US" dirty="0">
              <a:solidFill>
                <a:schemeClr val="accent2"/>
              </a:solidFill>
            </a:endParaRPr>
          </a:p>
        </p:txBody>
      </p:sp>
      <p:sp>
        <p:nvSpPr>
          <p:cNvPr id="3" name="Content Placeholder 2">
            <a:extLst>
              <a:ext uri="{FF2B5EF4-FFF2-40B4-BE49-F238E27FC236}">
                <a16:creationId xmlns:a16="http://schemas.microsoft.com/office/drawing/2014/main" id="{0B2D9120-3FFD-488A-BD3B-05F807179C9C}"/>
              </a:ext>
            </a:extLst>
          </p:cNvPr>
          <p:cNvSpPr>
            <a:spLocks noGrp="1"/>
          </p:cNvSpPr>
          <p:nvPr>
            <p:ph idx="1"/>
          </p:nvPr>
        </p:nvSpPr>
        <p:spPr>
          <a:xfrm>
            <a:off x="838200" y="1301921"/>
            <a:ext cx="10515600" cy="5190953"/>
          </a:xfrm>
        </p:spPr>
        <p:txBody>
          <a:bodyPr>
            <a:normAutofit/>
          </a:bodyPr>
          <a:lstStyle/>
          <a:p>
            <a:pPr marL="0" indent="0">
              <a:buNone/>
            </a:pPr>
            <a:r>
              <a:rPr lang="en-US" sz="2000" dirty="0"/>
              <a:t>You can make templated output even more complex by integrating ‘if’ statements, as below:</a:t>
            </a:r>
          </a:p>
          <a:p>
            <a:pPr marL="0" indent="0">
              <a:buNone/>
            </a:pPr>
            <a:r>
              <a:rPr lang="en-US" sz="1200" b="1" dirty="0">
                <a:solidFill>
                  <a:srgbClr val="0070C0"/>
                </a:solidFill>
                <a:latin typeface="Consolas" panose="020B0609020204030204" pitchFamily="49" charset="0"/>
              </a:rPr>
              <a:t>name &lt;- "Dr. Amy Pace"</a:t>
            </a:r>
          </a:p>
          <a:p>
            <a:pPr marL="0" indent="0">
              <a:buNone/>
            </a:pPr>
            <a:r>
              <a:rPr lang="en-US" sz="1200" b="1" dirty="0">
                <a:solidFill>
                  <a:srgbClr val="0070C0"/>
                </a:solidFill>
                <a:latin typeface="Consolas" panose="020B0609020204030204" pitchFamily="49" charset="0"/>
              </a:rPr>
              <a:t>course &lt;- "Introduction to Pediatrics"</a:t>
            </a:r>
          </a:p>
          <a:p>
            <a:pPr marL="0" indent="0">
              <a:buNone/>
            </a:pPr>
            <a:r>
              <a:rPr lang="en-US" sz="1200" b="1" dirty="0">
                <a:solidFill>
                  <a:srgbClr val="0070C0"/>
                </a:solidFill>
                <a:latin typeface="Consolas" panose="020B0609020204030204" pitchFamily="49" charset="0"/>
              </a:rPr>
              <a:t>course2 &lt;- FALSE</a:t>
            </a:r>
          </a:p>
          <a:p>
            <a:pPr marL="0" indent="0">
              <a:buNone/>
            </a:pPr>
            <a:endParaRPr lang="en-US" sz="1200" b="1" dirty="0">
              <a:solidFill>
                <a:srgbClr val="0070C0"/>
              </a:solidFill>
              <a:latin typeface="Consolas" panose="020B0609020204030204" pitchFamily="49" charset="0"/>
            </a:endParaRPr>
          </a:p>
          <a:p>
            <a:pPr marL="0" indent="0">
              <a:buNone/>
            </a:pPr>
            <a:r>
              <a:rPr lang="en-US" sz="1200" b="1" dirty="0" err="1">
                <a:solidFill>
                  <a:srgbClr val="0070C0"/>
                </a:solidFill>
                <a:latin typeface="Consolas" panose="020B0609020204030204" pitchFamily="49" charset="0"/>
              </a:rPr>
              <a:t>str_c</a:t>
            </a:r>
            <a:r>
              <a:rPr lang="en-US" sz="1200" b="1" dirty="0">
                <a:solidFill>
                  <a:srgbClr val="0070C0"/>
                </a:solidFill>
                <a:latin typeface="Consolas" panose="020B0609020204030204" pitchFamily="49" charset="0"/>
              </a:rPr>
              <a:t>(</a:t>
            </a:r>
          </a:p>
          <a:p>
            <a:pPr marL="0" indent="0">
              <a:buNone/>
            </a:pPr>
            <a:r>
              <a:rPr lang="en-US" sz="1200" b="1" dirty="0">
                <a:solidFill>
                  <a:srgbClr val="0070C0"/>
                </a:solidFill>
                <a:latin typeface="Consolas" panose="020B0609020204030204" pitchFamily="49" charset="0"/>
              </a:rPr>
              <a:t>  "Your instructor will be ", name, " for ", course, </a:t>
            </a:r>
          </a:p>
          <a:p>
            <a:pPr marL="0" indent="0">
              <a:buNone/>
            </a:pPr>
            <a:r>
              <a:rPr lang="en-US" sz="1200" b="1" dirty="0">
                <a:solidFill>
                  <a:srgbClr val="0070C0"/>
                </a:solidFill>
                <a:latin typeface="Consolas" panose="020B0609020204030204" pitchFamily="49" charset="0"/>
              </a:rPr>
              <a:t>  if (course2) ", and the following clinical rotation",</a:t>
            </a:r>
          </a:p>
          <a:p>
            <a:pPr marL="0" indent="0">
              <a:buNone/>
            </a:pPr>
            <a:r>
              <a:rPr lang="en-US" sz="1200" b="1" dirty="0">
                <a:solidFill>
                  <a:srgbClr val="0070C0"/>
                </a:solidFill>
                <a:latin typeface="Consolas" panose="020B0609020204030204" pitchFamily="49" charset="0"/>
              </a:rPr>
              <a:t>  "."</a:t>
            </a:r>
          </a:p>
          <a:p>
            <a:pPr marL="0" indent="0">
              <a:buNone/>
            </a:pPr>
            <a:r>
              <a:rPr lang="en-US" sz="2000" dirty="0"/>
              <a:t>When course2 is FALSE, the output is:</a:t>
            </a:r>
          </a:p>
          <a:p>
            <a:pPr marL="0" indent="0">
              <a:buNone/>
            </a:pPr>
            <a:r>
              <a:rPr lang="en-US" sz="1400" dirty="0">
                <a:solidFill>
                  <a:srgbClr val="0070C0"/>
                </a:solidFill>
                <a:latin typeface="Consolas" panose="020B0609020204030204" pitchFamily="49" charset="0"/>
              </a:rPr>
              <a:t>[1] "Your instructor will be Dr. Amy Pace for Introduction to Pediatrics."</a:t>
            </a:r>
          </a:p>
          <a:p>
            <a:pPr marL="0" indent="0">
              <a:buNone/>
            </a:pPr>
            <a:r>
              <a:rPr lang="en-US" sz="2000" dirty="0"/>
              <a:t>(And of course, you could always use a variable, and </a:t>
            </a:r>
            <a:r>
              <a:rPr lang="en-US" sz="2000" dirty="0" err="1"/>
              <a:t>writeLines</a:t>
            </a:r>
            <a:r>
              <a:rPr lang="en-US" sz="2000" dirty="0"/>
              <a:t>, to get rid of the [1] and “”!)</a:t>
            </a:r>
          </a:p>
          <a:p>
            <a:pPr marL="0" indent="0">
              <a:buNone/>
            </a:pPr>
            <a:r>
              <a:rPr lang="en-US" sz="2000" dirty="0"/>
              <a:t>If course2 were TRUE, you would have:</a:t>
            </a:r>
          </a:p>
          <a:p>
            <a:pPr marL="0" indent="0">
              <a:buNone/>
            </a:pPr>
            <a:r>
              <a:rPr lang="en-US" sz="1400" dirty="0">
                <a:solidFill>
                  <a:srgbClr val="0070C0"/>
                </a:solidFill>
                <a:latin typeface="Consolas" panose="020B0609020204030204" pitchFamily="49" charset="0"/>
              </a:rPr>
              <a:t>[1] "Your instructor will be Dr. Amy Pace for Introduction to Pediatrics, and the following clinical rotation."</a:t>
            </a:r>
          </a:p>
        </p:txBody>
      </p:sp>
    </p:spTree>
    <p:extLst>
      <p:ext uri="{BB962C8B-B14F-4D97-AF65-F5344CB8AC3E}">
        <p14:creationId xmlns:p14="http://schemas.microsoft.com/office/powerpoint/2010/main" val="1962602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FA08F-AA88-412F-8457-6439C4B45DF9}"/>
              </a:ext>
            </a:extLst>
          </p:cNvPr>
          <p:cNvSpPr>
            <a:spLocks noGrp="1"/>
          </p:cNvSpPr>
          <p:nvPr>
            <p:ph type="title"/>
          </p:nvPr>
        </p:nvSpPr>
        <p:spPr/>
        <p:txBody>
          <a:bodyPr/>
          <a:lstStyle/>
          <a:p>
            <a:r>
              <a:rPr lang="en-US" dirty="0" err="1">
                <a:solidFill>
                  <a:schemeClr val="accent2"/>
                </a:solidFill>
              </a:rPr>
              <a:t>Subsetting</a:t>
            </a:r>
            <a:r>
              <a:rPr lang="en-US" dirty="0">
                <a:solidFill>
                  <a:schemeClr val="accent2"/>
                </a:solidFill>
              </a:rPr>
              <a:t> strings with </a:t>
            </a:r>
            <a:r>
              <a:rPr lang="en-US" dirty="0" err="1">
                <a:solidFill>
                  <a:schemeClr val="accent2"/>
                </a:solidFill>
              </a:rPr>
              <a:t>str_sub</a:t>
            </a:r>
            <a:endParaRPr lang="en-US" dirty="0">
              <a:solidFill>
                <a:schemeClr val="accent2"/>
              </a:solidFill>
            </a:endParaRPr>
          </a:p>
        </p:txBody>
      </p:sp>
      <p:sp>
        <p:nvSpPr>
          <p:cNvPr id="3" name="Content Placeholder 2">
            <a:extLst>
              <a:ext uri="{FF2B5EF4-FFF2-40B4-BE49-F238E27FC236}">
                <a16:creationId xmlns:a16="http://schemas.microsoft.com/office/drawing/2014/main" id="{DD685D3F-60D3-4F41-84D5-38F461588D51}"/>
              </a:ext>
            </a:extLst>
          </p:cNvPr>
          <p:cNvSpPr>
            <a:spLocks noGrp="1"/>
          </p:cNvSpPr>
          <p:nvPr>
            <p:ph idx="1"/>
          </p:nvPr>
        </p:nvSpPr>
        <p:spPr>
          <a:xfrm>
            <a:off x="838200" y="1468178"/>
            <a:ext cx="10167851" cy="4891058"/>
          </a:xfrm>
        </p:spPr>
        <p:txBody>
          <a:bodyPr>
            <a:normAutofit fontScale="92500" lnSpcReduction="10000"/>
          </a:bodyPr>
          <a:lstStyle/>
          <a:p>
            <a:pPr marL="0" indent="0">
              <a:buNone/>
            </a:pPr>
            <a:r>
              <a:rPr lang="en-US" dirty="0"/>
              <a:t>To subset strings by index ranges, provide the string or string vector, and the start and end index you wish to subset.  </a:t>
            </a:r>
            <a:r>
              <a:rPr lang="en-US" i="1" dirty="0"/>
              <a:t>Recall that R (unlike most other programming languages) begins indexing at 1, not zero! </a:t>
            </a:r>
            <a:r>
              <a:rPr lang="en-US" sz="1800" i="1" dirty="0"/>
              <a:t>Also: unlike python, index ranges in R are *inclusive of the last index specified* - for instance, to get the first three characters you would specify the range 1, 3 not 0, 3 as in python.</a:t>
            </a:r>
          </a:p>
          <a:p>
            <a:pPr marL="0" indent="0">
              <a:buNone/>
            </a:pPr>
            <a:r>
              <a:rPr lang="en-US" sz="2000" dirty="0">
                <a:solidFill>
                  <a:srgbClr val="0070C0"/>
                </a:solidFill>
                <a:latin typeface="Consolas" panose="020B0609020204030204" pitchFamily="49" charset="0"/>
              </a:rPr>
              <a:t>courses &lt;- c("FMS501", "FMS511", "LMH513")</a:t>
            </a:r>
          </a:p>
          <a:p>
            <a:pPr marL="0" indent="0">
              <a:buNone/>
            </a:pPr>
            <a:r>
              <a:rPr lang="en-US" sz="2000" dirty="0" err="1">
                <a:solidFill>
                  <a:srgbClr val="0070C0"/>
                </a:solidFill>
                <a:latin typeface="Consolas" panose="020B0609020204030204" pitchFamily="49" charset="0"/>
              </a:rPr>
              <a:t>str_sub</a:t>
            </a:r>
            <a:r>
              <a:rPr lang="en-US" sz="2000" dirty="0">
                <a:solidFill>
                  <a:srgbClr val="0070C0"/>
                </a:solidFill>
                <a:latin typeface="Consolas" panose="020B0609020204030204" pitchFamily="49" charset="0"/>
              </a:rPr>
              <a:t>(courses, 1, 3)</a:t>
            </a:r>
          </a:p>
          <a:p>
            <a:pPr marL="0" indent="0">
              <a:buNone/>
            </a:pPr>
            <a:r>
              <a:rPr lang="en-US" sz="2000" dirty="0">
                <a:solidFill>
                  <a:srgbClr val="0070C0"/>
                </a:solidFill>
                <a:latin typeface="Consolas" panose="020B0609020204030204" pitchFamily="49" charset="0"/>
              </a:rPr>
              <a:t>[1] "FMS" "FMS" "LMH"</a:t>
            </a:r>
            <a:endParaRPr lang="en-US" dirty="0"/>
          </a:p>
          <a:p>
            <a:pPr marL="0" indent="0">
              <a:buNone/>
            </a:pPr>
            <a:r>
              <a:rPr lang="en-US" dirty="0"/>
              <a:t>Specifying negative index numbers allows you to subset backwards from the end of the string.  Just as the first character is specified by 1, the last character is always specified by -1. </a:t>
            </a:r>
            <a:r>
              <a:rPr lang="en-US" sz="1700" i="1" dirty="0"/>
              <a:t>Interestingly, in Python the last character is also specified by -1, however, the first character is specified by index 0. A tad more confusing. </a:t>
            </a:r>
          </a:p>
          <a:p>
            <a:pPr marL="0" indent="0">
              <a:buNone/>
            </a:pPr>
            <a:r>
              <a:rPr lang="en-US" sz="2000" dirty="0" err="1">
                <a:solidFill>
                  <a:srgbClr val="0070C0"/>
                </a:solidFill>
                <a:latin typeface="Consolas" panose="020B0609020204030204" pitchFamily="49" charset="0"/>
              </a:rPr>
              <a:t>str_sub</a:t>
            </a:r>
            <a:r>
              <a:rPr lang="en-US" sz="2000" dirty="0">
                <a:solidFill>
                  <a:srgbClr val="0070C0"/>
                </a:solidFill>
                <a:latin typeface="Consolas" panose="020B0609020204030204" pitchFamily="49" charset="0"/>
              </a:rPr>
              <a:t>(courses, -3, -1)</a:t>
            </a:r>
          </a:p>
          <a:p>
            <a:pPr marL="0" indent="0">
              <a:buNone/>
            </a:pPr>
            <a:r>
              <a:rPr lang="en-US" sz="2000" dirty="0">
                <a:solidFill>
                  <a:srgbClr val="0070C0"/>
                </a:solidFill>
                <a:latin typeface="Consolas" panose="020B0609020204030204" pitchFamily="49" charset="0"/>
              </a:rPr>
              <a:t>[1] "501" "511" "513"</a:t>
            </a:r>
          </a:p>
        </p:txBody>
      </p:sp>
    </p:spTree>
    <p:extLst>
      <p:ext uri="{BB962C8B-B14F-4D97-AF65-F5344CB8AC3E}">
        <p14:creationId xmlns:p14="http://schemas.microsoft.com/office/powerpoint/2010/main" val="748440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FA08F-AA88-412F-8457-6439C4B45DF9}"/>
              </a:ext>
            </a:extLst>
          </p:cNvPr>
          <p:cNvSpPr>
            <a:spLocks noGrp="1"/>
          </p:cNvSpPr>
          <p:nvPr>
            <p:ph type="title"/>
          </p:nvPr>
        </p:nvSpPr>
        <p:spPr/>
        <p:txBody>
          <a:bodyPr/>
          <a:lstStyle/>
          <a:p>
            <a:r>
              <a:rPr lang="en-US" dirty="0">
                <a:solidFill>
                  <a:schemeClr val="accent2"/>
                </a:solidFill>
              </a:rPr>
              <a:t>Transforming a variable with </a:t>
            </a:r>
            <a:r>
              <a:rPr lang="en-US" dirty="0" err="1">
                <a:solidFill>
                  <a:schemeClr val="accent2"/>
                </a:solidFill>
              </a:rPr>
              <a:t>str_sub</a:t>
            </a:r>
            <a:endParaRPr lang="en-US" dirty="0">
              <a:solidFill>
                <a:schemeClr val="accent2"/>
              </a:solidFill>
            </a:endParaRPr>
          </a:p>
        </p:txBody>
      </p:sp>
      <p:sp>
        <p:nvSpPr>
          <p:cNvPr id="3" name="Content Placeholder 2">
            <a:extLst>
              <a:ext uri="{FF2B5EF4-FFF2-40B4-BE49-F238E27FC236}">
                <a16:creationId xmlns:a16="http://schemas.microsoft.com/office/drawing/2014/main" id="{DD685D3F-60D3-4F41-84D5-38F461588D51}"/>
              </a:ext>
            </a:extLst>
          </p:cNvPr>
          <p:cNvSpPr>
            <a:spLocks noGrp="1"/>
          </p:cNvSpPr>
          <p:nvPr>
            <p:ph idx="1"/>
          </p:nvPr>
        </p:nvSpPr>
        <p:spPr>
          <a:xfrm>
            <a:off x="838200" y="1468178"/>
            <a:ext cx="10167851" cy="4658302"/>
          </a:xfrm>
        </p:spPr>
        <p:txBody>
          <a:bodyPr>
            <a:normAutofit fontScale="85000" lnSpcReduction="10000"/>
          </a:bodyPr>
          <a:lstStyle/>
          <a:p>
            <a:pPr marL="0" indent="0">
              <a:buNone/>
            </a:pPr>
            <a:r>
              <a:rPr lang="en-US" dirty="0" err="1"/>
              <a:t>str_sub</a:t>
            </a:r>
            <a:r>
              <a:rPr lang="en-US" dirty="0"/>
              <a:t> can also be used to transform a part of a variable!  You can do this by assigning the output of a transformative command to the </a:t>
            </a:r>
            <a:r>
              <a:rPr lang="en-US" dirty="0" err="1"/>
              <a:t>str_sub</a:t>
            </a:r>
            <a:r>
              <a:rPr lang="en-US" dirty="0"/>
              <a:t> command.  </a:t>
            </a:r>
          </a:p>
          <a:p>
            <a:pPr marL="0" indent="0">
              <a:buNone/>
            </a:pPr>
            <a:endParaRPr lang="en-US" sz="1900" dirty="0">
              <a:solidFill>
                <a:srgbClr val="0070C0"/>
              </a:solidFill>
              <a:latin typeface="Consolas" panose="020B0609020204030204" pitchFamily="49" charset="0"/>
            </a:endParaRPr>
          </a:p>
          <a:p>
            <a:pPr marL="0" indent="0">
              <a:buNone/>
            </a:pPr>
            <a:r>
              <a:rPr lang="en-US" sz="1900" dirty="0" err="1">
                <a:solidFill>
                  <a:srgbClr val="0070C0"/>
                </a:solidFill>
                <a:latin typeface="Consolas" panose="020B0609020204030204" pitchFamily="49" charset="0"/>
              </a:rPr>
              <a:t>scale_values</a:t>
            </a:r>
            <a:r>
              <a:rPr lang="en-US" sz="1900" dirty="0">
                <a:solidFill>
                  <a:srgbClr val="0070C0"/>
                </a:solidFill>
                <a:latin typeface="Consolas" panose="020B0609020204030204" pitchFamily="49" charset="0"/>
              </a:rPr>
              <a:t> &lt;- c("Disagree", "Neutral", "Agree")</a:t>
            </a:r>
          </a:p>
          <a:p>
            <a:pPr marL="0" indent="0">
              <a:buNone/>
            </a:pPr>
            <a:r>
              <a:rPr lang="en-US" sz="1900" dirty="0" err="1">
                <a:solidFill>
                  <a:srgbClr val="0070C0"/>
                </a:solidFill>
                <a:latin typeface="Consolas" panose="020B0609020204030204" pitchFamily="49" charset="0"/>
              </a:rPr>
              <a:t>str_sub</a:t>
            </a:r>
            <a:r>
              <a:rPr lang="en-US" sz="1900" dirty="0">
                <a:solidFill>
                  <a:srgbClr val="0070C0"/>
                </a:solidFill>
                <a:latin typeface="Consolas" panose="020B0609020204030204" pitchFamily="49" charset="0"/>
              </a:rPr>
              <a:t>(</a:t>
            </a:r>
            <a:r>
              <a:rPr lang="en-US" sz="1900" dirty="0" err="1">
                <a:solidFill>
                  <a:srgbClr val="0070C0"/>
                </a:solidFill>
                <a:latin typeface="Consolas" panose="020B0609020204030204" pitchFamily="49" charset="0"/>
              </a:rPr>
              <a:t>scale_values</a:t>
            </a:r>
            <a:r>
              <a:rPr lang="en-US" sz="1900" dirty="0">
                <a:solidFill>
                  <a:srgbClr val="0070C0"/>
                </a:solidFill>
                <a:latin typeface="Consolas" panose="020B0609020204030204" pitchFamily="49" charset="0"/>
              </a:rPr>
              <a:t>, 1, 1) &lt;- </a:t>
            </a:r>
            <a:r>
              <a:rPr lang="en-US" sz="1900" dirty="0" err="1">
                <a:solidFill>
                  <a:srgbClr val="0070C0"/>
                </a:solidFill>
                <a:latin typeface="Consolas" panose="020B0609020204030204" pitchFamily="49" charset="0"/>
              </a:rPr>
              <a:t>str_to_lower</a:t>
            </a:r>
            <a:r>
              <a:rPr lang="en-US" sz="1900" dirty="0">
                <a:solidFill>
                  <a:srgbClr val="0070C0"/>
                </a:solidFill>
                <a:latin typeface="Consolas" panose="020B0609020204030204" pitchFamily="49" charset="0"/>
              </a:rPr>
              <a:t>(</a:t>
            </a:r>
            <a:r>
              <a:rPr lang="en-US" sz="1900" dirty="0" err="1">
                <a:solidFill>
                  <a:srgbClr val="0070C0"/>
                </a:solidFill>
                <a:latin typeface="Consolas" panose="020B0609020204030204" pitchFamily="49" charset="0"/>
              </a:rPr>
              <a:t>str_sub</a:t>
            </a:r>
            <a:r>
              <a:rPr lang="en-US" sz="1900" dirty="0">
                <a:solidFill>
                  <a:srgbClr val="0070C0"/>
                </a:solidFill>
                <a:latin typeface="Consolas" panose="020B0609020204030204" pitchFamily="49" charset="0"/>
              </a:rPr>
              <a:t>(</a:t>
            </a:r>
            <a:r>
              <a:rPr lang="en-US" sz="1900" dirty="0" err="1">
                <a:solidFill>
                  <a:srgbClr val="0070C0"/>
                </a:solidFill>
                <a:latin typeface="Consolas" panose="020B0609020204030204" pitchFamily="49" charset="0"/>
              </a:rPr>
              <a:t>scale_values</a:t>
            </a:r>
            <a:r>
              <a:rPr lang="en-US" sz="1900" dirty="0">
                <a:solidFill>
                  <a:srgbClr val="0070C0"/>
                </a:solidFill>
                <a:latin typeface="Consolas" panose="020B0609020204030204" pitchFamily="49" charset="0"/>
              </a:rPr>
              <a:t>, 1, 1))</a:t>
            </a:r>
          </a:p>
          <a:p>
            <a:pPr marL="0" indent="0">
              <a:buNone/>
            </a:pPr>
            <a:endParaRPr lang="en-US" sz="1900" dirty="0">
              <a:solidFill>
                <a:srgbClr val="0070C0"/>
              </a:solidFill>
              <a:latin typeface="Consolas" panose="020B0609020204030204" pitchFamily="49" charset="0"/>
            </a:endParaRPr>
          </a:p>
          <a:p>
            <a:pPr marL="0" indent="0">
              <a:buNone/>
            </a:pPr>
            <a:r>
              <a:rPr lang="en-US" sz="1900" dirty="0">
                <a:solidFill>
                  <a:srgbClr val="0070C0"/>
                </a:solidFill>
                <a:latin typeface="Consolas" panose="020B0609020204030204" pitchFamily="49" charset="0"/>
              </a:rPr>
              <a:t>print(</a:t>
            </a:r>
            <a:r>
              <a:rPr lang="en-US" sz="1900" dirty="0" err="1">
                <a:solidFill>
                  <a:srgbClr val="0070C0"/>
                </a:solidFill>
                <a:latin typeface="Consolas" panose="020B0609020204030204" pitchFamily="49" charset="0"/>
              </a:rPr>
              <a:t>scale_values</a:t>
            </a:r>
            <a:r>
              <a:rPr lang="en-US" sz="1900" dirty="0">
                <a:solidFill>
                  <a:srgbClr val="0070C0"/>
                </a:solidFill>
                <a:latin typeface="Consolas" panose="020B0609020204030204" pitchFamily="49" charset="0"/>
              </a:rPr>
              <a:t>)</a:t>
            </a:r>
          </a:p>
          <a:p>
            <a:pPr marL="0" indent="0">
              <a:buNone/>
            </a:pPr>
            <a:r>
              <a:rPr lang="en-US" sz="1900" dirty="0">
                <a:solidFill>
                  <a:srgbClr val="0070C0"/>
                </a:solidFill>
                <a:latin typeface="Consolas" panose="020B0609020204030204" pitchFamily="49" charset="0"/>
              </a:rPr>
              <a:t>[1] "disagree" "neutral"  "agree" </a:t>
            </a:r>
          </a:p>
          <a:p>
            <a:pPr marL="0" indent="0">
              <a:buNone/>
            </a:pPr>
            <a:endParaRPr lang="en-US" sz="1900" dirty="0">
              <a:solidFill>
                <a:srgbClr val="0070C0"/>
              </a:solidFill>
              <a:latin typeface="Consolas" panose="020B0609020204030204" pitchFamily="49" charset="0"/>
            </a:endParaRPr>
          </a:p>
          <a:p>
            <a:pPr marL="0" indent="0">
              <a:buNone/>
            </a:pPr>
            <a:r>
              <a:rPr lang="en-US" dirty="0"/>
              <a:t>This modifies the variable in place, rather than creating a copy of the variable that would have to be assigned back to the original variable in order to conserve allocation space.  </a:t>
            </a:r>
            <a:r>
              <a:rPr lang="en-US" sz="1800" i="1" dirty="0"/>
              <a:t>Conservation of space in computing was a big deal before the modern age, and lately it has become less of an issue.  However, doing data science on very large data sets makes space-saving an issue once more!  We want to develop space and memory-saving coding habits, such as operating on variables in place as much as possible, the larger the data sets we are working with.</a:t>
            </a:r>
            <a:endParaRPr lang="en-US" i="1" dirty="0"/>
          </a:p>
        </p:txBody>
      </p:sp>
    </p:spTree>
    <p:extLst>
      <p:ext uri="{BB962C8B-B14F-4D97-AF65-F5344CB8AC3E}">
        <p14:creationId xmlns:p14="http://schemas.microsoft.com/office/powerpoint/2010/main" val="2195280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FA08F-AA88-412F-8457-6439C4B45DF9}"/>
              </a:ext>
            </a:extLst>
          </p:cNvPr>
          <p:cNvSpPr>
            <a:spLocks noGrp="1"/>
          </p:cNvSpPr>
          <p:nvPr>
            <p:ph type="title"/>
          </p:nvPr>
        </p:nvSpPr>
        <p:spPr>
          <a:xfrm>
            <a:off x="838200" y="365125"/>
            <a:ext cx="10515600" cy="682279"/>
          </a:xfrm>
        </p:spPr>
        <p:txBody>
          <a:bodyPr>
            <a:normAutofit fontScale="90000"/>
          </a:bodyPr>
          <a:lstStyle/>
          <a:p>
            <a:r>
              <a:rPr lang="en-US" dirty="0">
                <a:solidFill>
                  <a:schemeClr val="accent2"/>
                </a:solidFill>
              </a:rPr>
              <a:t>Matching with </a:t>
            </a:r>
            <a:r>
              <a:rPr lang="en-US" dirty="0" err="1">
                <a:solidFill>
                  <a:schemeClr val="accent2"/>
                </a:solidFill>
              </a:rPr>
              <a:t>str_starts</a:t>
            </a:r>
            <a:r>
              <a:rPr lang="en-US" dirty="0">
                <a:solidFill>
                  <a:schemeClr val="accent2"/>
                </a:solidFill>
              </a:rPr>
              <a:t> and </a:t>
            </a:r>
            <a:r>
              <a:rPr lang="en-US" dirty="0" err="1">
                <a:solidFill>
                  <a:schemeClr val="accent2"/>
                </a:solidFill>
              </a:rPr>
              <a:t>str_ends</a:t>
            </a:r>
            <a:endParaRPr lang="en-US" dirty="0">
              <a:solidFill>
                <a:schemeClr val="accent2"/>
              </a:solidFill>
            </a:endParaRPr>
          </a:p>
        </p:txBody>
      </p:sp>
      <p:sp>
        <p:nvSpPr>
          <p:cNvPr id="3" name="Content Placeholder 2">
            <a:extLst>
              <a:ext uri="{FF2B5EF4-FFF2-40B4-BE49-F238E27FC236}">
                <a16:creationId xmlns:a16="http://schemas.microsoft.com/office/drawing/2014/main" id="{DD685D3F-60D3-4F41-84D5-38F461588D51}"/>
              </a:ext>
            </a:extLst>
          </p:cNvPr>
          <p:cNvSpPr>
            <a:spLocks noGrp="1"/>
          </p:cNvSpPr>
          <p:nvPr>
            <p:ph idx="1"/>
          </p:nvPr>
        </p:nvSpPr>
        <p:spPr>
          <a:xfrm>
            <a:off x="838200" y="1113906"/>
            <a:ext cx="10167851" cy="5577840"/>
          </a:xfrm>
        </p:spPr>
        <p:txBody>
          <a:bodyPr>
            <a:normAutofit/>
          </a:bodyPr>
          <a:lstStyle/>
          <a:p>
            <a:pPr marL="0" indent="0">
              <a:buNone/>
            </a:pPr>
            <a:r>
              <a:rPr lang="en-US" sz="2000" dirty="0"/>
              <a:t>Matching is a big part of working with strings.  Matching can be done with simple expressions in quotes, with regular expressions, or with rebus expressions (more on that later).  </a:t>
            </a:r>
          </a:p>
          <a:p>
            <a:pPr marL="0" indent="0">
              <a:buNone/>
            </a:pPr>
            <a:r>
              <a:rPr lang="en-US" sz="2000" dirty="0"/>
              <a:t>The simplest form of matching is done with </a:t>
            </a:r>
            <a:r>
              <a:rPr lang="en-US" sz="2000" dirty="0" err="1"/>
              <a:t>str_starts</a:t>
            </a:r>
            <a:r>
              <a:rPr lang="en-US" sz="2000" dirty="0"/>
              <a:t> and </a:t>
            </a:r>
            <a:r>
              <a:rPr lang="en-US" sz="2000" dirty="0" err="1"/>
              <a:t>str_ends</a:t>
            </a:r>
            <a:r>
              <a:rPr lang="en-US" sz="2000" dirty="0"/>
              <a:t> functions, which return a Boolean vector telling where the expression matched, and where it didn’t:</a:t>
            </a:r>
          </a:p>
          <a:p>
            <a:pPr marL="0" indent="0">
              <a:buNone/>
            </a:pPr>
            <a:r>
              <a:rPr lang="en-US" sz="1800" dirty="0">
                <a:solidFill>
                  <a:srgbClr val="0070C0"/>
                </a:solidFill>
                <a:latin typeface="Consolas" panose="020B0609020204030204" pitchFamily="49" charset="0"/>
              </a:rPr>
              <a:t>places &lt;- c("New York City", "Jefferson City", "Charlotte Amalie", "Honolulu", "Montpelier", "Pago Pago")</a:t>
            </a:r>
          </a:p>
          <a:p>
            <a:pPr marL="0" indent="0">
              <a:buNone/>
            </a:pPr>
            <a:r>
              <a:rPr lang="en-US" sz="1800" dirty="0" err="1">
                <a:solidFill>
                  <a:srgbClr val="0070C0"/>
                </a:solidFill>
                <a:latin typeface="Consolas" panose="020B0609020204030204" pitchFamily="49" charset="0"/>
              </a:rPr>
              <a:t>str_starts</a:t>
            </a:r>
            <a:r>
              <a:rPr lang="en-US" sz="1800" dirty="0">
                <a:solidFill>
                  <a:srgbClr val="0070C0"/>
                </a:solidFill>
                <a:latin typeface="Consolas" panose="020B0609020204030204" pitchFamily="49" charset="0"/>
              </a:rPr>
              <a:t>(places, "[ABCDEFGHIJ]")</a:t>
            </a:r>
          </a:p>
          <a:p>
            <a:pPr marL="0" indent="0">
              <a:buNone/>
            </a:pPr>
            <a:r>
              <a:rPr lang="da-DK" sz="1800" dirty="0">
                <a:solidFill>
                  <a:srgbClr val="0070C0"/>
                </a:solidFill>
                <a:latin typeface="Consolas" panose="020B0609020204030204" pitchFamily="49" charset="0"/>
              </a:rPr>
              <a:t>[1] FALSE  TRUE  TRUE  TRUE FALSE FALSE</a:t>
            </a:r>
            <a:endParaRPr lang="en-US" sz="1800" dirty="0">
              <a:solidFill>
                <a:srgbClr val="0070C0"/>
              </a:solidFill>
              <a:latin typeface="Consolas" panose="020B0609020204030204" pitchFamily="49" charset="0"/>
            </a:endParaRPr>
          </a:p>
          <a:p>
            <a:pPr marL="0" indent="0">
              <a:buNone/>
            </a:pPr>
            <a:r>
              <a:rPr lang="en-US" sz="2000" dirty="0"/>
              <a:t>If you want the names from the original vector that correspond to the matches, you just index using the Boolean vector returned by the expression, like this:</a:t>
            </a:r>
          </a:p>
          <a:p>
            <a:pPr marL="0" indent="0">
              <a:buNone/>
            </a:pPr>
            <a:r>
              <a:rPr lang="en-US" sz="1800" dirty="0">
                <a:solidFill>
                  <a:srgbClr val="0070C0"/>
                </a:solidFill>
                <a:latin typeface="Consolas" panose="020B0609020204030204" pitchFamily="49" charset="0"/>
              </a:rPr>
              <a:t>places[</a:t>
            </a:r>
            <a:r>
              <a:rPr lang="en-US" sz="1800" dirty="0" err="1">
                <a:solidFill>
                  <a:srgbClr val="0070C0"/>
                </a:solidFill>
                <a:latin typeface="Consolas" panose="020B0609020204030204" pitchFamily="49" charset="0"/>
              </a:rPr>
              <a:t>str_starts</a:t>
            </a:r>
            <a:r>
              <a:rPr lang="en-US" sz="1800" dirty="0">
                <a:solidFill>
                  <a:srgbClr val="0070C0"/>
                </a:solidFill>
                <a:latin typeface="Consolas" panose="020B0609020204030204" pitchFamily="49" charset="0"/>
              </a:rPr>
              <a:t>(places, "[ABCDEFGHIJ]")]</a:t>
            </a:r>
          </a:p>
          <a:p>
            <a:pPr marL="0" indent="0">
              <a:buNone/>
            </a:pPr>
            <a:r>
              <a:rPr lang="en-US" sz="1800" dirty="0">
                <a:solidFill>
                  <a:srgbClr val="0070C0"/>
                </a:solidFill>
                <a:latin typeface="Consolas" panose="020B0609020204030204" pitchFamily="49" charset="0"/>
              </a:rPr>
              <a:t>[1] "Jefferson City"   "Charlotte Amalie" "Honolulu" </a:t>
            </a:r>
          </a:p>
          <a:p>
            <a:pPr marL="0" indent="0">
              <a:buNone/>
            </a:pPr>
            <a:r>
              <a:rPr lang="en-US" sz="2000" dirty="0"/>
              <a:t>The expression “[ABCDEFGHIJ]” is a regular expression! The brackets indicate a group where a match of </a:t>
            </a:r>
            <a:r>
              <a:rPr lang="en-US" sz="2000" b="1" dirty="0"/>
              <a:t>any</a:t>
            </a:r>
            <a:r>
              <a:rPr lang="en-US" sz="2000" dirty="0"/>
              <a:t> of the characters enclosed is considered a “hit”. Since they are all upper case letters and we are matching with the function </a:t>
            </a:r>
            <a:r>
              <a:rPr lang="en-US" sz="2000" dirty="0" err="1"/>
              <a:t>str_starts</a:t>
            </a:r>
            <a:r>
              <a:rPr lang="en-US" sz="2000" dirty="0"/>
              <a:t>, only the upper case letters at the beginning of each place-name would be matchable.</a:t>
            </a:r>
            <a:endParaRPr lang="en-US" sz="2000" dirty="0">
              <a:solidFill>
                <a:srgbClr val="0070C0"/>
              </a:solidFill>
              <a:latin typeface="Consolas" panose="020B0609020204030204" pitchFamily="49" charset="0"/>
            </a:endParaRPr>
          </a:p>
        </p:txBody>
      </p:sp>
    </p:spTree>
    <p:extLst>
      <p:ext uri="{BB962C8B-B14F-4D97-AF65-F5344CB8AC3E}">
        <p14:creationId xmlns:p14="http://schemas.microsoft.com/office/powerpoint/2010/main" val="376619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FA08F-AA88-412F-8457-6439C4B45DF9}"/>
              </a:ext>
            </a:extLst>
          </p:cNvPr>
          <p:cNvSpPr>
            <a:spLocks noGrp="1"/>
          </p:cNvSpPr>
          <p:nvPr>
            <p:ph type="title"/>
          </p:nvPr>
        </p:nvSpPr>
        <p:spPr>
          <a:xfrm>
            <a:off x="838200" y="365125"/>
            <a:ext cx="10515600" cy="682279"/>
          </a:xfrm>
        </p:spPr>
        <p:txBody>
          <a:bodyPr>
            <a:normAutofit fontScale="90000"/>
          </a:bodyPr>
          <a:lstStyle/>
          <a:p>
            <a:r>
              <a:rPr lang="en-US" dirty="0">
                <a:solidFill>
                  <a:schemeClr val="accent2"/>
                </a:solidFill>
              </a:rPr>
              <a:t>Matching with </a:t>
            </a:r>
            <a:r>
              <a:rPr lang="en-US" dirty="0" err="1">
                <a:solidFill>
                  <a:schemeClr val="accent2"/>
                </a:solidFill>
              </a:rPr>
              <a:t>str_detect</a:t>
            </a:r>
            <a:endParaRPr lang="en-US" dirty="0">
              <a:solidFill>
                <a:schemeClr val="accent2"/>
              </a:solidFill>
            </a:endParaRPr>
          </a:p>
        </p:txBody>
      </p:sp>
      <p:sp>
        <p:nvSpPr>
          <p:cNvPr id="3" name="Content Placeholder 2">
            <a:extLst>
              <a:ext uri="{FF2B5EF4-FFF2-40B4-BE49-F238E27FC236}">
                <a16:creationId xmlns:a16="http://schemas.microsoft.com/office/drawing/2014/main" id="{DD685D3F-60D3-4F41-84D5-38F461588D51}"/>
              </a:ext>
            </a:extLst>
          </p:cNvPr>
          <p:cNvSpPr>
            <a:spLocks noGrp="1"/>
          </p:cNvSpPr>
          <p:nvPr>
            <p:ph idx="1"/>
          </p:nvPr>
        </p:nvSpPr>
        <p:spPr>
          <a:xfrm>
            <a:off x="838200" y="1113906"/>
            <a:ext cx="10167851" cy="5577840"/>
          </a:xfrm>
        </p:spPr>
        <p:txBody>
          <a:bodyPr>
            <a:normAutofit fontScale="92500" lnSpcReduction="10000"/>
          </a:bodyPr>
          <a:lstStyle/>
          <a:p>
            <a:pPr marL="0" indent="0">
              <a:buNone/>
            </a:pPr>
            <a:r>
              <a:rPr lang="en-US" sz="2000" dirty="0"/>
              <a:t>But what if you want to match an expression no matter where it appears in the string?  </a:t>
            </a:r>
            <a:r>
              <a:rPr lang="en-US" sz="2000" dirty="0" err="1"/>
              <a:t>str_starts</a:t>
            </a:r>
            <a:r>
              <a:rPr lang="en-US" sz="2000" dirty="0"/>
              <a:t> and </a:t>
            </a:r>
            <a:r>
              <a:rPr lang="en-US" sz="2000" dirty="0" err="1"/>
              <a:t>str_ends</a:t>
            </a:r>
            <a:r>
              <a:rPr lang="en-US" sz="2000" dirty="0"/>
              <a:t> won’t work, in that case.  For this, you need </a:t>
            </a:r>
            <a:r>
              <a:rPr lang="en-US" sz="2000" dirty="0" err="1"/>
              <a:t>str_detect</a:t>
            </a:r>
            <a:r>
              <a:rPr lang="en-US" sz="2000" dirty="0"/>
              <a:t>!</a:t>
            </a:r>
          </a:p>
          <a:p>
            <a:pPr marL="0" indent="0">
              <a:buNone/>
            </a:pPr>
            <a:r>
              <a:rPr lang="en-US" sz="2000" dirty="0" err="1"/>
              <a:t>str_detect</a:t>
            </a:r>
            <a:r>
              <a:rPr lang="en-US" sz="2000" dirty="0"/>
              <a:t> works just like </a:t>
            </a:r>
            <a:r>
              <a:rPr lang="en-US" sz="2000" dirty="0" err="1"/>
              <a:t>str_starts</a:t>
            </a:r>
            <a:r>
              <a:rPr lang="en-US" sz="2000" dirty="0"/>
              <a:t> and </a:t>
            </a:r>
            <a:r>
              <a:rPr lang="en-US" sz="2000" dirty="0" err="1"/>
              <a:t>str_ends</a:t>
            </a:r>
            <a:r>
              <a:rPr lang="en-US" sz="2000" dirty="0"/>
              <a:t>, except it will match the expression if it appears anywhere at all in the string.  It produces a Boolean vector of what it matched, just like </a:t>
            </a:r>
            <a:r>
              <a:rPr lang="en-US" sz="2000" dirty="0" err="1"/>
              <a:t>str_starts</a:t>
            </a:r>
            <a:r>
              <a:rPr lang="en-US" sz="2000" dirty="0"/>
              <a:t> and </a:t>
            </a:r>
            <a:r>
              <a:rPr lang="en-US" sz="2000" dirty="0" err="1"/>
              <a:t>str_ends</a:t>
            </a:r>
            <a:r>
              <a:rPr lang="en-US" sz="2000" dirty="0"/>
              <a:t>:</a:t>
            </a:r>
          </a:p>
          <a:p>
            <a:pPr marL="0" indent="0">
              <a:buNone/>
            </a:pPr>
            <a:r>
              <a:rPr lang="en-US" sz="1800" dirty="0" err="1">
                <a:solidFill>
                  <a:srgbClr val="0070C0"/>
                </a:solidFill>
                <a:latin typeface="Consolas" panose="020B0609020204030204" pitchFamily="49" charset="0"/>
              </a:rPr>
              <a:t>string_vector</a:t>
            </a:r>
            <a:r>
              <a:rPr lang="en-US" sz="1800" dirty="0">
                <a:solidFill>
                  <a:srgbClr val="0070C0"/>
                </a:solidFill>
                <a:latin typeface="Consolas" panose="020B0609020204030204" pitchFamily="49" charset="0"/>
              </a:rPr>
              <a:t> &lt;- c("alibi", "dizzy", "launch", "hazardous", "epiphany", "alliteration", "demotic", "mellifluous")</a:t>
            </a:r>
          </a:p>
          <a:p>
            <a:pPr marL="0" indent="0">
              <a:buNone/>
            </a:pPr>
            <a:r>
              <a:rPr lang="en-US" sz="1800" dirty="0" err="1">
                <a:solidFill>
                  <a:srgbClr val="0070C0"/>
                </a:solidFill>
                <a:latin typeface="Consolas" panose="020B0609020204030204" pitchFamily="49" charset="0"/>
              </a:rPr>
              <a:t>contains_z</a:t>
            </a:r>
            <a:r>
              <a:rPr lang="en-US" sz="1800" dirty="0">
                <a:solidFill>
                  <a:srgbClr val="0070C0"/>
                </a:solidFill>
                <a:latin typeface="Consolas" panose="020B0609020204030204" pitchFamily="49" charset="0"/>
              </a:rPr>
              <a:t> &lt;- </a:t>
            </a:r>
            <a:r>
              <a:rPr lang="en-US" sz="1800" dirty="0" err="1">
                <a:solidFill>
                  <a:srgbClr val="0070C0"/>
                </a:solidFill>
                <a:latin typeface="Consolas" panose="020B0609020204030204" pitchFamily="49" charset="0"/>
              </a:rPr>
              <a:t>str_detect</a:t>
            </a:r>
            <a:r>
              <a:rPr lang="en-US" sz="1800" dirty="0">
                <a:solidFill>
                  <a:srgbClr val="0070C0"/>
                </a:solidFill>
                <a:latin typeface="Consolas" panose="020B0609020204030204" pitchFamily="49" charset="0"/>
              </a:rPr>
              <a:t>(</a:t>
            </a:r>
            <a:r>
              <a:rPr lang="en-US" sz="1800" dirty="0" err="1">
                <a:solidFill>
                  <a:srgbClr val="0070C0"/>
                </a:solidFill>
                <a:latin typeface="Consolas" panose="020B0609020204030204" pitchFamily="49" charset="0"/>
              </a:rPr>
              <a:t>string_vector</a:t>
            </a:r>
            <a:r>
              <a:rPr lang="en-US" sz="1800" dirty="0">
                <a:solidFill>
                  <a:srgbClr val="0070C0"/>
                </a:solidFill>
                <a:latin typeface="Consolas" panose="020B0609020204030204" pitchFamily="49" charset="0"/>
              </a:rPr>
              <a:t>, pattern = fixed("z"))</a:t>
            </a:r>
          </a:p>
          <a:p>
            <a:pPr marL="0" indent="0">
              <a:buNone/>
            </a:pPr>
            <a:endParaRPr lang="en-US" sz="1800" dirty="0">
              <a:solidFill>
                <a:srgbClr val="0070C0"/>
              </a:solidFill>
              <a:latin typeface="Consolas" panose="020B0609020204030204" pitchFamily="49" charset="0"/>
            </a:endParaRPr>
          </a:p>
          <a:p>
            <a:pPr marL="0" indent="0">
              <a:buNone/>
            </a:pPr>
            <a:r>
              <a:rPr lang="en-US" sz="1800" dirty="0">
                <a:solidFill>
                  <a:srgbClr val="0070C0"/>
                </a:solidFill>
                <a:latin typeface="Consolas" panose="020B0609020204030204" pitchFamily="49" charset="0"/>
              </a:rPr>
              <a:t>print(</a:t>
            </a:r>
            <a:r>
              <a:rPr lang="en-US" sz="1800" dirty="0" err="1">
                <a:solidFill>
                  <a:srgbClr val="0070C0"/>
                </a:solidFill>
                <a:latin typeface="Consolas" panose="020B0609020204030204" pitchFamily="49" charset="0"/>
              </a:rPr>
              <a:t>contains_z</a:t>
            </a:r>
            <a:r>
              <a:rPr lang="en-US" sz="1800" dirty="0">
                <a:solidFill>
                  <a:srgbClr val="0070C0"/>
                </a:solidFill>
                <a:latin typeface="Consolas" panose="020B0609020204030204" pitchFamily="49" charset="0"/>
              </a:rPr>
              <a:t>)</a:t>
            </a:r>
          </a:p>
          <a:p>
            <a:pPr marL="0" indent="0">
              <a:buNone/>
            </a:pPr>
            <a:r>
              <a:rPr lang="da-DK" sz="1800" dirty="0">
                <a:solidFill>
                  <a:srgbClr val="0070C0"/>
                </a:solidFill>
                <a:latin typeface="Consolas" panose="020B0609020204030204" pitchFamily="49" charset="0"/>
              </a:rPr>
              <a:t>[1] FALSE  TRUE FALSE  TRUE FALSE FALSE FALSE FALSE</a:t>
            </a:r>
          </a:p>
          <a:p>
            <a:pPr marL="0" indent="0">
              <a:buNone/>
            </a:pPr>
            <a:r>
              <a:rPr lang="en-US" sz="1900" dirty="0"/>
              <a:t>When sum is applied to a Boolean vector, it treats TRUE as 1.</a:t>
            </a:r>
            <a:endParaRPr lang="en-US" sz="1800" dirty="0">
              <a:solidFill>
                <a:srgbClr val="0070C0"/>
              </a:solidFill>
              <a:latin typeface="Consolas" panose="020B0609020204030204" pitchFamily="49" charset="0"/>
            </a:endParaRPr>
          </a:p>
          <a:p>
            <a:pPr marL="0" indent="0">
              <a:buNone/>
            </a:pPr>
            <a:r>
              <a:rPr lang="en-US" sz="1800" dirty="0">
                <a:solidFill>
                  <a:srgbClr val="0070C0"/>
                </a:solidFill>
                <a:latin typeface="Consolas" panose="020B0609020204030204" pitchFamily="49" charset="0"/>
              </a:rPr>
              <a:t>sum(</a:t>
            </a:r>
            <a:r>
              <a:rPr lang="en-US" sz="1800" dirty="0" err="1">
                <a:solidFill>
                  <a:srgbClr val="0070C0"/>
                </a:solidFill>
                <a:latin typeface="Consolas" panose="020B0609020204030204" pitchFamily="49" charset="0"/>
              </a:rPr>
              <a:t>contains_z</a:t>
            </a:r>
            <a:r>
              <a:rPr lang="en-US" sz="1800" dirty="0">
                <a:solidFill>
                  <a:srgbClr val="0070C0"/>
                </a:solidFill>
                <a:latin typeface="Consolas" panose="020B0609020204030204" pitchFamily="49" charset="0"/>
              </a:rPr>
              <a:t>)</a:t>
            </a:r>
          </a:p>
          <a:p>
            <a:pPr marL="0" indent="0">
              <a:buNone/>
            </a:pPr>
            <a:r>
              <a:rPr lang="en-US" sz="1800" dirty="0">
                <a:solidFill>
                  <a:srgbClr val="0070C0"/>
                </a:solidFill>
                <a:latin typeface="Consolas" panose="020B0609020204030204" pitchFamily="49" charset="0"/>
              </a:rPr>
              <a:t>[1] 2</a:t>
            </a:r>
          </a:p>
          <a:p>
            <a:pPr marL="0" indent="0">
              <a:buNone/>
            </a:pPr>
            <a:r>
              <a:rPr lang="en-US" sz="1900" dirty="0"/>
              <a:t>Once again, you can subset the string using the Boolean vector as a conditional expression.  You can read / think of the [] as saying ‘where’, as in </a:t>
            </a:r>
            <a:r>
              <a:rPr lang="en-US" sz="1900" dirty="0" err="1"/>
              <a:t>string_vector</a:t>
            </a:r>
            <a:r>
              <a:rPr lang="en-US" sz="1900" dirty="0"/>
              <a:t> ‘where’ </a:t>
            </a:r>
            <a:r>
              <a:rPr lang="en-US" sz="1900" dirty="0" err="1"/>
              <a:t>contains_z</a:t>
            </a:r>
            <a:r>
              <a:rPr lang="en-US" sz="1900" dirty="0"/>
              <a:t>==TRUE.</a:t>
            </a:r>
            <a:endParaRPr lang="en-US" sz="1900" dirty="0">
              <a:solidFill>
                <a:srgbClr val="0070C0"/>
              </a:solidFill>
              <a:latin typeface="Consolas" panose="020B0609020204030204" pitchFamily="49" charset="0"/>
            </a:endParaRPr>
          </a:p>
          <a:p>
            <a:pPr marL="0" indent="0">
              <a:buNone/>
            </a:pPr>
            <a:r>
              <a:rPr lang="en-US" sz="1800" dirty="0" err="1">
                <a:solidFill>
                  <a:srgbClr val="0070C0"/>
                </a:solidFill>
                <a:latin typeface="Consolas" panose="020B0609020204030204" pitchFamily="49" charset="0"/>
              </a:rPr>
              <a:t>string_vector</a:t>
            </a:r>
            <a:r>
              <a:rPr lang="en-US" sz="1800" dirty="0">
                <a:solidFill>
                  <a:srgbClr val="0070C0"/>
                </a:solidFill>
                <a:latin typeface="Consolas" panose="020B0609020204030204" pitchFamily="49" charset="0"/>
              </a:rPr>
              <a:t>[</a:t>
            </a:r>
            <a:r>
              <a:rPr lang="en-US" sz="1800" dirty="0" err="1">
                <a:solidFill>
                  <a:srgbClr val="0070C0"/>
                </a:solidFill>
                <a:latin typeface="Consolas" panose="020B0609020204030204" pitchFamily="49" charset="0"/>
              </a:rPr>
              <a:t>contains_z</a:t>
            </a:r>
            <a:r>
              <a:rPr lang="en-US" sz="1800" dirty="0">
                <a:solidFill>
                  <a:srgbClr val="0070C0"/>
                </a:solidFill>
                <a:latin typeface="Consolas" panose="020B0609020204030204" pitchFamily="49" charset="0"/>
              </a:rPr>
              <a:t>] </a:t>
            </a:r>
          </a:p>
          <a:p>
            <a:pPr marL="0" indent="0">
              <a:buNone/>
            </a:pPr>
            <a:r>
              <a:rPr lang="en-US" sz="1900" dirty="0">
                <a:solidFill>
                  <a:srgbClr val="0070C0"/>
                </a:solidFill>
                <a:latin typeface="Consolas" panose="020B0609020204030204" pitchFamily="49" charset="0"/>
              </a:rPr>
              <a:t>[1] "dizzy"     "hazardous"</a:t>
            </a:r>
          </a:p>
        </p:txBody>
      </p:sp>
    </p:spTree>
    <p:extLst>
      <p:ext uri="{BB962C8B-B14F-4D97-AF65-F5344CB8AC3E}">
        <p14:creationId xmlns:p14="http://schemas.microsoft.com/office/powerpoint/2010/main" val="3629002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FA08F-AA88-412F-8457-6439C4B45DF9}"/>
              </a:ext>
            </a:extLst>
          </p:cNvPr>
          <p:cNvSpPr>
            <a:spLocks noGrp="1"/>
          </p:cNvSpPr>
          <p:nvPr>
            <p:ph type="title"/>
          </p:nvPr>
        </p:nvSpPr>
        <p:spPr>
          <a:xfrm>
            <a:off x="838200" y="365125"/>
            <a:ext cx="10515600" cy="682279"/>
          </a:xfrm>
        </p:spPr>
        <p:txBody>
          <a:bodyPr>
            <a:normAutofit fontScale="90000"/>
          </a:bodyPr>
          <a:lstStyle/>
          <a:p>
            <a:r>
              <a:rPr lang="en-US" dirty="0">
                <a:solidFill>
                  <a:schemeClr val="accent2"/>
                </a:solidFill>
              </a:rPr>
              <a:t>An alternative to [], </a:t>
            </a:r>
            <a:r>
              <a:rPr lang="en-US" dirty="0" err="1">
                <a:solidFill>
                  <a:schemeClr val="accent2"/>
                </a:solidFill>
              </a:rPr>
              <a:t>str_subset</a:t>
            </a:r>
            <a:endParaRPr lang="en-US" dirty="0">
              <a:solidFill>
                <a:schemeClr val="accent2"/>
              </a:solidFill>
            </a:endParaRPr>
          </a:p>
        </p:txBody>
      </p:sp>
      <p:sp>
        <p:nvSpPr>
          <p:cNvPr id="3" name="Content Placeholder 2">
            <a:extLst>
              <a:ext uri="{FF2B5EF4-FFF2-40B4-BE49-F238E27FC236}">
                <a16:creationId xmlns:a16="http://schemas.microsoft.com/office/drawing/2014/main" id="{DD685D3F-60D3-4F41-84D5-38F461588D51}"/>
              </a:ext>
            </a:extLst>
          </p:cNvPr>
          <p:cNvSpPr>
            <a:spLocks noGrp="1"/>
          </p:cNvSpPr>
          <p:nvPr>
            <p:ph idx="1"/>
          </p:nvPr>
        </p:nvSpPr>
        <p:spPr>
          <a:xfrm>
            <a:off x="838200" y="1113906"/>
            <a:ext cx="10167851" cy="5577840"/>
          </a:xfrm>
        </p:spPr>
        <p:txBody>
          <a:bodyPr>
            <a:normAutofit/>
          </a:bodyPr>
          <a:lstStyle/>
          <a:p>
            <a:pPr marL="0" indent="0">
              <a:buNone/>
            </a:pPr>
            <a:r>
              <a:rPr lang="en-US" sz="2000" dirty="0"/>
              <a:t>We just explored how you can obtain a Boolean vector of where an expression was matched, and then use that to subset the original string vector.  However, you can also just call the </a:t>
            </a:r>
            <a:r>
              <a:rPr lang="en-US" sz="2000" dirty="0" err="1"/>
              <a:t>str_subset</a:t>
            </a:r>
            <a:r>
              <a:rPr lang="en-US" sz="2000" dirty="0"/>
              <a:t> function.  </a:t>
            </a:r>
            <a:r>
              <a:rPr lang="en-US" sz="1600" i="1" dirty="0"/>
              <a:t>(Although they look pretty similar, don’t confuse </a:t>
            </a:r>
            <a:r>
              <a:rPr lang="en-US" sz="1600" i="1" dirty="0" err="1"/>
              <a:t>str_subset</a:t>
            </a:r>
            <a:r>
              <a:rPr lang="en-US" sz="1600" i="1" dirty="0"/>
              <a:t> with </a:t>
            </a:r>
            <a:r>
              <a:rPr lang="en-US" sz="1600" i="1" dirty="0" err="1"/>
              <a:t>str_sub</a:t>
            </a:r>
            <a:r>
              <a:rPr lang="en-US" sz="1600" i="1" dirty="0"/>
              <a:t>, covered on slide 14.)</a:t>
            </a:r>
            <a:endParaRPr lang="en-US" sz="2000" i="1" dirty="0"/>
          </a:p>
          <a:p>
            <a:pPr marL="0" indent="0">
              <a:buNone/>
            </a:pPr>
            <a:r>
              <a:rPr lang="en-US" sz="1800" dirty="0" err="1">
                <a:solidFill>
                  <a:srgbClr val="0070C0"/>
                </a:solidFill>
                <a:latin typeface="Consolas" panose="020B0609020204030204" pitchFamily="49" charset="0"/>
              </a:rPr>
              <a:t>string_vector</a:t>
            </a:r>
            <a:r>
              <a:rPr lang="en-US" sz="1800" dirty="0">
                <a:solidFill>
                  <a:srgbClr val="0070C0"/>
                </a:solidFill>
                <a:latin typeface="Consolas" panose="020B0609020204030204" pitchFamily="49" charset="0"/>
              </a:rPr>
              <a:t> &lt;- c("alibi", "dizzy", "launch", "hazardous", "epiphany", "alliteration", "demotic", "mellifluous")</a:t>
            </a:r>
          </a:p>
          <a:p>
            <a:pPr marL="0" indent="0">
              <a:buNone/>
            </a:pPr>
            <a:r>
              <a:rPr lang="en-US" sz="1800" dirty="0" err="1">
                <a:solidFill>
                  <a:srgbClr val="0070C0"/>
                </a:solidFill>
                <a:latin typeface="Consolas" panose="020B0609020204030204" pitchFamily="49" charset="0"/>
              </a:rPr>
              <a:t>str_subset</a:t>
            </a:r>
            <a:r>
              <a:rPr lang="en-US" sz="1800" dirty="0">
                <a:solidFill>
                  <a:srgbClr val="0070C0"/>
                </a:solidFill>
                <a:latin typeface="Consolas" panose="020B0609020204030204" pitchFamily="49" charset="0"/>
              </a:rPr>
              <a:t>(</a:t>
            </a:r>
            <a:r>
              <a:rPr lang="en-US" sz="1800" dirty="0" err="1">
                <a:solidFill>
                  <a:srgbClr val="0070C0"/>
                </a:solidFill>
                <a:latin typeface="Consolas" panose="020B0609020204030204" pitchFamily="49" charset="0"/>
              </a:rPr>
              <a:t>string_vector</a:t>
            </a:r>
            <a:r>
              <a:rPr lang="en-US" sz="1800" dirty="0">
                <a:solidFill>
                  <a:srgbClr val="0070C0"/>
                </a:solidFill>
                <a:latin typeface="Consolas" panose="020B0609020204030204" pitchFamily="49" charset="0"/>
              </a:rPr>
              <a:t>, '[</a:t>
            </a:r>
            <a:r>
              <a:rPr lang="en-US" sz="1800" dirty="0" err="1">
                <a:solidFill>
                  <a:srgbClr val="0070C0"/>
                </a:solidFill>
                <a:latin typeface="Consolas" panose="020B0609020204030204" pitchFamily="49" charset="0"/>
              </a:rPr>
              <a:t>aeiouy</a:t>
            </a:r>
            <a:r>
              <a:rPr lang="en-US" sz="1800" dirty="0">
                <a:solidFill>
                  <a:srgbClr val="0070C0"/>
                </a:solidFill>
                <a:latin typeface="Consolas" panose="020B0609020204030204" pitchFamily="49" charset="0"/>
              </a:rPr>
              <a:t>]{2}')</a:t>
            </a:r>
          </a:p>
          <a:p>
            <a:pPr marL="0" indent="0">
              <a:buNone/>
            </a:pPr>
            <a:r>
              <a:rPr lang="en-US" sz="1800" dirty="0">
                <a:solidFill>
                  <a:srgbClr val="0070C0"/>
                </a:solidFill>
                <a:latin typeface="Consolas" panose="020B0609020204030204" pitchFamily="49" charset="0"/>
              </a:rPr>
              <a:t>[1] "launch"       "hazardous"    "alliteration" "mellifluous"</a:t>
            </a:r>
          </a:p>
          <a:p>
            <a:pPr marL="0" indent="0">
              <a:buNone/>
            </a:pPr>
            <a:endParaRPr lang="en-US" sz="1800" dirty="0">
              <a:solidFill>
                <a:srgbClr val="0070C0"/>
              </a:solidFill>
              <a:latin typeface="Consolas" panose="020B0609020204030204" pitchFamily="49" charset="0"/>
            </a:endParaRPr>
          </a:p>
          <a:p>
            <a:pPr marL="0" indent="0">
              <a:buNone/>
            </a:pPr>
            <a:r>
              <a:rPr lang="en-US" sz="1800" dirty="0"/>
              <a:t>The expression “[</a:t>
            </a:r>
            <a:r>
              <a:rPr lang="en-US" sz="1800" dirty="0" err="1"/>
              <a:t>aeiouy</a:t>
            </a:r>
            <a:r>
              <a:rPr lang="en-US" sz="1800" dirty="0"/>
              <a:t>]{2}” is another regular expression.  As you already know, the [</a:t>
            </a:r>
            <a:r>
              <a:rPr lang="en-US" sz="1800" dirty="0" err="1"/>
              <a:t>aeiouy</a:t>
            </a:r>
            <a:r>
              <a:rPr lang="en-US" sz="1800" dirty="0"/>
              <a:t>] part matches any character inside the brackets that appears in the string.  The {2} tells the matcher you want to match the prior thing </a:t>
            </a:r>
            <a:r>
              <a:rPr lang="en-US" sz="1800" b="1" dirty="0"/>
              <a:t>exactly 2 times</a:t>
            </a:r>
            <a:r>
              <a:rPr lang="en-US" sz="1800" dirty="0"/>
              <a:t>!  </a:t>
            </a:r>
          </a:p>
          <a:p>
            <a:pPr marL="0" indent="0">
              <a:buNone/>
            </a:pPr>
            <a:r>
              <a:rPr lang="en-US" sz="1800" dirty="0"/>
              <a:t>The words returned all have two vowels in them, side by side!</a:t>
            </a:r>
          </a:p>
          <a:p>
            <a:pPr marL="0" indent="0">
              <a:buNone/>
            </a:pPr>
            <a:r>
              <a:rPr lang="en-US" sz="1800" dirty="0">
                <a:solidFill>
                  <a:srgbClr val="0070C0"/>
                </a:solidFill>
                <a:latin typeface="Consolas" panose="020B0609020204030204" pitchFamily="49" charset="0"/>
              </a:rPr>
              <a:t>[1] "l</a:t>
            </a:r>
            <a:r>
              <a:rPr lang="en-US" sz="1800" b="1" u="sng" dirty="0">
                <a:solidFill>
                  <a:srgbClr val="0070C0"/>
                </a:solidFill>
                <a:latin typeface="Consolas" panose="020B0609020204030204" pitchFamily="49" charset="0"/>
              </a:rPr>
              <a:t>au</a:t>
            </a:r>
            <a:r>
              <a:rPr lang="en-US" sz="1800" dirty="0">
                <a:solidFill>
                  <a:srgbClr val="0070C0"/>
                </a:solidFill>
                <a:latin typeface="Consolas" panose="020B0609020204030204" pitchFamily="49" charset="0"/>
              </a:rPr>
              <a:t>nch"       "hazard</a:t>
            </a:r>
            <a:r>
              <a:rPr lang="en-US" sz="1800" b="1" u="sng" dirty="0">
                <a:solidFill>
                  <a:srgbClr val="0070C0"/>
                </a:solidFill>
                <a:latin typeface="Consolas" panose="020B0609020204030204" pitchFamily="49" charset="0"/>
              </a:rPr>
              <a:t>ou</a:t>
            </a:r>
            <a:r>
              <a:rPr lang="en-US" sz="1800" dirty="0">
                <a:solidFill>
                  <a:srgbClr val="0070C0"/>
                </a:solidFill>
                <a:latin typeface="Consolas" panose="020B0609020204030204" pitchFamily="49" charset="0"/>
              </a:rPr>
              <a:t>s"    "alliterat</a:t>
            </a:r>
            <a:r>
              <a:rPr lang="en-US" sz="1800" b="1" u="sng" dirty="0">
                <a:solidFill>
                  <a:srgbClr val="0070C0"/>
                </a:solidFill>
                <a:latin typeface="Consolas" panose="020B0609020204030204" pitchFamily="49" charset="0"/>
              </a:rPr>
              <a:t>io</a:t>
            </a:r>
            <a:r>
              <a:rPr lang="en-US" sz="1800" dirty="0">
                <a:solidFill>
                  <a:srgbClr val="0070C0"/>
                </a:solidFill>
                <a:latin typeface="Consolas" panose="020B0609020204030204" pitchFamily="49" charset="0"/>
              </a:rPr>
              <a:t>n" "mellifl</a:t>
            </a:r>
            <a:r>
              <a:rPr lang="en-US" sz="1800" b="1" u="sng" dirty="0">
                <a:solidFill>
                  <a:srgbClr val="0070C0"/>
                </a:solidFill>
                <a:latin typeface="Consolas" panose="020B0609020204030204" pitchFamily="49" charset="0"/>
              </a:rPr>
              <a:t>uo</a:t>
            </a:r>
            <a:r>
              <a:rPr lang="en-US" sz="1800" dirty="0">
                <a:solidFill>
                  <a:srgbClr val="0070C0"/>
                </a:solidFill>
                <a:latin typeface="Consolas" panose="020B0609020204030204" pitchFamily="49" charset="0"/>
              </a:rPr>
              <a:t>us“</a:t>
            </a:r>
          </a:p>
          <a:p>
            <a:pPr marL="0" indent="0">
              <a:buNone/>
            </a:pPr>
            <a:endParaRPr lang="en-US" sz="1800" dirty="0"/>
          </a:p>
          <a:p>
            <a:pPr marL="0" indent="0">
              <a:buNone/>
            </a:pPr>
            <a:r>
              <a:rPr lang="en-US" sz="1800" dirty="0"/>
              <a:t>The word mellifluous would have even matched </a:t>
            </a:r>
            <a:r>
              <a:rPr lang="en-US" sz="1800" dirty="0">
                <a:solidFill>
                  <a:srgbClr val="0070C0"/>
                </a:solidFill>
                <a:latin typeface="Consolas" panose="020B0609020204030204" pitchFamily="49" charset="0"/>
              </a:rPr>
              <a:t>'[</a:t>
            </a:r>
            <a:r>
              <a:rPr lang="en-US" sz="1800" dirty="0" err="1">
                <a:solidFill>
                  <a:srgbClr val="0070C0"/>
                </a:solidFill>
                <a:latin typeface="Consolas" panose="020B0609020204030204" pitchFamily="49" charset="0"/>
              </a:rPr>
              <a:t>aeiouy</a:t>
            </a:r>
            <a:r>
              <a:rPr lang="en-US" sz="1800" dirty="0">
                <a:solidFill>
                  <a:srgbClr val="0070C0"/>
                </a:solidFill>
                <a:latin typeface="Consolas" panose="020B0609020204030204" pitchFamily="49" charset="0"/>
              </a:rPr>
              <a:t>]{3}’</a:t>
            </a:r>
            <a:r>
              <a:rPr lang="en-US" sz="1800" dirty="0"/>
              <a:t>!</a:t>
            </a:r>
          </a:p>
        </p:txBody>
      </p:sp>
    </p:spTree>
    <p:extLst>
      <p:ext uri="{BB962C8B-B14F-4D97-AF65-F5344CB8AC3E}">
        <p14:creationId xmlns:p14="http://schemas.microsoft.com/office/powerpoint/2010/main" val="3518826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BFA08F-AA88-412F-8457-6439C4B45DF9}"/>
              </a:ext>
            </a:extLst>
          </p:cNvPr>
          <p:cNvSpPr>
            <a:spLocks noGrp="1"/>
          </p:cNvSpPr>
          <p:nvPr>
            <p:ph type="title"/>
          </p:nvPr>
        </p:nvSpPr>
        <p:spPr>
          <a:xfrm>
            <a:off x="643467" y="321734"/>
            <a:ext cx="10905066" cy="1135737"/>
          </a:xfrm>
        </p:spPr>
        <p:txBody>
          <a:bodyPr>
            <a:normAutofit/>
          </a:bodyPr>
          <a:lstStyle/>
          <a:p>
            <a:r>
              <a:rPr lang="en-US" sz="3600" dirty="0">
                <a:solidFill>
                  <a:schemeClr val="accent2"/>
                </a:solidFill>
              </a:rPr>
              <a:t>Counting matches with </a:t>
            </a:r>
            <a:r>
              <a:rPr lang="en-US" sz="3600" dirty="0" err="1">
                <a:solidFill>
                  <a:schemeClr val="accent2"/>
                </a:solidFill>
              </a:rPr>
              <a:t>str_count</a:t>
            </a:r>
            <a:endParaRPr lang="en-US" sz="3600" dirty="0">
              <a:solidFill>
                <a:schemeClr val="accent2"/>
              </a:solidFill>
            </a:endParaRPr>
          </a:p>
        </p:txBody>
      </p:sp>
      <p:sp>
        <p:nvSpPr>
          <p:cNvPr id="3" name="Content Placeholder 2">
            <a:extLst>
              <a:ext uri="{FF2B5EF4-FFF2-40B4-BE49-F238E27FC236}">
                <a16:creationId xmlns:a16="http://schemas.microsoft.com/office/drawing/2014/main" id="{DD685D3F-60D3-4F41-84D5-38F461588D51}"/>
              </a:ext>
            </a:extLst>
          </p:cNvPr>
          <p:cNvSpPr>
            <a:spLocks noGrp="1"/>
          </p:cNvSpPr>
          <p:nvPr>
            <p:ph idx="1"/>
          </p:nvPr>
        </p:nvSpPr>
        <p:spPr>
          <a:xfrm>
            <a:off x="643469" y="1782981"/>
            <a:ext cx="4008384" cy="4393982"/>
          </a:xfrm>
        </p:spPr>
        <p:txBody>
          <a:bodyPr>
            <a:normAutofit/>
          </a:bodyPr>
          <a:lstStyle/>
          <a:p>
            <a:pPr marL="0" indent="0">
              <a:buNone/>
            </a:pPr>
            <a:r>
              <a:rPr lang="en-US" sz="1400" dirty="0"/>
              <a:t>The </a:t>
            </a:r>
            <a:r>
              <a:rPr lang="en-US" sz="1400" dirty="0" err="1"/>
              <a:t>str_count</a:t>
            </a:r>
            <a:r>
              <a:rPr lang="en-US" sz="1400" dirty="0"/>
              <a:t> function returns a number of times the pattern matches for each string in the vector.  The numeric vector can be summed, or have other computation – such as min, max, or mean – performed on it.  </a:t>
            </a:r>
            <a:endParaRPr lang="en-US" sz="1400" i="1" dirty="0"/>
          </a:p>
          <a:p>
            <a:pPr marL="0" indent="0">
              <a:buNone/>
            </a:pPr>
            <a:r>
              <a:rPr lang="en-US" sz="1400" dirty="0">
                <a:solidFill>
                  <a:srgbClr val="0070C0"/>
                </a:solidFill>
                <a:latin typeface="Consolas" panose="020B0609020204030204" pitchFamily="49" charset="0"/>
              </a:rPr>
              <a:t>counts &lt;- </a:t>
            </a:r>
            <a:r>
              <a:rPr lang="en-US" sz="1400" dirty="0" err="1">
                <a:solidFill>
                  <a:srgbClr val="0070C0"/>
                </a:solidFill>
                <a:latin typeface="Consolas" panose="020B0609020204030204" pitchFamily="49" charset="0"/>
              </a:rPr>
              <a:t>str_count</a:t>
            </a:r>
            <a:r>
              <a:rPr lang="en-US" sz="1400" dirty="0">
                <a:solidFill>
                  <a:srgbClr val="0070C0"/>
                </a:solidFill>
                <a:latin typeface="Consolas" panose="020B0609020204030204" pitchFamily="49" charset="0"/>
              </a:rPr>
              <a:t>(</a:t>
            </a:r>
            <a:r>
              <a:rPr lang="en-US" sz="1400" dirty="0" err="1">
                <a:solidFill>
                  <a:srgbClr val="0070C0"/>
                </a:solidFill>
                <a:latin typeface="Consolas" panose="020B0609020204030204" pitchFamily="49" charset="0"/>
              </a:rPr>
              <a:t>string_vector</a:t>
            </a:r>
            <a:r>
              <a:rPr lang="en-US" sz="1400" dirty="0">
                <a:solidFill>
                  <a:srgbClr val="0070C0"/>
                </a:solidFill>
                <a:latin typeface="Consolas" panose="020B0609020204030204" pitchFamily="49" charset="0"/>
              </a:rPr>
              <a:t>, 'z’)</a:t>
            </a:r>
          </a:p>
          <a:p>
            <a:pPr marL="0" indent="0">
              <a:buNone/>
            </a:pPr>
            <a:r>
              <a:rPr lang="en-US" sz="1400" dirty="0">
                <a:solidFill>
                  <a:srgbClr val="0070C0"/>
                </a:solidFill>
                <a:latin typeface="Consolas" panose="020B0609020204030204" pitchFamily="49" charset="0"/>
              </a:rPr>
              <a:t>counts</a:t>
            </a:r>
          </a:p>
          <a:p>
            <a:pPr marL="0" indent="0">
              <a:buNone/>
            </a:pPr>
            <a:r>
              <a:rPr lang="en-US" sz="1400" dirty="0">
                <a:solidFill>
                  <a:srgbClr val="0070C0"/>
                </a:solidFill>
                <a:latin typeface="Consolas" panose="020B0609020204030204" pitchFamily="49" charset="0"/>
              </a:rPr>
              <a:t>[1] 0 2 0 1 0 0 0 0</a:t>
            </a:r>
          </a:p>
          <a:p>
            <a:pPr marL="0" indent="0">
              <a:buNone/>
            </a:pPr>
            <a:r>
              <a:rPr lang="en-US" sz="1400" dirty="0">
                <a:solidFill>
                  <a:srgbClr val="0070C0"/>
                </a:solidFill>
                <a:latin typeface="Consolas" panose="020B0609020204030204" pitchFamily="49" charset="0"/>
              </a:rPr>
              <a:t>sum(counts)</a:t>
            </a:r>
          </a:p>
          <a:p>
            <a:pPr marL="0" indent="0">
              <a:buNone/>
            </a:pPr>
            <a:r>
              <a:rPr lang="en-US" sz="1400" dirty="0">
                <a:solidFill>
                  <a:srgbClr val="0070C0"/>
                </a:solidFill>
                <a:latin typeface="Consolas" panose="020B0609020204030204" pitchFamily="49" charset="0"/>
              </a:rPr>
              <a:t>[1] 3</a:t>
            </a:r>
          </a:p>
          <a:p>
            <a:pPr marL="0" indent="0">
              <a:buNone/>
            </a:pPr>
            <a:endParaRPr lang="en-US" sz="1400" dirty="0">
              <a:solidFill>
                <a:srgbClr val="0070C0"/>
              </a:solidFill>
              <a:latin typeface="Consolas" panose="020B0609020204030204" pitchFamily="49" charset="0"/>
            </a:endParaRPr>
          </a:p>
          <a:p>
            <a:pPr marL="0" indent="0">
              <a:buNone/>
            </a:pPr>
            <a:r>
              <a:rPr lang="en-US" sz="1400" dirty="0" err="1">
                <a:solidFill>
                  <a:srgbClr val="0070C0"/>
                </a:solidFill>
                <a:latin typeface="Consolas" panose="020B0609020204030204" pitchFamily="49" charset="0"/>
              </a:rPr>
              <a:t>num_as</a:t>
            </a:r>
            <a:r>
              <a:rPr lang="en-US" sz="1400" dirty="0">
                <a:solidFill>
                  <a:srgbClr val="0070C0"/>
                </a:solidFill>
                <a:latin typeface="Consolas" panose="020B0609020204030204" pitchFamily="49" charset="0"/>
              </a:rPr>
              <a:t> &lt;- </a:t>
            </a:r>
            <a:r>
              <a:rPr lang="en-US" sz="1400" dirty="0" err="1">
                <a:solidFill>
                  <a:srgbClr val="0070C0"/>
                </a:solidFill>
                <a:latin typeface="Consolas" panose="020B0609020204030204" pitchFamily="49" charset="0"/>
              </a:rPr>
              <a:t>str_count</a:t>
            </a:r>
            <a:r>
              <a:rPr lang="en-US" sz="1400" dirty="0">
                <a:solidFill>
                  <a:srgbClr val="0070C0"/>
                </a:solidFill>
                <a:latin typeface="Consolas" panose="020B0609020204030204" pitchFamily="49" charset="0"/>
              </a:rPr>
              <a:t>(</a:t>
            </a:r>
            <a:r>
              <a:rPr lang="en-US" sz="1400" dirty="0" err="1">
                <a:solidFill>
                  <a:srgbClr val="0070C0"/>
                </a:solidFill>
                <a:latin typeface="Consolas" panose="020B0609020204030204" pitchFamily="49" charset="0"/>
              </a:rPr>
              <a:t>string_vector</a:t>
            </a:r>
            <a:r>
              <a:rPr lang="en-US" sz="1400" dirty="0">
                <a:solidFill>
                  <a:srgbClr val="0070C0"/>
                </a:solidFill>
                <a:latin typeface="Consolas" panose="020B0609020204030204" pitchFamily="49" charset="0"/>
              </a:rPr>
              <a:t>, pattern = fixed("a"))</a:t>
            </a:r>
          </a:p>
          <a:p>
            <a:pPr marL="0" indent="0">
              <a:buNone/>
            </a:pPr>
            <a:r>
              <a:rPr lang="en-US" sz="1400" dirty="0">
                <a:solidFill>
                  <a:srgbClr val="0070C0"/>
                </a:solidFill>
                <a:latin typeface="Consolas" panose="020B0609020204030204" pitchFamily="49" charset="0"/>
              </a:rPr>
              <a:t>hist(</a:t>
            </a:r>
            <a:r>
              <a:rPr lang="en-US" sz="1400" dirty="0" err="1">
                <a:solidFill>
                  <a:srgbClr val="0070C0"/>
                </a:solidFill>
                <a:latin typeface="Consolas" panose="020B0609020204030204" pitchFamily="49" charset="0"/>
              </a:rPr>
              <a:t>num_as</a:t>
            </a:r>
            <a:r>
              <a:rPr lang="en-US" sz="1400" dirty="0">
                <a:solidFill>
                  <a:srgbClr val="0070C0"/>
                </a:solidFill>
                <a:latin typeface="Consolas" panose="020B0609020204030204" pitchFamily="49" charset="0"/>
              </a:rPr>
              <a:t>)</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Chart, histogram&#10;&#10;Description automatically generated">
            <a:extLst>
              <a:ext uri="{FF2B5EF4-FFF2-40B4-BE49-F238E27FC236}">
                <a16:creationId xmlns:a16="http://schemas.microsoft.com/office/drawing/2014/main" id="{C9D23BA6-250A-44AC-B8C7-89B0E05617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320" y="2034365"/>
            <a:ext cx="6253212" cy="3859124"/>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62411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FA08F-AA88-412F-8457-6439C4B45DF9}"/>
              </a:ext>
            </a:extLst>
          </p:cNvPr>
          <p:cNvSpPr>
            <a:spLocks noGrp="1"/>
          </p:cNvSpPr>
          <p:nvPr>
            <p:ph type="title"/>
          </p:nvPr>
        </p:nvSpPr>
        <p:spPr>
          <a:xfrm>
            <a:off x="838200" y="365125"/>
            <a:ext cx="10515600" cy="1114540"/>
          </a:xfrm>
        </p:spPr>
        <p:txBody>
          <a:bodyPr>
            <a:noAutofit/>
          </a:bodyPr>
          <a:lstStyle/>
          <a:p>
            <a:r>
              <a:rPr lang="en-US" sz="3600" dirty="0">
                <a:solidFill>
                  <a:schemeClr val="accent2"/>
                </a:solidFill>
              </a:rPr>
              <a:t>Replacing parts of strings: </a:t>
            </a:r>
            <a:r>
              <a:rPr lang="en-US" sz="3600" dirty="0" err="1">
                <a:solidFill>
                  <a:schemeClr val="accent2"/>
                </a:solidFill>
              </a:rPr>
              <a:t>str_replace</a:t>
            </a:r>
            <a:r>
              <a:rPr lang="en-US" sz="3600" dirty="0">
                <a:solidFill>
                  <a:schemeClr val="accent2"/>
                </a:solidFill>
              </a:rPr>
              <a:t> &amp; </a:t>
            </a:r>
            <a:r>
              <a:rPr lang="en-US" sz="3600" dirty="0" err="1">
                <a:solidFill>
                  <a:schemeClr val="accent2"/>
                </a:solidFill>
              </a:rPr>
              <a:t>str_replace_all</a:t>
            </a:r>
            <a:endParaRPr lang="en-US" sz="3600" dirty="0">
              <a:solidFill>
                <a:schemeClr val="accent2"/>
              </a:solidFill>
            </a:endParaRPr>
          </a:p>
        </p:txBody>
      </p:sp>
      <p:sp>
        <p:nvSpPr>
          <p:cNvPr id="3" name="Content Placeholder 2">
            <a:extLst>
              <a:ext uri="{FF2B5EF4-FFF2-40B4-BE49-F238E27FC236}">
                <a16:creationId xmlns:a16="http://schemas.microsoft.com/office/drawing/2014/main" id="{DD685D3F-60D3-4F41-84D5-38F461588D51}"/>
              </a:ext>
            </a:extLst>
          </p:cNvPr>
          <p:cNvSpPr>
            <a:spLocks noGrp="1"/>
          </p:cNvSpPr>
          <p:nvPr>
            <p:ph idx="1"/>
          </p:nvPr>
        </p:nvSpPr>
        <p:spPr>
          <a:xfrm>
            <a:off x="896389" y="1479665"/>
            <a:ext cx="10167851" cy="3915294"/>
          </a:xfrm>
        </p:spPr>
        <p:txBody>
          <a:bodyPr>
            <a:normAutofit/>
          </a:bodyPr>
          <a:lstStyle/>
          <a:p>
            <a:pPr marL="0" indent="0">
              <a:buNone/>
            </a:pPr>
            <a:r>
              <a:rPr lang="en-US" sz="2000" dirty="0" err="1"/>
              <a:t>str_replace</a:t>
            </a:r>
            <a:r>
              <a:rPr lang="en-US" sz="2000" dirty="0"/>
              <a:t> will return a copy of a string vector with </a:t>
            </a:r>
            <a:r>
              <a:rPr lang="en-US" sz="2000" b="1" u="sng" dirty="0"/>
              <a:t>the first instance</a:t>
            </a:r>
            <a:r>
              <a:rPr lang="en-US" sz="2000" b="1" dirty="0"/>
              <a:t> </a:t>
            </a:r>
            <a:r>
              <a:rPr lang="en-US" sz="2000" dirty="0"/>
              <a:t>of pattern replaced with the replacement:</a:t>
            </a:r>
          </a:p>
          <a:p>
            <a:pPr marL="0" indent="0">
              <a:buNone/>
            </a:pPr>
            <a:r>
              <a:rPr lang="en-US" sz="1200" dirty="0" err="1">
                <a:solidFill>
                  <a:srgbClr val="0070C0"/>
                </a:solidFill>
                <a:latin typeface="Consolas" panose="020B0609020204030204" pitchFamily="49" charset="0"/>
              </a:rPr>
              <a:t>string_vector</a:t>
            </a:r>
            <a:r>
              <a:rPr lang="en-US" sz="1200" dirty="0">
                <a:solidFill>
                  <a:srgbClr val="0070C0"/>
                </a:solidFill>
                <a:latin typeface="Consolas" panose="020B0609020204030204" pitchFamily="49" charset="0"/>
              </a:rPr>
              <a:t> &lt;- c("alibi", "dizzy", "launch", "hazardous", "epiphany", "alliteration", "demotic", "mellifluous")</a:t>
            </a:r>
          </a:p>
          <a:p>
            <a:pPr marL="0" indent="0">
              <a:buNone/>
            </a:pPr>
            <a:r>
              <a:rPr lang="en-US" sz="1200" dirty="0" err="1">
                <a:solidFill>
                  <a:srgbClr val="0070C0"/>
                </a:solidFill>
                <a:latin typeface="Consolas" panose="020B0609020204030204" pitchFamily="49" charset="0"/>
              </a:rPr>
              <a:t>str_replace</a:t>
            </a:r>
            <a:r>
              <a:rPr lang="en-US" sz="1200" dirty="0">
                <a:solidFill>
                  <a:srgbClr val="0070C0"/>
                </a:solidFill>
                <a:latin typeface="Consolas" panose="020B0609020204030204" pitchFamily="49" charset="0"/>
              </a:rPr>
              <a:t>(</a:t>
            </a:r>
            <a:r>
              <a:rPr lang="en-US" sz="1200" dirty="0" err="1">
                <a:solidFill>
                  <a:srgbClr val="0070C0"/>
                </a:solidFill>
                <a:latin typeface="Consolas" panose="020B0609020204030204" pitchFamily="49" charset="0"/>
              </a:rPr>
              <a:t>string_vector</a:t>
            </a:r>
            <a:r>
              <a:rPr lang="en-US" sz="1200" dirty="0">
                <a:solidFill>
                  <a:srgbClr val="0070C0"/>
                </a:solidFill>
                <a:latin typeface="Consolas" panose="020B0609020204030204" pitchFamily="49" charset="0"/>
              </a:rPr>
              <a:t>, '[</a:t>
            </a:r>
            <a:r>
              <a:rPr lang="en-US" sz="1200" dirty="0" err="1">
                <a:solidFill>
                  <a:srgbClr val="0070C0"/>
                </a:solidFill>
                <a:latin typeface="Consolas" panose="020B0609020204030204" pitchFamily="49" charset="0"/>
              </a:rPr>
              <a:t>aeiouy</a:t>
            </a:r>
            <a:r>
              <a:rPr lang="en-US" sz="1200" dirty="0">
                <a:solidFill>
                  <a:srgbClr val="0070C0"/>
                </a:solidFill>
                <a:latin typeface="Consolas" panose="020B0609020204030204" pitchFamily="49" charset="0"/>
              </a:rPr>
              <a:t>]', '?')</a:t>
            </a:r>
          </a:p>
          <a:p>
            <a:pPr marL="0" indent="0">
              <a:buNone/>
            </a:pPr>
            <a:r>
              <a:rPr lang="en-US" sz="1200" dirty="0">
                <a:solidFill>
                  <a:srgbClr val="0070C0"/>
                </a:solidFill>
                <a:latin typeface="Consolas" panose="020B0609020204030204" pitchFamily="49" charset="0"/>
              </a:rPr>
              <a:t>[1] "?</a:t>
            </a:r>
            <a:r>
              <a:rPr lang="en-US" sz="1200" dirty="0" err="1">
                <a:solidFill>
                  <a:srgbClr val="0070C0"/>
                </a:solidFill>
                <a:latin typeface="Consolas" panose="020B0609020204030204" pitchFamily="49" charset="0"/>
              </a:rPr>
              <a:t>libi</a:t>
            </a:r>
            <a:r>
              <a:rPr lang="en-US" sz="1200" dirty="0">
                <a:solidFill>
                  <a:srgbClr val="0070C0"/>
                </a:solidFill>
                <a:latin typeface="Consolas" panose="020B0609020204030204" pitchFamily="49" charset="0"/>
              </a:rPr>
              <a:t>"        "</a:t>
            </a:r>
            <a:r>
              <a:rPr lang="en-US" sz="1200" dirty="0" err="1">
                <a:solidFill>
                  <a:srgbClr val="0070C0"/>
                </a:solidFill>
                <a:latin typeface="Consolas" panose="020B0609020204030204" pitchFamily="49" charset="0"/>
              </a:rPr>
              <a:t>d?zzy</a:t>
            </a:r>
            <a:r>
              <a:rPr lang="en-US" sz="1200" dirty="0">
                <a:solidFill>
                  <a:srgbClr val="0070C0"/>
                </a:solidFill>
                <a:latin typeface="Consolas" panose="020B0609020204030204" pitchFamily="49" charset="0"/>
              </a:rPr>
              <a:t>"        "</a:t>
            </a:r>
            <a:r>
              <a:rPr lang="en-US" sz="1200" dirty="0" err="1">
                <a:solidFill>
                  <a:srgbClr val="0070C0"/>
                </a:solidFill>
                <a:latin typeface="Consolas" panose="020B0609020204030204" pitchFamily="49" charset="0"/>
              </a:rPr>
              <a:t>l?unch</a:t>
            </a:r>
            <a:r>
              <a:rPr lang="en-US" sz="1200" dirty="0">
                <a:solidFill>
                  <a:srgbClr val="0070C0"/>
                </a:solidFill>
                <a:latin typeface="Consolas" panose="020B0609020204030204" pitchFamily="49" charset="0"/>
              </a:rPr>
              <a:t>"       "</a:t>
            </a:r>
            <a:r>
              <a:rPr lang="en-US" sz="1200" dirty="0" err="1">
                <a:solidFill>
                  <a:srgbClr val="0070C0"/>
                </a:solidFill>
                <a:latin typeface="Consolas" panose="020B0609020204030204" pitchFamily="49" charset="0"/>
              </a:rPr>
              <a:t>h?zardous</a:t>
            </a:r>
            <a:r>
              <a:rPr lang="en-US" sz="1200" dirty="0">
                <a:solidFill>
                  <a:srgbClr val="0070C0"/>
                </a:solidFill>
                <a:latin typeface="Consolas" panose="020B0609020204030204" pitchFamily="49" charset="0"/>
              </a:rPr>
              <a:t>"    "?</a:t>
            </a:r>
            <a:r>
              <a:rPr lang="en-US" sz="1200" dirty="0" err="1">
                <a:solidFill>
                  <a:srgbClr val="0070C0"/>
                </a:solidFill>
                <a:latin typeface="Consolas" panose="020B0609020204030204" pitchFamily="49" charset="0"/>
              </a:rPr>
              <a:t>piphany</a:t>
            </a:r>
            <a:r>
              <a:rPr lang="en-US" sz="1200" dirty="0">
                <a:solidFill>
                  <a:srgbClr val="0070C0"/>
                </a:solidFill>
                <a:latin typeface="Consolas" panose="020B0609020204030204" pitchFamily="49" charset="0"/>
              </a:rPr>
              <a:t>"     "?</a:t>
            </a:r>
            <a:r>
              <a:rPr lang="en-US" sz="1200" dirty="0" err="1">
                <a:solidFill>
                  <a:srgbClr val="0070C0"/>
                </a:solidFill>
                <a:latin typeface="Consolas" panose="020B0609020204030204" pitchFamily="49" charset="0"/>
              </a:rPr>
              <a:t>lliteration</a:t>
            </a:r>
            <a:r>
              <a:rPr lang="en-US" sz="1200" dirty="0">
                <a:solidFill>
                  <a:srgbClr val="0070C0"/>
                </a:solidFill>
                <a:latin typeface="Consolas" panose="020B0609020204030204" pitchFamily="49" charset="0"/>
              </a:rPr>
              <a:t>" "</a:t>
            </a:r>
            <a:r>
              <a:rPr lang="en-US" sz="1200" dirty="0" err="1">
                <a:solidFill>
                  <a:srgbClr val="0070C0"/>
                </a:solidFill>
                <a:latin typeface="Consolas" panose="020B0609020204030204" pitchFamily="49" charset="0"/>
              </a:rPr>
              <a:t>d?motic</a:t>
            </a:r>
            <a:r>
              <a:rPr lang="en-US" sz="1200" dirty="0">
                <a:solidFill>
                  <a:srgbClr val="0070C0"/>
                </a:solidFill>
                <a:latin typeface="Consolas" panose="020B0609020204030204" pitchFamily="49" charset="0"/>
              </a:rPr>
              <a:t>"     </a:t>
            </a:r>
          </a:p>
          <a:p>
            <a:pPr marL="0" indent="0">
              <a:buNone/>
            </a:pPr>
            <a:r>
              <a:rPr lang="en-US" sz="1200" dirty="0">
                <a:solidFill>
                  <a:srgbClr val="0070C0"/>
                </a:solidFill>
                <a:latin typeface="Consolas" panose="020B0609020204030204" pitchFamily="49" charset="0"/>
              </a:rPr>
              <a:t>[8] "</a:t>
            </a:r>
            <a:r>
              <a:rPr lang="en-US" sz="1200" dirty="0" err="1">
                <a:solidFill>
                  <a:srgbClr val="0070C0"/>
                </a:solidFill>
                <a:latin typeface="Consolas" panose="020B0609020204030204" pitchFamily="49" charset="0"/>
              </a:rPr>
              <a:t>m?llifluous</a:t>
            </a:r>
            <a:r>
              <a:rPr lang="en-US" sz="1200" dirty="0">
                <a:solidFill>
                  <a:srgbClr val="0070C0"/>
                </a:solidFill>
                <a:latin typeface="Consolas" panose="020B0609020204030204" pitchFamily="49" charset="0"/>
              </a:rPr>
              <a:t>"</a:t>
            </a:r>
          </a:p>
          <a:p>
            <a:pPr marL="0" indent="0">
              <a:buNone/>
            </a:pPr>
            <a:r>
              <a:rPr lang="en-US" sz="2000" dirty="0" err="1"/>
              <a:t>str_replace_all</a:t>
            </a:r>
            <a:r>
              <a:rPr lang="en-US" sz="2000" dirty="0"/>
              <a:t> will return a copy of the string vector with </a:t>
            </a:r>
            <a:r>
              <a:rPr lang="en-US" sz="2000" b="1" u="sng" dirty="0"/>
              <a:t>ALL instances</a:t>
            </a:r>
            <a:r>
              <a:rPr lang="en-US" sz="2000" dirty="0"/>
              <a:t> of pattern replaced with the replacement:</a:t>
            </a:r>
          </a:p>
          <a:p>
            <a:pPr marL="0" indent="0">
              <a:buNone/>
            </a:pPr>
            <a:r>
              <a:rPr lang="pt-BR" sz="1200" dirty="0">
                <a:solidFill>
                  <a:srgbClr val="0070C0"/>
                </a:solidFill>
                <a:latin typeface="Consolas" panose="020B0609020204030204" pitchFamily="49" charset="0"/>
              </a:rPr>
              <a:t>[1] "?l?b?"        "d?zz?"        "l??nch"       "h?z?rd??s"    "?p?ph?n?"     "?ll?t?r?t??n" "d?m?t?c"     </a:t>
            </a:r>
          </a:p>
          <a:p>
            <a:pPr marL="0" indent="0">
              <a:buNone/>
            </a:pPr>
            <a:r>
              <a:rPr lang="pt-BR" sz="1200" dirty="0">
                <a:solidFill>
                  <a:srgbClr val="0070C0"/>
                </a:solidFill>
                <a:latin typeface="Consolas" panose="020B0609020204030204" pitchFamily="49" charset="0"/>
              </a:rPr>
              <a:t>[8] "m?ll?fl???s" </a:t>
            </a:r>
            <a:endParaRPr lang="en-US" sz="1200" dirty="0">
              <a:solidFill>
                <a:srgbClr val="0070C0"/>
              </a:solidFill>
              <a:latin typeface="Consolas" panose="020B0609020204030204" pitchFamily="49" charset="0"/>
            </a:endParaRPr>
          </a:p>
        </p:txBody>
      </p:sp>
    </p:spTree>
    <p:extLst>
      <p:ext uri="{BB962C8B-B14F-4D97-AF65-F5344CB8AC3E}">
        <p14:creationId xmlns:p14="http://schemas.microsoft.com/office/powerpoint/2010/main" val="2470462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66BF-622E-4649-8B89-84F9629E7D65}"/>
              </a:ext>
            </a:extLst>
          </p:cNvPr>
          <p:cNvSpPr>
            <a:spLocks noGrp="1"/>
          </p:cNvSpPr>
          <p:nvPr>
            <p:ph type="title"/>
          </p:nvPr>
        </p:nvSpPr>
        <p:spPr/>
        <p:txBody>
          <a:bodyPr/>
          <a:lstStyle/>
          <a:p>
            <a:r>
              <a:rPr lang="en-US" dirty="0">
                <a:cs typeface="Calibri Light"/>
              </a:rPr>
              <a:t>References </a:t>
            </a:r>
            <a:r>
              <a:rPr lang="en-US" dirty="0">
                <a:solidFill>
                  <a:schemeClr val="accent2"/>
                </a:solidFill>
                <a:cs typeface="Calibri Light"/>
              </a:rPr>
              <a:t>&amp;</a:t>
            </a:r>
            <a:r>
              <a:rPr lang="en-US" dirty="0">
                <a:cs typeface="Calibri Light"/>
              </a:rPr>
              <a:t> Texts</a:t>
            </a:r>
            <a:endParaRPr lang="en-US" dirty="0"/>
          </a:p>
        </p:txBody>
      </p:sp>
      <p:sp>
        <p:nvSpPr>
          <p:cNvPr id="3" name="Content Placeholder 2">
            <a:extLst>
              <a:ext uri="{FF2B5EF4-FFF2-40B4-BE49-F238E27FC236}">
                <a16:creationId xmlns:a16="http://schemas.microsoft.com/office/drawing/2014/main" id="{407E1653-B12F-4BB4-9600-58E1B42CB961}"/>
              </a:ext>
            </a:extLst>
          </p:cNvPr>
          <p:cNvSpPr>
            <a:spLocks noGrp="1"/>
          </p:cNvSpPr>
          <p:nvPr>
            <p:ph idx="1"/>
          </p:nvPr>
        </p:nvSpPr>
        <p:spPr>
          <a:xfrm>
            <a:off x="838200" y="1565430"/>
            <a:ext cx="10515600" cy="4611533"/>
          </a:xfrm>
        </p:spPr>
        <p:txBody>
          <a:bodyPr vert="horz" lIns="91440" tIns="45720" rIns="91440" bIns="45720" rtlCol="0" anchor="t">
            <a:normAutofit lnSpcReduction="10000"/>
          </a:bodyPr>
          <a:lstStyle/>
          <a:p>
            <a:pPr marL="0" indent="0">
              <a:buNone/>
            </a:pPr>
            <a:r>
              <a:rPr lang="en-US" sz="2000" dirty="0">
                <a:cs typeface="Calibri" panose="020F0502020204030204"/>
              </a:rPr>
              <a:t>I recommend the following resources, which I have made copious use of in developing this material:</a:t>
            </a:r>
            <a:endParaRPr lang="en-US" sz="2000" dirty="0"/>
          </a:p>
          <a:p>
            <a:pPr marL="0" indent="0">
              <a:buNone/>
            </a:pPr>
            <a:endParaRPr lang="en-US" sz="1600" dirty="0">
              <a:cs typeface="Calibri" panose="020F0502020204030204"/>
            </a:endParaRPr>
          </a:p>
          <a:p>
            <a:pPr marL="0" indent="0">
              <a:buNone/>
            </a:pPr>
            <a:r>
              <a:rPr lang="en-US" sz="1600" dirty="0">
                <a:cs typeface="Calibri" panose="020F0502020204030204"/>
              </a:rPr>
              <a:t>Garrett </a:t>
            </a:r>
            <a:r>
              <a:rPr lang="en-US" sz="1600" dirty="0" err="1">
                <a:cs typeface="Calibri" panose="020F0502020204030204"/>
              </a:rPr>
              <a:t>Grolemund</a:t>
            </a:r>
            <a:endParaRPr lang="en-US" sz="1600" dirty="0">
              <a:cs typeface="Calibri" panose="020F0502020204030204"/>
            </a:endParaRPr>
          </a:p>
          <a:p>
            <a:pPr marL="0" indent="0">
              <a:buNone/>
            </a:pPr>
            <a:r>
              <a:rPr lang="en-US" sz="1600" u="sng" dirty="0">
                <a:cs typeface="Calibri" panose="020F0502020204030204"/>
              </a:rPr>
              <a:t>Hands On Programming in R</a:t>
            </a:r>
          </a:p>
          <a:p>
            <a:pPr marL="0" indent="0">
              <a:buNone/>
            </a:pPr>
            <a:r>
              <a:rPr lang="en-US" sz="1600" dirty="0">
                <a:cs typeface="Calibri" panose="020F0502020204030204"/>
              </a:rPr>
              <a:t>O'Reilly and Associates, 2014  </a:t>
            </a:r>
            <a:r>
              <a:rPr lang="en-US" sz="1600" u="sng" dirty="0">
                <a:ea typeface="+mn-lt"/>
                <a:cs typeface="+mn-lt"/>
                <a:hlinkClick r:id="rId2"/>
              </a:rPr>
              <a:t>http://bit.ly/HandsOnR</a:t>
            </a:r>
          </a:p>
          <a:p>
            <a:pPr marL="0" indent="0">
              <a:buNone/>
            </a:pPr>
            <a:endParaRPr lang="en-US" sz="1600" u="sng" dirty="0">
              <a:ea typeface="+mn-lt"/>
              <a:cs typeface="+mn-lt"/>
              <a:hlinkClick r:id="rId2"/>
            </a:endParaRPr>
          </a:p>
          <a:p>
            <a:pPr marL="0" indent="0">
              <a:buNone/>
            </a:pPr>
            <a:r>
              <a:rPr lang="en-US" sz="1600" dirty="0">
                <a:cs typeface="Calibri" panose="020F0502020204030204"/>
              </a:rPr>
              <a:t>Hadley Wickham &amp; Garrett </a:t>
            </a:r>
            <a:r>
              <a:rPr lang="en-US" sz="1600" dirty="0" err="1">
                <a:cs typeface="Calibri" panose="020F0502020204030204"/>
              </a:rPr>
              <a:t>Grolemund</a:t>
            </a:r>
            <a:endParaRPr lang="en-US" sz="1600" dirty="0">
              <a:cs typeface="Calibri" panose="020F0502020204030204"/>
            </a:endParaRPr>
          </a:p>
          <a:p>
            <a:pPr marL="0" indent="0">
              <a:buNone/>
            </a:pPr>
            <a:r>
              <a:rPr lang="en-US" sz="1600" u="sng" dirty="0">
                <a:cs typeface="Calibri" panose="020F0502020204030204"/>
              </a:rPr>
              <a:t>R for Data Science</a:t>
            </a:r>
          </a:p>
          <a:p>
            <a:pPr marL="0" indent="0">
              <a:buNone/>
            </a:pPr>
            <a:r>
              <a:rPr lang="en-US" sz="1600" dirty="0">
                <a:cs typeface="Calibri" panose="020F0502020204030204"/>
              </a:rPr>
              <a:t>O'Reilly and Associates, 2017  </a:t>
            </a:r>
            <a:r>
              <a:rPr lang="en-US" sz="1600" b="1" dirty="0">
                <a:cs typeface="Calibri" panose="020F0502020204030204"/>
              </a:rPr>
              <a:t>Freely accessible here</a:t>
            </a:r>
            <a:r>
              <a:rPr lang="en-US" sz="1600" dirty="0">
                <a:cs typeface="Calibri" panose="020F0502020204030204"/>
              </a:rPr>
              <a:t>: </a:t>
            </a:r>
            <a:r>
              <a:rPr lang="en-US" sz="1600" u="sng" dirty="0">
                <a:ea typeface="+mn-lt"/>
                <a:cs typeface="+mn-lt"/>
                <a:hlinkClick r:id="rId3"/>
              </a:rPr>
              <a:t>https://r4ds.had.co.nz/index.html</a:t>
            </a:r>
            <a:endParaRPr lang="en-US" sz="1600" u="sng" dirty="0">
              <a:ea typeface="+mn-lt"/>
              <a:cs typeface="+mn-lt"/>
            </a:endParaRPr>
          </a:p>
          <a:p>
            <a:pPr marL="0" indent="0">
              <a:buNone/>
            </a:pPr>
            <a:endParaRPr lang="en-US" sz="1600" u="sng" dirty="0">
              <a:cs typeface="Calibri" panose="020F0502020204030204"/>
            </a:endParaRPr>
          </a:p>
          <a:p>
            <a:pPr marL="0" indent="0">
              <a:buNone/>
            </a:pPr>
            <a:r>
              <a:rPr lang="en-US" sz="1600" dirty="0">
                <a:cs typeface="Calibri" panose="020F0502020204030204"/>
              </a:rPr>
              <a:t>Wickham, C., Jeon, T. &amp; Cotton, R. (2021).  String Manipulation with </a:t>
            </a:r>
            <a:r>
              <a:rPr lang="en-US" sz="1600" dirty="0" err="1">
                <a:cs typeface="Calibri" panose="020F0502020204030204"/>
              </a:rPr>
              <a:t>stringr</a:t>
            </a:r>
            <a:r>
              <a:rPr lang="en-US" sz="1600" dirty="0">
                <a:cs typeface="Calibri" panose="020F0502020204030204"/>
              </a:rPr>
              <a:t> in R; </a:t>
            </a:r>
            <a:r>
              <a:rPr lang="en-US" sz="1600" u="sng" dirty="0" err="1">
                <a:cs typeface="Calibri" panose="020F0502020204030204"/>
              </a:rPr>
              <a:t>DataCamp</a:t>
            </a:r>
            <a:r>
              <a:rPr lang="en-US" sz="1600" u="sng" dirty="0">
                <a:cs typeface="Calibri" panose="020F0502020204030204"/>
              </a:rPr>
              <a:t> </a:t>
            </a:r>
            <a:r>
              <a:rPr lang="en-US" sz="1600" u="sng" dirty="0">
                <a:cs typeface="Calibri" panose="020F0502020204030204"/>
                <a:hlinkClick r:id="rId4"/>
              </a:rPr>
              <a:t>https://app.datacamp.com/learn/courses/string-manipulation-with-stringr-in-r</a:t>
            </a:r>
            <a:endParaRPr lang="en-US" sz="1600" u="sng" dirty="0">
              <a:cs typeface="Calibri" panose="020F0502020204030204"/>
            </a:endParaRPr>
          </a:p>
          <a:p>
            <a:pPr marL="0" indent="0">
              <a:buNone/>
            </a:pPr>
            <a:endParaRPr lang="en-US" sz="1600" u="sng" dirty="0">
              <a:cs typeface="Calibri" panose="020F0502020204030204"/>
            </a:endParaRPr>
          </a:p>
          <a:p>
            <a:pPr marL="0" indent="0">
              <a:buNone/>
            </a:pPr>
            <a:r>
              <a:rPr lang="en-US" sz="1600" dirty="0">
                <a:cs typeface="Calibri" panose="020F0502020204030204"/>
              </a:rPr>
              <a:t>Wickham, H. </a:t>
            </a:r>
            <a:r>
              <a:rPr lang="en-US" sz="1600" u="sng" dirty="0" err="1">
                <a:cs typeface="Calibri" panose="020F0502020204030204"/>
              </a:rPr>
              <a:t>Tidyverse</a:t>
            </a:r>
            <a:r>
              <a:rPr lang="en-US" sz="1600" u="sng" dirty="0">
                <a:cs typeface="Calibri" panose="020F0502020204030204"/>
              </a:rPr>
              <a:t>: R Packages for Data Science</a:t>
            </a:r>
            <a:r>
              <a:rPr lang="en-US" sz="1600" dirty="0">
                <a:cs typeface="Calibri" panose="020F0502020204030204"/>
              </a:rPr>
              <a:t> </a:t>
            </a:r>
            <a:r>
              <a:rPr lang="en-US" sz="1600" u="sng" dirty="0">
                <a:cs typeface="Calibri" panose="020F0502020204030204"/>
                <a:hlinkClick r:id="rId5"/>
              </a:rPr>
              <a:t>https://www.tidyverse.org/</a:t>
            </a:r>
            <a:endParaRPr lang="en-US" sz="1600" u="sng" dirty="0">
              <a:cs typeface="Calibri" panose="020F0502020204030204"/>
            </a:endParaRPr>
          </a:p>
          <a:p>
            <a:pPr marL="0" indent="0">
              <a:buNone/>
            </a:pPr>
            <a:endParaRPr lang="en-US" sz="1600" u="sng" dirty="0">
              <a:cs typeface="Calibri" panose="020F0502020204030204"/>
            </a:endParaRPr>
          </a:p>
        </p:txBody>
      </p:sp>
    </p:spTree>
    <p:extLst>
      <p:ext uri="{BB962C8B-B14F-4D97-AF65-F5344CB8AC3E}">
        <p14:creationId xmlns:p14="http://schemas.microsoft.com/office/powerpoint/2010/main" val="2589666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FA08F-AA88-412F-8457-6439C4B45DF9}"/>
              </a:ext>
            </a:extLst>
          </p:cNvPr>
          <p:cNvSpPr>
            <a:spLocks noGrp="1"/>
          </p:cNvSpPr>
          <p:nvPr>
            <p:ph type="title"/>
          </p:nvPr>
        </p:nvSpPr>
        <p:spPr>
          <a:xfrm>
            <a:off x="838200" y="365125"/>
            <a:ext cx="10515600" cy="682279"/>
          </a:xfrm>
        </p:spPr>
        <p:txBody>
          <a:bodyPr>
            <a:normAutofit fontScale="90000"/>
          </a:bodyPr>
          <a:lstStyle/>
          <a:p>
            <a:r>
              <a:rPr lang="en-US" dirty="0">
                <a:solidFill>
                  <a:schemeClr val="accent2"/>
                </a:solidFill>
              </a:rPr>
              <a:t>Splitting strings: </a:t>
            </a:r>
            <a:r>
              <a:rPr lang="en-US" dirty="0" err="1">
                <a:solidFill>
                  <a:schemeClr val="accent2"/>
                </a:solidFill>
              </a:rPr>
              <a:t>str_split</a:t>
            </a:r>
            <a:endParaRPr lang="en-US" dirty="0">
              <a:solidFill>
                <a:schemeClr val="accent2"/>
              </a:solidFill>
            </a:endParaRPr>
          </a:p>
        </p:txBody>
      </p:sp>
      <p:sp>
        <p:nvSpPr>
          <p:cNvPr id="3" name="Content Placeholder 2">
            <a:extLst>
              <a:ext uri="{FF2B5EF4-FFF2-40B4-BE49-F238E27FC236}">
                <a16:creationId xmlns:a16="http://schemas.microsoft.com/office/drawing/2014/main" id="{DD685D3F-60D3-4F41-84D5-38F461588D51}"/>
              </a:ext>
            </a:extLst>
          </p:cNvPr>
          <p:cNvSpPr>
            <a:spLocks noGrp="1"/>
          </p:cNvSpPr>
          <p:nvPr>
            <p:ph idx="1"/>
          </p:nvPr>
        </p:nvSpPr>
        <p:spPr>
          <a:xfrm>
            <a:off x="838200" y="1113906"/>
            <a:ext cx="10167851" cy="5577840"/>
          </a:xfrm>
        </p:spPr>
        <p:txBody>
          <a:bodyPr>
            <a:normAutofit fontScale="92500" lnSpcReduction="10000"/>
          </a:bodyPr>
          <a:lstStyle/>
          <a:p>
            <a:pPr marL="0" indent="0">
              <a:buNone/>
            </a:pPr>
            <a:r>
              <a:rPr lang="en-US" sz="2000" dirty="0"/>
              <a:t>When you’re just starting out as a programmer, one of the easiest ways to break up a string is to split it.  What if you want to get someone’s name out of a text field, for example? </a:t>
            </a:r>
          </a:p>
          <a:p>
            <a:pPr marL="0" indent="0">
              <a:buNone/>
            </a:pPr>
            <a:r>
              <a:rPr lang="en-US" sz="1600" dirty="0">
                <a:solidFill>
                  <a:srgbClr val="0070C0"/>
                </a:solidFill>
                <a:latin typeface="Consolas" panose="020B0609020204030204" pitchFamily="49" charset="0"/>
              </a:rPr>
              <a:t>sentence &lt;- "The course was taught last semester by Dr. Joe </a:t>
            </a:r>
            <a:r>
              <a:rPr lang="en-US" sz="1600" dirty="0" err="1">
                <a:solidFill>
                  <a:srgbClr val="0070C0"/>
                </a:solidFill>
                <a:latin typeface="Consolas" panose="020B0609020204030204" pitchFamily="49" charset="0"/>
              </a:rPr>
              <a:t>Amonsoovic</a:t>
            </a:r>
            <a:r>
              <a:rPr lang="en-US" sz="1600" dirty="0">
                <a:solidFill>
                  <a:srgbClr val="0070C0"/>
                </a:solidFill>
                <a:latin typeface="Consolas" panose="020B0609020204030204" pitchFamily="49" charset="0"/>
              </a:rPr>
              <a:t>.  He really was the greatest!"</a:t>
            </a:r>
          </a:p>
          <a:p>
            <a:pPr marL="0" indent="0">
              <a:buNone/>
            </a:pPr>
            <a:r>
              <a:rPr lang="en-US" sz="1600" dirty="0" err="1">
                <a:solidFill>
                  <a:srgbClr val="0070C0"/>
                </a:solidFill>
                <a:latin typeface="Consolas" panose="020B0609020204030204" pitchFamily="49" charset="0"/>
              </a:rPr>
              <a:t>str_split</a:t>
            </a:r>
            <a:r>
              <a:rPr lang="en-US" sz="1600" dirty="0">
                <a:solidFill>
                  <a:srgbClr val="0070C0"/>
                </a:solidFill>
                <a:latin typeface="Consolas" panose="020B0609020204030204" pitchFamily="49" charset="0"/>
              </a:rPr>
              <a:t>(sentence, " ", simplify = TRUE)</a:t>
            </a:r>
          </a:p>
          <a:p>
            <a:pPr marL="0" indent="0">
              <a:buNone/>
            </a:pPr>
            <a:r>
              <a:rPr lang="en-US" sz="1200" dirty="0">
                <a:solidFill>
                  <a:srgbClr val="0070C0"/>
                </a:solidFill>
                <a:latin typeface="Consolas" panose="020B0609020204030204" pitchFamily="49" charset="0"/>
              </a:rPr>
              <a:t> [,1]  [,2]     [,3]  [,4]     [,5]   [,6]       [,7] [,8]  [,9]  [,10]         [,11] [,12] [,13]    [,14]</a:t>
            </a:r>
          </a:p>
          <a:p>
            <a:pPr marL="0" indent="0">
              <a:buNone/>
            </a:pPr>
            <a:r>
              <a:rPr lang="en-US" sz="1200" dirty="0">
                <a:solidFill>
                  <a:srgbClr val="0070C0"/>
                </a:solidFill>
                <a:latin typeface="Consolas" panose="020B0609020204030204" pitchFamily="49" charset="0"/>
              </a:rPr>
              <a:t>[1,] "The" "course" "was" "taught" "last" "semester" "by" "Dr." "Joe" "</a:t>
            </a:r>
            <a:r>
              <a:rPr lang="en-US" sz="1200" dirty="0" err="1">
                <a:solidFill>
                  <a:srgbClr val="0070C0"/>
                </a:solidFill>
                <a:latin typeface="Consolas" panose="020B0609020204030204" pitchFamily="49" charset="0"/>
              </a:rPr>
              <a:t>Amonsoovic</a:t>
            </a:r>
            <a:r>
              <a:rPr lang="en-US" sz="1200" dirty="0">
                <a:solidFill>
                  <a:srgbClr val="0070C0"/>
                </a:solidFill>
                <a:latin typeface="Consolas" panose="020B0609020204030204" pitchFamily="49" charset="0"/>
              </a:rPr>
              <a:t>." ""    "He"  "really" "was"</a:t>
            </a:r>
          </a:p>
          <a:p>
            <a:pPr marL="0" indent="0">
              <a:buNone/>
            </a:pPr>
            <a:r>
              <a:rPr lang="en-US" sz="1200" dirty="0">
                <a:solidFill>
                  <a:srgbClr val="0070C0"/>
                </a:solidFill>
                <a:latin typeface="Consolas" panose="020B0609020204030204" pitchFamily="49" charset="0"/>
              </a:rPr>
              <a:t>     [,15] [,16]      </a:t>
            </a:r>
          </a:p>
          <a:p>
            <a:pPr marL="0" indent="0">
              <a:buNone/>
            </a:pPr>
            <a:r>
              <a:rPr lang="en-US" sz="1200" dirty="0">
                <a:solidFill>
                  <a:srgbClr val="0070C0"/>
                </a:solidFill>
                <a:latin typeface="Consolas" panose="020B0609020204030204" pitchFamily="49" charset="0"/>
              </a:rPr>
              <a:t>[1,] "the" "greatest</a:t>
            </a:r>
          </a:p>
          <a:p>
            <a:pPr marL="0" indent="0">
              <a:buNone/>
            </a:pPr>
            <a:r>
              <a:rPr lang="en-US" sz="2000" dirty="0"/>
              <a:t>Using </a:t>
            </a:r>
            <a:r>
              <a:rPr lang="en-US" sz="2000" dirty="0" err="1"/>
              <a:t>str_split</a:t>
            </a:r>
            <a:r>
              <a:rPr lang="en-US" sz="2000" dirty="0"/>
              <a:t> with simplify = TRUE, and a space as the pattern, you can get back a matrix with one row, and 16 columns.  You can then index into that matrix to obtain the information you want!</a:t>
            </a:r>
          </a:p>
          <a:p>
            <a:pPr marL="0" indent="0">
              <a:buNone/>
            </a:pPr>
            <a:r>
              <a:rPr lang="en-US" sz="1600" dirty="0" err="1">
                <a:solidFill>
                  <a:srgbClr val="0070C0"/>
                </a:solidFill>
                <a:latin typeface="Consolas" panose="020B0609020204030204" pitchFamily="49" charset="0"/>
              </a:rPr>
              <a:t>words_from_sentence</a:t>
            </a:r>
            <a:r>
              <a:rPr lang="en-US" sz="1600" dirty="0">
                <a:solidFill>
                  <a:srgbClr val="0070C0"/>
                </a:solidFill>
                <a:latin typeface="Consolas" panose="020B0609020204030204" pitchFamily="49" charset="0"/>
              </a:rPr>
              <a:t> &lt;- </a:t>
            </a:r>
            <a:r>
              <a:rPr lang="en-US" sz="1600" dirty="0" err="1">
                <a:solidFill>
                  <a:srgbClr val="0070C0"/>
                </a:solidFill>
                <a:latin typeface="Consolas" panose="020B0609020204030204" pitchFamily="49" charset="0"/>
              </a:rPr>
              <a:t>str_split</a:t>
            </a:r>
            <a:r>
              <a:rPr lang="en-US" sz="1600" dirty="0">
                <a:solidFill>
                  <a:srgbClr val="0070C0"/>
                </a:solidFill>
                <a:latin typeface="Consolas" panose="020B0609020204030204" pitchFamily="49" charset="0"/>
              </a:rPr>
              <a:t>(sentence, " ", simplify = TRUE)</a:t>
            </a:r>
          </a:p>
          <a:p>
            <a:pPr marL="0" indent="0">
              <a:buNone/>
            </a:pPr>
            <a:r>
              <a:rPr lang="en-US" sz="1600" dirty="0">
                <a:solidFill>
                  <a:srgbClr val="0070C0"/>
                </a:solidFill>
                <a:latin typeface="Consolas" panose="020B0609020204030204" pitchFamily="49" charset="0"/>
              </a:rPr>
              <a:t>instructor &lt;- paste(</a:t>
            </a:r>
            <a:r>
              <a:rPr lang="en-US" sz="1600" dirty="0" err="1">
                <a:solidFill>
                  <a:srgbClr val="0070C0"/>
                </a:solidFill>
                <a:latin typeface="Consolas" panose="020B0609020204030204" pitchFamily="49" charset="0"/>
              </a:rPr>
              <a:t>words_from_sentence</a:t>
            </a:r>
            <a:r>
              <a:rPr lang="en-US" sz="1600" dirty="0">
                <a:solidFill>
                  <a:srgbClr val="0070C0"/>
                </a:solidFill>
                <a:latin typeface="Consolas" panose="020B0609020204030204" pitchFamily="49" charset="0"/>
              </a:rPr>
              <a:t>[1,9:10], collapse = " ")</a:t>
            </a:r>
          </a:p>
          <a:p>
            <a:pPr marL="0" indent="0">
              <a:buNone/>
            </a:pPr>
            <a:r>
              <a:rPr lang="en-US" sz="2000" dirty="0"/>
              <a:t>Below, I used two backslashes before the dot, because I wanted to remove a literal dot / period character from the end of the professor’s name.  </a:t>
            </a:r>
            <a:r>
              <a:rPr lang="en-US" sz="1700" i="1" dirty="0"/>
              <a:t>(If I had just used a dot, R would have thought I meant ‘regular expression dot’, which matches any character once.)</a:t>
            </a:r>
          </a:p>
          <a:p>
            <a:pPr marL="0" indent="0">
              <a:buNone/>
            </a:pPr>
            <a:r>
              <a:rPr lang="en-US" sz="1600" dirty="0">
                <a:solidFill>
                  <a:srgbClr val="0070C0"/>
                </a:solidFill>
                <a:latin typeface="Consolas" panose="020B0609020204030204" pitchFamily="49" charset="0"/>
              </a:rPr>
              <a:t>instructor &lt;- </a:t>
            </a:r>
            <a:r>
              <a:rPr lang="en-US" sz="1600" dirty="0" err="1">
                <a:solidFill>
                  <a:srgbClr val="0070C0"/>
                </a:solidFill>
                <a:latin typeface="Consolas" panose="020B0609020204030204" pitchFamily="49" charset="0"/>
              </a:rPr>
              <a:t>str_remove</a:t>
            </a:r>
            <a:r>
              <a:rPr lang="en-US" sz="1600" dirty="0">
                <a:solidFill>
                  <a:srgbClr val="0070C0"/>
                </a:solidFill>
                <a:latin typeface="Consolas" panose="020B0609020204030204" pitchFamily="49" charset="0"/>
              </a:rPr>
              <a:t>(instructor, "\\.")</a:t>
            </a:r>
          </a:p>
          <a:p>
            <a:pPr marL="0" indent="0">
              <a:buNone/>
            </a:pPr>
            <a:r>
              <a:rPr lang="en-US" sz="1600" dirty="0" err="1">
                <a:solidFill>
                  <a:srgbClr val="0070C0"/>
                </a:solidFill>
                <a:latin typeface="Consolas" panose="020B0609020204030204" pitchFamily="49" charset="0"/>
              </a:rPr>
              <a:t>writeLines</a:t>
            </a:r>
            <a:r>
              <a:rPr lang="en-US" sz="1600" dirty="0">
                <a:solidFill>
                  <a:srgbClr val="0070C0"/>
                </a:solidFill>
                <a:latin typeface="Consolas" panose="020B0609020204030204" pitchFamily="49" charset="0"/>
              </a:rPr>
              <a:t>(instructor)</a:t>
            </a:r>
          </a:p>
          <a:p>
            <a:pPr marL="0" indent="0">
              <a:buNone/>
            </a:pPr>
            <a:r>
              <a:rPr lang="en-US" sz="1600" dirty="0">
                <a:solidFill>
                  <a:srgbClr val="0070C0"/>
                </a:solidFill>
                <a:latin typeface="Consolas" panose="020B0609020204030204" pitchFamily="49" charset="0"/>
              </a:rPr>
              <a:t>Joe </a:t>
            </a:r>
            <a:r>
              <a:rPr lang="en-US" sz="1600" dirty="0" err="1">
                <a:solidFill>
                  <a:srgbClr val="0070C0"/>
                </a:solidFill>
                <a:latin typeface="Consolas" panose="020B0609020204030204" pitchFamily="49" charset="0"/>
              </a:rPr>
              <a:t>Amonsoovic</a:t>
            </a:r>
            <a:endParaRPr lang="en-US" sz="1600" dirty="0">
              <a:solidFill>
                <a:srgbClr val="0070C0"/>
              </a:solidFill>
              <a:latin typeface="Consolas" panose="020B0609020204030204" pitchFamily="49" charset="0"/>
            </a:endParaRPr>
          </a:p>
          <a:p>
            <a:pPr marL="0" indent="0">
              <a:buNone/>
            </a:pPr>
            <a:endParaRPr lang="en-US" sz="2000" dirty="0"/>
          </a:p>
        </p:txBody>
      </p:sp>
    </p:spTree>
    <p:extLst>
      <p:ext uri="{BB962C8B-B14F-4D97-AF65-F5344CB8AC3E}">
        <p14:creationId xmlns:p14="http://schemas.microsoft.com/office/powerpoint/2010/main" val="1291930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FA08F-AA88-412F-8457-6439C4B45DF9}"/>
              </a:ext>
            </a:extLst>
          </p:cNvPr>
          <p:cNvSpPr>
            <a:spLocks noGrp="1"/>
          </p:cNvSpPr>
          <p:nvPr>
            <p:ph type="title"/>
          </p:nvPr>
        </p:nvSpPr>
        <p:spPr>
          <a:xfrm>
            <a:off x="838200" y="365125"/>
            <a:ext cx="10515600" cy="682279"/>
          </a:xfrm>
        </p:spPr>
        <p:txBody>
          <a:bodyPr>
            <a:noAutofit/>
          </a:bodyPr>
          <a:lstStyle/>
          <a:p>
            <a:r>
              <a:rPr lang="en-US" sz="3600" dirty="0">
                <a:solidFill>
                  <a:schemeClr val="accent2"/>
                </a:solidFill>
              </a:rPr>
              <a:t>Finding ‘interesting words’</a:t>
            </a:r>
          </a:p>
        </p:txBody>
      </p:sp>
      <p:sp>
        <p:nvSpPr>
          <p:cNvPr id="3" name="Content Placeholder 2">
            <a:extLst>
              <a:ext uri="{FF2B5EF4-FFF2-40B4-BE49-F238E27FC236}">
                <a16:creationId xmlns:a16="http://schemas.microsoft.com/office/drawing/2014/main" id="{DD685D3F-60D3-4F41-84D5-38F461588D51}"/>
              </a:ext>
            </a:extLst>
          </p:cNvPr>
          <p:cNvSpPr>
            <a:spLocks noGrp="1"/>
          </p:cNvSpPr>
          <p:nvPr>
            <p:ph idx="1"/>
          </p:nvPr>
        </p:nvSpPr>
        <p:spPr>
          <a:xfrm>
            <a:off x="838200" y="1113906"/>
            <a:ext cx="10167851" cy="5577840"/>
          </a:xfrm>
        </p:spPr>
        <p:txBody>
          <a:bodyPr>
            <a:normAutofit fontScale="47500" lnSpcReduction="20000"/>
          </a:bodyPr>
          <a:lstStyle/>
          <a:p>
            <a:pPr marL="0" indent="0">
              <a:buNone/>
            </a:pPr>
            <a:r>
              <a:rPr lang="en-US" sz="2000" dirty="0"/>
              <a:t>A lot of more-interesting words in free-text are longer than average.  How can we use this fact to help us get a handle on what might be some of the more important words in a corpus? </a:t>
            </a:r>
          </a:p>
          <a:p>
            <a:pPr marL="0" indent="0">
              <a:buNone/>
            </a:pPr>
            <a:r>
              <a:rPr lang="en-US" sz="2000" dirty="0"/>
              <a:t>Here are some lines from a poem by Edgar Allen Poe.  I’ll show you a simple method to extract a list of potentially more interesting words by determining the mean length, and then selecting words that are longer than average.</a:t>
            </a:r>
          </a:p>
          <a:p>
            <a:pPr marL="0" indent="0">
              <a:buNone/>
            </a:pPr>
            <a:r>
              <a:rPr lang="en-US" sz="1600" dirty="0" err="1">
                <a:solidFill>
                  <a:srgbClr val="0070C0"/>
                </a:solidFill>
                <a:latin typeface="Consolas" panose="020B0609020204030204" pitchFamily="49" charset="0"/>
              </a:rPr>
              <a:t>poe_lines</a:t>
            </a:r>
            <a:r>
              <a:rPr lang="en-US" sz="1600" dirty="0">
                <a:solidFill>
                  <a:srgbClr val="0070C0"/>
                </a:solidFill>
                <a:latin typeface="Consolas" panose="020B0609020204030204" pitchFamily="49" charset="0"/>
              </a:rPr>
              <a:t> &lt;- '"Seldom we find," says Solomon Don Dunce, "Half an idea in the profoundest sonnet. Through all the flimsy things we see at once As easily as through a Naples bonnet- Trash of all trash!- how can a lady don it? Yet heavier far than your Petrarchan stuff- Owl-downy nonsense that the faintest puff Twirls into trunk-paper the while you con it.“’</a:t>
            </a:r>
          </a:p>
          <a:p>
            <a:pPr marL="0" indent="0">
              <a:buNone/>
            </a:pPr>
            <a:r>
              <a:rPr lang="en-US" sz="1600" dirty="0">
                <a:solidFill>
                  <a:srgbClr val="0070C0"/>
                </a:solidFill>
                <a:latin typeface="Consolas" panose="020B0609020204030204" pitchFamily="49" charset="0"/>
              </a:rPr>
              <a:t># remove punctuation (as you may have guessed, both ? and . are special to regular expressions and must be escaped!)</a:t>
            </a:r>
          </a:p>
          <a:p>
            <a:pPr marL="0" indent="0">
              <a:buNone/>
            </a:pPr>
            <a:r>
              <a:rPr lang="en-US" sz="1600" dirty="0" err="1">
                <a:solidFill>
                  <a:srgbClr val="0070C0"/>
                </a:solidFill>
                <a:latin typeface="Consolas" panose="020B0609020204030204" pitchFamily="49" charset="0"/>
              </a:rPr>
              <a:t>poe_lines</a:t>
            </a:r>
            <a:r>
              <a:rPr lang="en-US" sz="1600" dirty="0">
                <a:solidFill>
                  <a:srgbClr val="0070C0"/>
                </a:solidFill>
                <a:latin typeface="Consolas" panose="020B0609020204030204" pitchFamily="49" charset="0"/>
              </a:rPr>
              <a:t> &lt;- </a:t>
            </a:r>
            <a:r>
              <a:rPr lang="en-US" sz="1600" dirty="0" err="1">
                <a:solidFill>
                  <a:srgbClr val="0070C0"/>
                </a:solidFill>
                <a:latin typeface="Consolas" panose="020B0609020204030204" pitchFamily="49" charset="0"/>
              </a:rPr>
              <a:t>str_replace_all</a:t>
            </a:r>
            <a:r>
              <a:rPr lang="en-US" sz="1600" dirty="0">
                <a:solidFill>
                  <a:srgbClr val="0070C0"/>
                </a:solidFill>
                <a:latin typeface="Consolas" panose="020B0609020204030204" pitchFamily="49" charset="0"/>
              </a:rPr>
              <a:t>(</a:t>
            </a:r>
            <a:r>
              <a:rPr lang="en-US" sz="1600" dirty="0" err="1">
                <a:solidFill>
                  <a:srgbClr val="0070C0"/>
                </a:solidFill>
                <a:latin typeface="Consolas" panose="020B0609020204030204" pitchFamily="49" charset="0"/>
              </a:rPr>
              <a:t>poe_lines</a:t>
            </a:r>
            <a:r>
              <a:rPr lang="en-US" sz="1600" dirty="0">
                <a:solidFill>
                  <a:srgbClr val="0070C0"/>
                </a:solidFill>
                <a:latin typeface="Consolas" panose="020B0609020204030204" pitchFamily="49" charset="0"/>
              </a:rPr>
              <a:t>, '[,"\\?\\.!]', '')</a:t>
            </a:r>
          </a:p>
          <a:p>
            <a:pPr marL="0" indent="0">
              <a:buNone/>
            </a:pPr>
            <a:endParaRPr lang="en-US" sz="1600" dirty="0">
              <a:solidFill>
                <a:srgbClr val="0070C0"/>
              </a:solidFill>
              <a:latin typeface="Consolas" panose="020B0609020204030204" pitchFamily="49" charset="0"/>
            </a:endParaRPr>
          </a:p>
          <a:p>
            <a:pPr marL="0" indent="0">
              <a:buNone/>
            </a:pPr>
            <a:r>
              <a:rPr lang="en-US" sz="1600" dirty="0">
                <a:solidFill>
                  <a:srgbClr val="0070C0"/>
                </a:solidFill>
                <a:latin typeface="Consolas" panose="020B0609020204030204" pitchFamily="49" charset="0"/>
              </a:rPr>
              <a:t># obtain a lower-case vector</a:t>
            </a:r>
          </a:p>
          <a:p>
            <a:pPr marL="0" indent="0">
              <a:buNone/>
            </a:pPr>
            <a:r>
              <a:rPr lang="en-US" sz="1600" dirty="0">
                <a:solidFill>
                  <a:srgbClr val="0070C0"/>
                </a:solidFill>
                <a:latin typeface="Consolas" panose="020B0609020204030204" pitchFamily="49" charset="0"/>
              </a:rPr>
              <a:t>words &lt;- </a:t>
            </a:r>
            <a:r>
              <a:rPr lang="en-US" sz="1600" dirty="0" err="1">
                <a:solidFill>
                  <a:srgbClr val="0070C0"/>
                </a:solidFill>
                <a:latin typeface="Consolas" panose="020B0609020204030204" pitchFamily="49" charset="0"/>
              </a:rPr>
              <a:t>str_to_lower</a:t>
            </a:r>
            <a:r>
              <a:rPr lang="en-US" sz="1600" dirty="0">
                <a:solidFill>
                  <a:srgbClr val="0070C0"/>
                </a:solidFill>
                <a:latin typeface="Consolas" panose="020B0609020204030204" pitchFamily="49" charset="0"/>
              </a:rPr>
              <a:t>(</a:t>
            </a:r>
            <a:r>
              <a:rPr lang="en-US" sz="1600" dirty="0" err="1">
                <a:solidFill>
                  <a:srgbClr val="0070C0"/>
                </a:solidFill>
                <a:latin typeface="Consolas" panose="020B0609020204030204" pitchFamily="49" charset="0"/>
              </a:rPr>
              <a:t>str_split</a:t>
            </a:r>
            <a:r>
              <a:rPr lang="en-US" sz="1600" dirty="0">
                <a:solidFill>
                  <a:srgbClr val="0070C0"/>
                </a:solidFill>
                <a:latin typeface="Consolas" panose="020B0609020204030204" pitchFamily="49" charset="0"/>
              </a:rPr>
              <a:t>(</a:t>
            </a:r>
            <a:r>
              <a:rPr lang="en-US" sz="1600" dirty="0" err="1">
                <a:solidFill>
                  <a:srgbClr val="0070C0"/>
                </a:solidFill>
                <a:latin typeface="Consolas" panose="020B0609020204030204" pitchFamily="49" charset="0"/>
              </a:rPr>
              <a:t>poe_lines</a:t>
            </a:r>
            <a:r>
              <a:rPr lang="en-US" sz="1600" dirty="0">
                <a:solidFill>
                  <a:srgbClr val="0070C0"/>
                </a:solidFill>
                <a:latin typeface="Consolas" panose="020B0609020204030204" pitchFamily="49" charset="0"/>
              </a:rPr>
              <a:t>, " ", simplify = TRUE))</a:t>
            </a:r>
          </a:p>
          <a:p>
            <a:pPr marL="0" indent="0">
              <a:buNone/>
            </a:pPr>
            <a:endParaRPr lang="en-US" sz="1600" dirty="0">
              <a:solidFill>
                <a:srgbClr val="0070C0"/>
              </a:solidFill>
              <a:latin typeface="Consolas" panose="020B0609020204030204" pitchFamily="49" charset="0"/>
            </a:endParaRPr>
          </a:p>
          <a:p>
            <a:pPr marL="0" indent="0">
              <a:buNone/>
            </a:pPr>
            <a:r>
              <a:rPr lang="en-US" sz="1600" dirty="0">
                <a:solidFill>
                  <a:srgbClr val="0070C0"/>
                </a:solidFill>
                <a:latin typeface="Consolas" panose="020B0609020204030204" pitchFamily="49" charset="0"/>
              </a:rPr>
              <a:t># remove end-of-word dashes (a dash also has a special regex meaning, so it too is escaped; the $ anchors the dash </a:t>
            </a:r>
          </a:p>
          <a:p>
            <a:pPr marL="0" indent="0">
              <a:buNone/>
            </a:pPr>
            <a:r>
              <a:rPr lang="en-US" sz="1600" dirty="0">
                <a:solidFill>
                  <a:srgbClr val="0070C0"/>
                </a:solidFill>
                <a:latin typeface="Consolas" panose="020B0609020204030204" pitchFamily="49" charset="0"/>
              </a:rPr>
              <a:t># to the end of the word, so that only dashes that appear at the end of a word will be removed.)</a:t>
            </a:r>
          </a:p>
          <a:p>
            <a:pPr marL="0" indent="0">
              <a:buNone/>
            </a:pPr>
            <a:r>
              <a:rPr lang="en-US" sz="1600" dirty="0">
                <a:solidFill>
                  <a:srgbClr val="0070C0"/>
                </a:solidFill>
                <a:latin typeface="Consolas" panose="020B0609020204030204" pitchFamily="49" charset="0"/>
              </a:rPr>
              <a:t>words &lt;- </a:t>
            </a:r>
            <a:r>
              <a:rPr lang="en-US" sz="1600" dirty="0" err="1">
                <a:solidFill>
                  <a:srgbClr val="0070C0"/>
                </a:solidFill>
                <a:latin typeface="Consolas" panose="020B0609020204030204" pitchFamily="49" charset="0"/>
              </a:rPr>
              <a:t>str_remove</a:t>
            </a:r>
            <a:r>
              <a:rPr lang="en-US" sz="1600" dirty="0">
                <a:solidFill>
                  <a:srgbClr val="0070C0"/>
                </a:solidFill>
                <a:latin typeface="Consolas" panose="020B0609020204030204" pitchFamily="49" charset="0"/>
              </a:rPr>
              <a:t>(words, "\\-$")</a:t>
            </a:r>
          </a:p>
          <a:p>
            <a:pPr marL="0" indent="0">
              <a:buNone/>
            </a:pPr>
            <a:endParaRPr lang="en-US" sz="1600" dirty="0">
              <a:solidFill>
                <a:srgbClr val="0070C0"/>
              </a:solidFill>
              <a:latin typeface="Consolas" panose="020B0609020204030204" pitchFamily="49" charset="0"/>
            </a:endParaRPr>
          </a:p>
          <a:p>
            <a:pPr marL="0" indent="0">
              <a:buNone/>
            </a:pPr>
            <a:r>
              <a:rPr lang="en-US" sz="1600" dirty="0">
                <a:solidFill>
                  <a:srgbClr val="0070C0"/>
                </a:solidFill>
                <a:latin typeface="Consolas" panose="020B0609020204030204" pitchFamily="49" charset="0"/>
              </a:rPr>
              <a:t># remove duplicates </a:t>
            </a:r>
          </a:p>
          <a:p>
            <a:pPr marL="0" indent="0">
              <a:buNone/>
            </a:pPr>
            <a:r>
              <a:rPr lang="en-US" sz="1600" dirty="0">
                <a:solidFill>
                  <a:srgbClr val="0070C0"/>
                </a:solidFill>
                <a:latin typeface="Consolas" panose="020B0609020204030204" pitchFamily="49" charset="0"/>
              </a:rPr>
              <a:t>words &lt;- words[!duplicated(words)]</a:t>
            </a:r>
          </a:p>
          <a:p>
            <a:pPr marL="0" indent="0">
              <a:buNone/>
            </a:pPr>
            <a:endParaRPr lang="en-US" sz="1600" dirty="0">
              <a:solidFill>
                <a:srgbClr val="0070C0"/>
              </a:solidFill>
              <a:latin typeface="Consolas" panose="020B0609020204030204" pitchFamily="49" charset="0"/>
            </a:endParaRPr>
          </a:p>
          <a:p>
            <a:pPr marL="0" indent="0">
              <a:buNone/>
            </a:pPr>
            <a:r>
              <a:rPr lang="en-US" sz="1600" dirty="0">
                <a:solidFill>
                  <a:srgbClr val="0070C0"/>
                </a:solidFill>
                <a:latin typeface="Consolas" panose="020B0609020204030204" pitchFamily="49" charset="0"/>
              </a:rPr>
              <a:t># of chars per word</a:t>
            </a:r>
          </a:p>
          <a:p>
            <a:pPr marL="0" indent="0">
              <a:buNone/>
            </a:pPr>
            <a:r>
              <a:rPr lang="en-US" sz="1600" dirty="0" err="1">
                <a:solidFill>
                  <a:srgbClr val="0070C0"/>
                </a:solidFill>
                <a:latin typeface="Consolas" panose="020B0609020204030204" pitchFamily="49" charset="0"/>
              </a:rPr>
              <a:t>word_lengths</a:t>
            </a:r>
            <a:r>
              <a:rPr lang="en-US" sz="1600" dirty="0">
                <a:solidFill>
                  <a:srgbClr val="0070C0"/>
                </a:solidFill>
                <a:latin typeface="Consolas" panose="020B0609020204030204" pitchFamily="49" charset="0"/>
              </a:rPr>
              <a:t> &lt;- </a:t>
            </a:r>
            <a:r>
              <a:rPr lang="en-US" sz="1600" dirty="0" err="1">
                <a:solidFill>
                  <a:srgbClr val="0070C0"/>
                </a:solidFill>
                <a:latin typeface="Consolas" panose="020B0609020204030204" pitchFamily="49" charset="0"/>
              </a:rPr>
              <a:t>str_length</a:t>
            </a:r>
            <a:r>
              <a:rPr lang="en-US" sz="1600" dirty="0">
                <a:solidFill>
                  <a:srgbClr val="0070C0"/>
                </a:solidFill>
                <a:latin typeface="Consolas" panose="020B0609020204030204" pitchFamily="49" charset="0"/>
              </a:rPr>
              <a:t>(words)</a:t>
            </a:r>
          </a:p>
          <a:p>
            <a:pPr marL="0" indent="0">
              <a:buNone/>
            </a:pPr>
            <a:endParaRPr lang="en-US" sz="1600" dirty="0">
              <a:solidFill>
                <a:srgbClr val="0070C0"/>
              </a:solidFill>
              <a:latin typeface="Consolas" panose="020B0609020204030204" pitchFamily="49" charset="0"/>
            </a:endParaRPr>
          </a:p>
          <a:p>
            <a:pPr marL="0" indent="0">
              <a:buNone/>
            </a:pPr>
            <a:r>
              <a:rPr lang="en-US" sz="1600" dirty="0">
                <a:solidFill>
                  <a:srgbClr val="0070C0"/>
                </a:solidFill>
                <a:latin typeface="Consolas" panose="020B0609020204030204" pitchFamily="49" charset="0"/>
              </a:rPr>
              <a:t># average word-length</a:t>
            </a:r>
          </a:p>
          <a:p>
            <a:pPr marL="0" indent="0">
              <a:buNone/>
            </a:pPr>
            <a:r>
              <a:rPr lang="en-US" sz="1600" dirty="0" err="1">
                <a:solidFill>
                  <a:srgbClr val="0070C0"/>
                </a:solidFill>
                <a:latin typeface="Consolas" panose="020B0609020204030204" pitchFamily="49" charset="0"/>
              </a:rPr>
              <a:t>avg_word_length</a:t>
            </a:r>
            <a:r>
              <a:rPr lang="en-US" sz="1600" dirty="0">
                <a:solidFill>
                  <a:srgbClr val="0070C0"/>
                </a:solidFill>
                <a:latin typeface="Consolas" panose="020B0609020204030204" pitchFamily="49" charset="0"/>
              </a:rPr>
              <a:t> &lt;- mean(</a:t>
            </a:r>
            <a:r>
              <a:rPr lang="en-US" sz="1600" dirty="0" err="1">
                <a:solidFill>
                  <a:srgbClr val="0070C0"/>
                </a:solidFill>
                <a:latin typeface="Consolas" panose="020B0609020204030204" pitchFamily="49" charset="0"/>
              </a:rPr>
              <a:t>word_lengths</a:t>
            </a:r>
            <a:r>
              <a:rPr lang="en-US" sz="1600" dirty="0">
                <a:solidFill>
                  <a:srgbClr val="0070C0"/>
                </a:solidFill>
                <a:latin typeface="Consolas" panose="020B0609020204030204" pitchFamily="49" charset="0"/>
              </a:rPr>
              <a:t>)</a:t>
            </a:r>
          </a:p>
          <a:p>
            <a:pPr marL="0" indent="0">
              <a:buNone/>
            </a:pPr>
            <a:endParaRPr lang="en-US" sz="1600" dirty="0">
              <a:solidFill>
                <a:srgbClr val="0070C0"/>
              </a:solidFill>
              <a:latin typeface="Consolas" panose="020B0609020204030204" pitchFamily="49" charset="0"/>
            </a:endParaRPr>
          </a:p>
          <a:p>
            <a:pPr marL="0" indent="0">
              <a:buNone/>
            </a:pPr>
            <a:r>
              <a:rPr lang="en-US" sz="1600" dirty="0">
                <a:solidFill>
                  <a:srgbClr val="0070C0"/>
                </a:solidFill>
                <a:latin typeface="Consolas" panose="020B0609020204030204" pitchFamily="49" charset="0"/>
              </a:rPr>
              <a:t># use the vector of lengths to create a </a:t>
            </a:r>
            <a:r>
              <a:rPr lang="en-US" sz="1600" dirty="0" err="1">
                <a:solidFill>
                  <a:srgbClr val="0070C0"/>
                </a:solidFill>
                <a:latin typeface="Consolas" panose="020B0609020204030204" pitchFamily="49" charset="0"/>
              </a:rPr>
              <a:t>boolean</a:t>
            </a:r>
            <a:r>
              <a:rPr lang="en-US" sz="1600" dirty="0">
                <a:solidFill>
                  <a:srgbClr val="0070C0"/>
                </a:solidFill>
                <a:latin typeface="Consolas" panose="020B0609020204030204" pitchFamily="49" charset="0"/>
              </a:rPr>
              <a:t> indexing vector to get all the words that are longer than average</a:t>
            </a:r>
          </a:p>
          <a:p>
            <a:pPr marL="0" indent="0">
              <a:buNone/>
            </a:pPr>
            <a:r>
              <a:rPr lang="en-US" sz="1600" dirty="0" err="1">
                <a:solidFill>
                  <a:srgbClr val="0070C0"/>
                </a:solidFill>
                <a:latin typeface="Consolas" panose="020B0609020204030204" pitchFamily="49" charset="0"/>
              </a:rPr>
              <a:t>interesting_words</a:t>
            </a:r>
            <a:r>
              <a:rPr lang="en-US" sz="1600" dirty="0">
                <a:solidFill>
                  <a:srgbClr val="0070C0"/>
                </a:solidFill>
                <a:latin typeface="Consolas" panose="020B0609020204030204" pitchFamily="49" charset="0"/>
              </a:rPr>
              <a:t> &lt;- words[</a:t>
            </a:r>
            <a:r>
              <a:rPr lang="en-US" sz="1600" dirty="0" err="1">
                <a:solidFill>
                  <a:srgbClr val="0070C0"/>
                </a:solidFill>
                <a:latin typeface="Consolas" panose="020B0609020204030204" pitchFamily="49" charset="0"/>
              </a:rPr>
              <a:t>word_lengths</a:t>
            </a:r>
            <a:r>
              <a:rPr lang="en-US" sz="1600" dirty="0">
                <a:solidFill>
                  <a:srgbClr val="0070C0"/>
                </a:solidFill>
                <a:latin typeface="Consolas" panose="020B0609020204030204" pitchFamily="49" charset="0"/>
              </a:rPr>
              <a:t>&gt;</a:t>
            </a:r>
            <a:r>
              <a:rPr lang="en-US" sz="1600" dirty="0" err="1">
                <a:solidFill>
                  <a:srgbClr val="0070C0"/>
                </a:solidFill>
                <a:latin typeface="Consolas" panose="020B0609020204030204" pitchFamily="49" charset="0"/>
              </a:rPr>
              <a:t>avg_word_length</a:t>
            </a:r>
            <a:r>
              <a:rPr lang="en-US" sz="1600" dirty="0">
                <a:solidFill>
                  <a:srgbClr val="0070C0"/>
                </a:solidFill>
                <a:latin typeface="Consolas" panose="020B0609020204030204" pitchFamily="49" charset="0"/>
              </a:rPr>
              <a:t>]</a:t>
            </a:r>
          </a:p>
        </p:txBody>
      </p:sp>
    </p:spTree>
    <p:extLst>
      <p:ext uri="{BB962C8B-B14F-4D97-AF65-F5344CB8AC3E}">
        <p14:creationId xmlns:p14="http://schemas.microsoft.com/office/powerpoint/2010/main" val="256988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2C0B7E96-E244-44C0-A9C4-4B47D669E81A}"/>
              </a:ext>
            </a:extLst>
          </p:cNvPr>
          <p:cNvSpPr>
            <a:spLocks noChangeArrowheads="1"/>
          </p:cNvSpPr>
          <p:nvPr/>
        </p:nvSpPr>
        <p:spPr bwMode="auto">
          <a:xfrm>
            <a:off x="266007" y="320255"/>
            <a:ext cx="6949440" cy="6405509"/>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85660" numCol="1" anchor="ctr" anchorCtr="0" compatLnSpc="1">
            <a:prstTxWarp prst="textNoShape">
              <a:avLst/>
            </a:prstTxWarp>
            <a:spAutoFit/>
          </a:bodyPr>
          <a:lstStyle/>
          <a:p>
            <a:pPr marL="0" indent="0">
              <a:buNone/>
            </a:pPr>
            <a:r>
              <a:rPr lang="en-US" sz="1200" dirty="0" err="1">
                <a:solidFill>
                  <a:srgbClr val="0070C0"/>
                </a:solidFill>
                <a:latin typeface="Consolas" panose="020B0609020204030204" pitchFamily="49" charset="0"/>
              </a:rPr>
              <a:t>poe_lines</a:t>
            </a:r>
            <a:r>
              <a:rPr lang="en-US" sz="1200" dirty="0">
                <a:solidFill>
                  <a:srgbClr val="0070C0"/>
                </a:solidFill>
                <a:latin typeface="Consolas" panose="020B0609020204030204" pitchFamily="49" charset="0"/>
              </a:rPr>
              <a:t> &lt;- '"Seldom we find," says Solomon Don Dunce, "Half an idea in the profoundest sonnet. Through all the flimsy things we see at once As easily as through a Naples bonnet- Trash of all trash!- how can a lady don it? Yet heavier far than your Petrarchan stuff- Owl-downy nonsense that the faintest puff Twirls into trunk-paper the while you con it."'</a:t>
            </a:r>
          </a:p>
          <a:p>
            <a:pPr marL="0" indent="0">
              <a:buNone/>
            </a:pPr>
            <a:endParaRPr lang="en-US" sz="1200" dirty="0">
              <a:solidFill>
                <a:srgbClr val="0070C0"/>
              </a:solidFill>
              <a:latin typeface="Consolas" panose="020B0609020204030204" pitchFamily="49" charset="0"/>
            </a:endParaRPr>
          </a:p>
          <a:p>
            <a:pPr marL="0" indent="0">
              <a:buNone/>
            </a:pPr>
            <a:r>
              <a:rPr lang="en-US" sz="1200" dirty="0">
                <a:latin typeface="Consolas" panose="020B0609020204030204" pitchFamily="49" charset="0"/>
              </a:rPr>
              <a:t># remove punctuation (as you may have guessed, both ? and . are </a:t>
            </a:r>
          </a:p>
          <a:p>
            <a:pPr marL="0" indent="0">
              <a:buNone/>
            </a:pPr>
            <a:r>
              <a:rPr lang="en-US" sz="1200" dirty="0">
                <a:latin typeface="Consolas" panose="020B0609020204030204" pitchFamily="49" charset="0"/>
              </a:rPr>
              <a:t># special to regular expressions and must be escaped!)</a:t>
            </a:r>
          </a:p>
          <a:p>
            <a:pPr marL="0" indent="0">
              <a:buNone/>
            </a:pPr>
            <a:r>
              <a:rPr lang="en-US" sz="1200" dirty="0" err="1">
                <a:solidFill>
                  <a:srgbClr val="0070C0"/>
                </a:solidFill>
                <a:latin typeface="Consolas" panose="020B0609020204030204" pitchFamily="49" charset="0"/>
              </a:rPr>
              <a:t>poe_lines</a:t>
            </a:r>
            <a:r>
              <a:rPr lang="en-US" sz="1200" dirty="0">
                <a:solidFill>
                  <a:srgbClr val="0070C0"/>
                </a:solidFill>
                <a:latin typeface="Consolas" panose="020B0609020204030204" pitchFamily="49" charset="0"/>
              </a:rPr>
              <a:t> &lt;- </a:t>
            </a:r>
            <a:r>
              <a:rPr lang="en-US" sz="1200" dirty="0" err="1">
                <a:solidFill>
                  <a:srgbClr val="0070C0"/>
                </a:solidFill>
                <a:latin typeface="Consolas" panose="020B0609020204030204" pitchFamily="49" charset="0"/>
              </a:rPr>
              <a:t>str_replace_all</a:t>
            </a:r>
            <a:r>
              <a:rPr lang="en-US" sz="1200" dirty="0">
                <a:solidFill>
                  <a:srgbClr val="0070C0"/>
                </a:solidFill>
                <a:latin typeface="Consolas" panose="020B0609020204030204" pitchFamily="49" charset="0"/>
              </a:rPr>
              <a:t>(</a:t>
            </a:r>
            <a:r>
              <a:rPr lang="en-US" sz="1200" dirty="0" err="1">
                <a:solidFill>
                  <a:srgbClr val="0070C0"/>
                </a:solidFill>
                <a:latin typeface="Consolas" panose="020B0609020204030204" pitchFamily="49" charset="0"/>
              </a:rPr>
              <a:t>poe_lines</a:t>
            </a:r>
            <a:r>
              <a:rPr lang="en-US" sz="1200" dirty="0">
                <a:solidFill>
                  <a:srgbClr val="0070C0"/>
                </a:solidFill>
                <a:latin typeface="Consolas" panose="020B0609020204030204" pitchFamily="49" charset="0"/>
              </a:rPr>
              <a:t>, '[,"\\?\\.!]', '')</a:t>
            </a:r>
          </a:p>
          <a:p>
            <a:pPr marL="0" indent="0">
              <a:buNone/>
            </a:pPr>
            <a:endParaRPr lang="en-US" sz="1200" dirty="0">
              <a:solidFill>
                <a:srgbClr val="0070C0"/>
              </a:solidFill>
              <a:latin typeface="Consolas" panose="020B0609020204030204" pitchFamily="49" charset="0"/>
            </a:endParaRPr>
          </a:p>
          <a:p>
            <a:pPr marL="0" indent="0">
              <a:buNone/>
            </a:pPr>
            <a:r>
              <a:rPr lang="en-US" sz="1200" dirty="0">
                <a:latin typeface="Consolas" panose="020B0609020204030204" pitchFamily="49" charset="0"/>
              </a:rPr>
              <a:t># obtain a lower-case vector</a:t>
            </a:r>
          </a:p>
          <a:p>
            <a:pPr marL="0" indent="0">
              <a:buNone/>
            </a:pPr>
            <a:r>
              <a:rPr lang="en-US" sz="1200" dirty="0">
                <a:solidFill>
                  <a:srgbClr val="0070C0"/>
                </a:solidFill>
                <a:latin typeface="Consolas" panose="020B0609020204030204" pitchFamily="49" charset="0"/>
              </a:rPr>
              <a:t>words &lt;- </a:t>
            </a:r>
            <a:r>
              <a:rPr lang="en-US" sz="1200" dirty="0" err="1">
                <a:solidFill>
                  <a:srgbClr val="0070C0"/>
                </a:solidFill>
                <a:latin typeface="Consolas" panose="020B0609020204030204" pitchFamily="49" charset="0"/>
              </a:rPr>
              <a:t>str_to_lower</a:t>
            </a:r>
            <a:r>
              <a:rPr lang="en-US" sz="1200" dirty="0">
                <a:solidFill>
                  <a:srgbClr val="0070C0"/>
                </a:solidFill>
                <a:latin typeface="Consolas" panose="020B0609020204030204" pitchFamily="49" charset="0"/>
              </a:rPr>
              <a:t>(</a:t>
            </a:r>
            <a:r>
              <a:rPr lang="en-US" sz="1200" dirty="0" err="1">
                <a:solidFill>
                  <a:srgbClr val="0070C0"/>
                </a:solidFill>
                <a:latin typeface="Consolas" panose="020B0609020204030204" pitchFamily="49" charset="0"/>
              </a:rPr>
              <a:t>str_split</a:t>
            </a:r>
            <a:r>
              <a:rPr lang="en-US" sz="1200" dirty="0">
                <a:solidFill>
                  <a:srgbClr val="0070C0"/>
                </a:solidFill>
                <a:latin typeface="Consolas" panose="020B0609020204030204" pitchFamily="49" charset="0"/>
              </a:rPr>
              <a:t>(</a:t>
            </a:r>
            <a:r>
              <a:rPr lang="en-US" sz="1200" dirty="0" err="1">
                <a:solidFill>
                  <a:srgbClr val="0070C0"/>
                </a:solidFill>
                <a:latin typeface="Consolas" panose="020B0609020204030204" pitchFamily="49" charset="0"/>
              </a:rPr>
              <a:t>poe_lines</a:t>
            </a:r>
            <a:r>
              <a:rPr lang="en-US" sz="1200" dirty="0">
                <a:solidFill>
                  <a:srgbClr val="0070C0"/>
                </a:solidFill>
                <a:latin typeface="Consolas" panose="020B0609020204030204" pitchFamily="49" charset="0"/>
              </a:rPr>
              <a:t>, " ", simplify = TRUE))</a:t>
            </a:r>
          </a:p>
          <a:p>
            <a:pPr marL="0" indent="0">
              <a:buNone/>
            </a:pPr>
            <a:endParaRPr lang="en-US" sz="1200" dirty="0">
              <a:solidFill>
                <a:srgbClr val="0070C0"/>
              </a:solidFill>
              <a:latin typeface="Consolas" panose="020B0609020204030204" pitchFamily="49" charset="0"/>
            </a:endParaRPr>
          </a:p>
          <a:p>
            <a:pPr marL="0" indent="0">
              <a:buNone/>
            </a:pPr>
            <a:r>
              <a:rPr lang="en-US" sz="1200" dirty="0">
                <a:latin typeface="Consolas" panose="020B0609020204030204" pitchFamily="49" charset="0"/>
              </a:rPr>
              <a:t># remove end-of-word dashes (a dash also has a special regex meaning, </a:t>
            </a:r>
          </a:p>
          <a:p>
            <a:pPr marL="0" indent="0">
              <a:buNone/>
            </a:pPr>
            <a:r>
              <a:rPr lang="en-US" sz="1200" dirty="0">
                <a:latin typeface="Consolas" panose="020B0609020204030204" pitchFamily="49" charset="0"/>
              </a:rPr>
              <a:t># so it too is escaped; the $ anchors the dash to the end of the word, </a:t>
            </a:r>
          </a:p>
          <a:p>
            <a:pPr marL="0" indent="0">
              <a:buNone/>
            </a:pPr>
            <a:r>
              <a:rPr lang="en-US" sz="1200" dirty="0">
                <a:latin typeface="Consolas" panose="020B0609020204030204" pitchFamily="49" charset="0"/>
              </a:rPr>
              <a:t># so that only dashes that appear at the end of a word will be </a:t>
            </a:r>
          </a:p>
          <a:p>
            <a:pPr marL="0" indent="0">
              <a:buNone/>
            </a:pPr>
            <a:r>
              <a:rPr lang="en-US" sz="1200" dirty="0">
                <a:latin typeface="Consolas" panose="020B0609020204030204" pitchFamily="49" charset="0"/>
              </a:rPr>
              <a:t># removed.)</a:t>
            </a:r>
          </a:p>
          <a:p>
            <a:pPr marL="0" indent="0">
              <a:buNone/>
            </a:pPr>
            <a:r>
              <a:rPr lang="en-US" sz="1200" dirty="0">
                <a:solidFill>
                  <a:srgbClr val="0070C0"/>
                </a:solidFill>
                <a:latin typeface="Consolas" panose="020B0609020204030204" pitchFamily="49" charset="0"/>
              </a:rPr>
              <a:t>words &lt;- </a:t>
            </a:r>
            <a:r>
              <a:rPr lang="en-US" sz="1200" dirty="0" err="1">
                <a:solidFill>
                  <a:srgbClr val="0070C0"/>
                </a:solidFill>
                <a:latin typeface="Consolas" panose="020B0609020204030204" pitchFamily="49" charset="0"/>
              </a:rPr>
              <a:t>str_remove</a:t>
            </a:r>
            <a:r>
              <a:rPr lang="en-US" sz="1200" dirty="0">
                <a:solidFill>
                  <a:srgbClr val="0070C0"/>
                </a:solidFill>
                <a:latin typeface="Consolas" panose="020B0609020204030204" pitchFamily="49" charset="0"/>
              </a:rPr>
              <a:t>(words, "\\-$")</a:t>
            </a:r>
          </a:p>
          <a:p>
            <a:pPr marL="0" indent="0">
              <a:buNone/>
            </a:pPr>
            <a:endParaRPr lang="en-US" sz="1200" dirty="0">
              <a:solidFill>
                <a:srgbClr val="0070C0"/>
              </a:solidFill>
              <a:latin typeface="Consolas" panose="020B0609020204030204" pitchFamily="49" charset="0"/>
            </a:endParaRPr>
          </a:p>
          <a:p>
            <a:pPr marL="0" indent="0">
              <a:buNone/>
            </a:pPr>
            <a:r>
              <a:rPr lang="en-US" sz="1200" dirty="0">
                <a:latin typeface="Consolas" panose="020B0609020204030204" pitchFamily="49" charset="0"/>
              </a:rPr>
              <a:t># remove duplicates </a:t>
            </a:r>
          </a:p>
          <a:p>
            <a:pPr marL="0" indent="0">
              <a:buNone/>
            </a:pPr>
            <a:r>
              <a:rPr lang="en-US" sz="1200" dirty="0">
                <a:solidFill>
                  <a:srgbClr val="0070C0"/>
                </a:solidFill>
                <a:latin typeface="Consolas" panose="020B0609020204030204" pitchFamily="49" charset="0"/>
              </a:rPr>
              <a:t>words &lt;- words[!duplicated(words)]</a:t>
            </a:r>
          </a:p>
          <a:p>
            <a:pPr marL="0" indent="0">
              <a:buNone/>
            </a:pPr>
            <a:endParaRPr lang="en-US" sz="1200" dirty="0">
              <a:solidFill>
                <a:srgbClr val="0070C0"/>
              </a:solidFill>
              <a:latin typeface="Consolas" panose="020B0609020204030204" pitchFamily="49" charset="0"/>
            </a:endParaRPr>
          </a:p>
          <a:p>
            <a:pPr marL="0" indent="0">
              <a:buNone/>
            </a:pPr>
            <a:r>
              <a:rPr lang="en-US" sz="1200" dirty="0">
                <a:latin typeface="Consolas" panose="020B0609020204030204" pitchFamily="49" charset="0"/>
              </a:rPr>
              <a:t># of chars per word</a:t>
            </a:r>
          </a:p>
          <a:p>
            <a:pPr marL="0" indent="0">
              <a:buNone/>
            </a:pPr>
            <a:r>
              <a:rPr lang="en-US" sz="1200" dirty="0" err="1">
                <a:solidFill>
                  <a:srgbClr val="0070C0"/>
                </a:solidFill>
                <a:latin typeface="Consolas" panose="020B0609020204030204" pitchFamily="49" charset="0"/>
              </a:rPr>
              <a:t>word_lengths</a:t>
            </a:r>
            <a:r>
              <a:rPr lang="en-US" sz="1200" dirty="0">
                <a:solidFill>
                  <a:srgbClr val="0070C0"/>
                </a:solidFill>
                <a:latin typeface="Consolas" panose="020B0609020204030204" pitchFamily="49" charset="0"/>
              </a:rPr>
              <a:t> &lt;- </a:t>
            </a:r>
            <a:r>
              <a:rPr lang="en-US" sz="1200" dirty="0" err="1">
                <a:solidFill>
                  <a:srgbClr val="0070C0"/>
                </a:solidFill>
                <a:latin typeface="Consolas" panose="020B0609020204030204" pitchFamily="49" charset="0"/>
              </a:rPr>
              <a:t>str_length</a:t>
            </a:r>
            <a:r>
              <a:rPr lang="en-US" sz="1200" dirty="0">
                <a:solidFill>
                  <a:srgbClr val="0070C0"/>
                </a:solidFill>
                <a:latin typeface="Consolas" panose="020B0609020204030204" pitchFamily="49" charset="0"/>
              </a:rPr>
              <a:t>(words)</a:t>
            </a:r>
          </a:p>
          <a:p>
            <a:pPr marL="0" indent="0">
              <a:buNone/>
            </a:pPr>
            <a:endParaRPr lang="en-US" sz="1200" dirty="0">
              <a:solidFill>
                <a:srgbClr val="0070C0"/>
              </a:solidFill>
              <a:latin typeface="Consolas" panose="020B0609020204030204" pitchFamily="49" charset="0"/>
            </a:endParaRPr>
          </a:p>
          <a:p>
            <a:pPr marL="0" indent="0">
              <a:buNone/>
            </a:pPr>
            <a:r>
              <a:rPr lang="en-US" sz="1200" dirty="0">
                <a:latin typeface="Consolas" panose="020B0609020204030204" pitchFamily="49" charset="0"/>
              </a:rPr>
              <a:t># average word-length</a:t>
            </a:r>
          </a:p>
          <a:p>
            <a:pPr marL="0" indent="0">
              <a:buNone/>
            </a:pPr>
            <a:r>
              <a:rPr lang="en-US" sz="1200" dirty="0" err="1">
                <a:solidFill>
                  <a:srgbClr val="0070C0"/>
                </a:solidFill>
                <a:latin typeface="Consolas" panose="020B0609020204030204" pitchFamily="49" charset="0"/>
              </a:rPr>
              <a:t>avg_word_length</a:t>
            </a:r>
            <a:r>
              <a:rPr lang="en-US" sz="1200" dirty="0">
                <a:solidFill>
                  <a:srgbClr val="0070C0"/>
                </a:solidFill>
                <a:latin typeface="Consolas" panose="020B0609020204030204" pitchFamily="49" charset="0"/>
              </a:rPr>
              <a:t> &lt;- mean(</a:t>
            </a:r>
            <a:r>
              <a:rPr lang="en-US" sz="1200" dirty="0" err="1">
                <a:solidFill>
                  <a:srgbClr val="0070C0"/>
                </a:solidFill>
                <a:latin typeface="Consolas" panose="020B0609020204030204" pitchFamily="49" charset="0"/>
              </a:rPr>
              <a:t>word_lengths</a:t>
            </a:r>
            <a:r>
              <a:rPr lang="en-US" sz="1200" dirty="0">
                <a:solidFill>
                  <a:srgbClr val="0070C0"/>
                </a:solidFill>
                <a:latin typeface="Consolas" panose="020B0609020204030204" pitchFamily="49" charset="0"/>
              </a:rPr>
              <a:t>)</a:t>
            </a:r>
          </a:p>
          <a:p>
            <a:pPr marL="0" indent="0">
              <a:buNone/>
            </a:pPr>
            <a:endParaRPr lang="en-US" sz="1200" dirty="0">
              <a:solidFill>
                <a:srgbClr val="0070C0"/>
              </a:solidFill>
              <a:latin typeface="Consolas" panose="020B0609020204030204" pitchFamily="49" charset="0"/>
            </a:endParaRPr>
          </a:p>
          <a:p>
            <a:pPr marL="0" indent="0">
              <a:buNone/>
            </a:pPr>
            <a:r>
              <a:rPr lang="en-US" sz="1200" dirty="0">
                <a:latin typeface="Consolas" panose="020B0609020204030204" pitchFamily="49" charset="0"/>
              </a:rPr>
              <a:t># use the vector of lengths to create a </a:t>
            </a:r>
            <a:r>
              <a:rPr lang="en-US" sz="1200" dirty="0" err="1">
                <a:latin typeface="Consolas" panose="020B0609020204030204" pitchFamily="49" charset="0"/>
              </a:rPr>
              <a:t>boolean</a:t>
            </a:r>
            <a:r>
              <a:rPr lang="en-US" sz="1200" dirty="0">
                <a:latin typeface="Consolas" panose="020B0609020204030204" pitchFamily="49" charset="0"/>
              </a:rPr>
              <a:t> indexing vector to get </a:t>
            </a:r>
          </a:p>
          <a:p>
            <a:pPr marL="0" indent="0">
              <a:buNone/>
            </a:pPr>
            <a:r>
              <a:rPr lang="en-US" sz="1200" dirty="0">
                <a:latin typeface="Consolas" panose="020B0609020204030204" pitchFamily="49" charset="0"/>
              </a:rPr>
              <a:t># all the words that are longer than average</a:t>
            </a:r>
          </a:p>
          <a:p>
            <a:pPr marL="0" indent="0">
              <a:buNone/>
            </a:pPr>
            <a:r>
              <a:rPr lang="en-US" sz="1200" dirty="0" err="1">
                <a:solidFill>
                  <a:srgbClr val="0070C0"/>
                </a:solidFill>
                <a:latin typeface="Consolas" panose="020B0609020204030204" pitchFamily="49" charset="0"/>
              </a:rPr>
              <a:t>interesting_words</a:t>
            </a:r>
            <a:r>
              <a:rPr lang="en-US" sz="1200" dirty="0">
                <a:solidFill>
                  <a:srgbClr val="0070C0"/>
                </a:solidFill>
                <a:latin typeface="Consolas" panose="020B0609020204030204" pitchFamily="49" charset="0"/>
              </a:rPr>
              <a:t> &lt;- words[</a:t>
            </a:r>
            <a:r>
              <a:rPr lang="en-US" sz="1200" dirty="0" err="1">
                <a:solidFill>
                  <a:srgbClr val="0070C0"/>
                </a:solidFill>
                <a:latin typeface="Consolas" panose="020B0609020204030204" pitchFamily="49" charset="0"/>
              </a:rPr>
              <a:t>word_lengths</a:t>
            </a:r>
            <a:r>
              <a:rPr lang="en-US" sz="1200" dirty="0">
                <a:solidFill>
                  <a:srgbClr val="0070C0"/>
                </a:solidFill>
                <a:latin typeface="Consolas" panose="020B0609020204030204" pitchFamily="49" charset="0"/>
              </a:rPr>
              <a:t>&gt;</a:t>
            </a:r>
            <a:r>
              <a:rPr lang="en-US" sz="1200" dirty="0" err="1">
                <a:solidFill>
                  <a:srgbClr val="0070C0"/>
                </a:solidFill>
                <a:latin typeface="Consolas" panose="020B0609020204030204" pitchFamily="49" charset="0"/>
              </a:rPr>
              <a:t>avg_word_length</a:t>
            </a:r>
            <a:r>
              <a:rPr lang="en-US" sz="1200" dirty="0">
                <a:solidFill>
                  <a:srgbClr val="0070C0"/>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rgbClr val="252830"/>
              </a:solidFill>
              <a:latin typeface="Consolas" panose="020B0609020204030204" pitchFamily="49" charset="0"/>
            </a:endParaRPr>
          </a:p>
        </p:txBody>
      </p:sp>
      <p:sp>
        <p:nvSpPr>
          <p:cNvPr id="4" name="TextBox 3">
            <a:extLst>
              <a:ext uri="{FF2B5EF4-FFF2-40B4-BE49-F238E27FC236}">
                <a16:creationId xmlns:a16="http://schemas.microsoft.com/office/drawing/2014/main" id="{E1CF688C-5689-4331-BCCE-EC3625D046E2}"/>
              </a:ext>
            </a:extLst>
          </p:cNvPr>
          <p:cNvSpPr txBox="1"/>
          <p:nvPr/>
        </p:nvSpPr>
        <p:spPr>
          <a:xfrm>
            <a:off x="7429772" y="320255"/>
            <a:ext cx="4101629" cy="62786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2"/>
                </a:solidFill>
                <a:cs typeface="Calibri"/>
              </a:rPr>
              <a:t>Finding Potentially Interesting Words</a:t>
            </a:r>
          </a:p>
          <a:p>
            <a:endParaRPr lang="en-US" b="1" dirty="0">
              <a:cs typeface="Calibri"/>
            </a:endParaRPr>
          </a:p>
          <a:p>
            <a:pPr marL="0" indent="0">
              <a:buNone/>
            </a:pPr>
            <a:r>
              <a:rPr lang="en-US" sz="1800" dirty="0"/>
              <a:t>A lot of more-interesting words in free-text are longer than average!  </a:t>
            </a:r>
          </a:p>
          <a:p>
            <a:pPr marL="0" indent="0">
              <a:buNone/>
            </a:pPr>
            <a:endParaRPr lang="en-US" dirty="0"/>
          </a:p>
          <a:p>
            <a:pPr marL="0" indent="0">
              <a:buNone/>
            </a:pPr>
            <a:r>
              <a:rPr lang="en-US" sz="1800" dirty="0"/>
              <a:t>How can we use this fact to help us get a handle on what might be some of the more important words in a corpus? </a:t>
            </a:r>
          </a:p>
          <a:p>
            <a:pPr marL="0" indent="0">
              <a:buNone/>
            </a:pPr>
            <a:endParaRPr lang="en-US" sz="1800" dirty="0"/>
          </a:p>
          <a:p>
            <a:pPr marL="0" indent="0">
              <a:buNone/>
            </a:pPr>
            <a:r>
              <a:rPr lang="en-US" sz="1800" dirty="0"/>
              <a:t>Here are some lines from a poem by Edgar Allen Poe.  </a:t>
            </a:r>
          </a:p>
          <a:p>
            <a:pPr marL="0" indent="0">
              <a:buNone/>
            </a:pPr>
            <a:endParaRPr lang="en-US" dirty="0"/>
          </a:p>
          <a:p>
            <a:pPr marL="0" indent="0">
              <a:buNone/>
            </a:pPr>
            <a:r>
              <a:rPr lang="en-US" sz="1800" dirty="0"/>
              <a:t>I’ll show you the steps to extract a list of potentially more interesting words by determining the mean length of the words in the poem, and then selecting all the words that are </a:t>
            </a:r>
            <a:r>
              <a:rPr lang="en-US" sz="1800" b="1" dirty="0"/>
              <a:t>longer than average</a:t>
            </a:r>
            <a:r>
              <a:rPr lang="en-US" sz="1800" dirty="0"/>
              <a:t>.</a:t>
            </a:r>
          </a:p>
          <a:p>
            <a:pPr marL="0" indent="0">
              <a:buNone/>
            </a:pPr>
            <a:endParaRPr lang="en-US" dirty="0">
              <a:cs typeface="Calibri"/>
            </a:endParaRPr>
          </a:p>
          <a:p>
            <a:pPr marL="0" indent="0">
              <a:buNone/>
            </a:pPr>
            <a:r>
              <a:rPr lang="en-US" dirty="0" err="1">
                <a:cs typeface="Calibri"/>
              </a:rPr>
              <a:t>interesting_words</a:t>
            </a:r>
            <a:r>
              <a:rPr lang="en-US" dirty="0">
                <a:cs typeface="Calibri"/>
              </a:rPr>
              <a:t>:</a:t>
            </a:r>
          </a:p>
          <a:p>
            <a:pPr marL="0" indent="0">
              <a:buNone/>
            </a:pPr>
            <a:r>
              <a:rPr lang="en-US" sz="1000" dirty="0">
                <a:solidFill>
                  <a:schemeClr val="accent2">
                    <a:lumMod val="50000"/>
                  </a:schemeClr>
                </a:solidFill>
                <a:latin typeface="Consolas" panose="020B0609020204030204" pitchFamily="49" charset="0"/>
                <a:cs typeface="Calibri"/>
              </a:rPr>
              <a:t>"seldom"      "</a:t>
            </a:r>
            <a:r>
              <a:rPr lang="en-US" sz="1000" dirty="0" err="1">
                <a:solidFill>
                  <a:schemeClr val="accent2">
                    <a:lumMod val="50000"/>
                  </a:schemeClr>
                </a:solidFill>
                <a:latin typeface="Consolas" panose="020B0609020204030204" pitchFamily="49" charset="0"/>
                <a:cs typeface="Calibri"/>
              </a:rPr>
              <a:t>solomon</a:t>
            </a:r>
            <a:r>
              <a:rPr lang="en-US" sz="1000" dirty="0">
                <a:solidFill>
                  <a:schemeClr val="accent2">
                    <a:lumMod val="50000"/>
                  </a:schemeClr>
                </a:solidFill>
                <a:latin typeface="Consolas" panose="020B0609020204030204" pitchFamily="49" charset="0"/>
                <a:cs typeface="Calibri"/>
              </a:rPr>
              <a:t>"     "dunce"       "profoundest" "sonnet"      "through"     "flimsy"      "things"      "easily"      "</a:t>
            </a:r>
            <a:r>
              <a:rPr lang="en-US" sz="1000" dirty="0" err="1">
                <a:solidFill>
                  <a:schemeClr val="accent2">
                    <a:lumMod val="50000"/>
                  </a:schemeClr>
                </a:solidFill>
                <a:latin typeface="Consolas" panose="020B0609020204030204" pitchFamily="49" charset="0"/>
                <a:cs typeface="Calibri"/>
              </a:rPr>
              <a:t>naples</a:t>
            </a:r>
            <a:r>
              <a:rPr lang="en-US" sz="1000" dirty="0">
                <a:solidFill>
                  <a:schemeClr val="accent2">
                    <a:lumMod val="50000"/>
                  </a:schemeClr>
                </a:solidFill>
                <a:latin typeface="Consolas" panose="020B0609020204030204" pitchFamily="49" charset="0"/>
                <a:cs typeface="Calibri"/>
              </a:rPr>
              <a:t>"      "bonnet"      "trash"       "heavier"     "</a:t>
            </a:r>
            <a:r>
              <a:rPr lang="en-US" sz="1000" dirty="0" err="1">
                <a:solidFill>
                  <a:schemeClr val="accent2">
                    <a:lumMod val="50000"/>
                  </a:schemeClr>
                </a:solidFill>
                <a:latin typeface="Consolas" panose="020B0609020204030204" pitchFamily="49" charset="0"/>
                <a:cs typeface="Calibri"/>
              </a:rPr>
              <a:t>petrarchan</a:t>
            </a:r>
            <a:r>
              <a:rPr lang="en-US" sz="1000" dirty="0">
                <a:solidFill>
                  <a:schemeClr val="accent2">
                    <a:lumMod val="50000"/>
                  </a:schemeClr>
                </a:solidFill>
                <a:latin typeface="Consolas" panose="020B0609020204030204" pitchFamily="49" charset="0"/>
                <a:cs typeface="Calibri"/>
              </a:rPr>
              <a:t>"  "stuff"       "owl-downy"   "nonsense"    "faintest"    "twirls"      "trunk-paper" "while" </a:t>
            </a:r>
          </a:p>
        </p:txBody>
      </p:sp>
    </p:spTree>
    <p:extLst>
      <p:ext uri="{BB962C8B-B14F-4D97-AF65-F5344CB8AC3E}">
        <p14:creationId xmlns:p14="http://schemas.microsoft.com/office/powerpoint/2010/main" val="1153579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chnology 2020 Free Stock Photo - Public Domain Pictures">
            <a:extLst>
              <a:ext uri="{FF2B5EF4-FFF2-40B4-BE49-F238E27FC236}">
                <a16:creationId xmlns:a16="http://schemas.microsoft.com/office/drawing/2014/main" id="{FAAD1790-6BBB-4FAC-B4AA-627540972F36}"/>
              </a:ext>
            </a:extLst>
          </p:cNvPr>
          <p:cNvPicPr>
            <a:picLocks noChangeAspect="1"/>
          </p:cNvPicPr>
          <p:nvPr/>
        </p:nvPicPr>
        <p:blipFill rotWithShape="1">
          <a:blip r:embed="rId2"/>
          <a:srcRect t="533" r="23298" b="8558"/>
          <a:stretch/>
        </p:blipFill>
        <p:spPr>
          <a:xfrm>
            <a:off x="3570525" y="10"/>
            <a:ext cx="8621475"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000" dirty="0">
                <a:cs typeface="Calibri Light"/>
              </a:rPr>
              <a:t>REBUS</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23141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FA08F-AA88-412F-8457-6439C4B45DF9}"/>
              </a:ext>
            </a:extLst>
          </p:cNvPr>
          <p:cNvSpPr>
            <a:spLocks noGrp="1"/>
          </p:cNvSpPr>
          <p:nvPr>
            <p:ph type="title"/>
          </p:nvPr>
        </p:nvSpPr>
        <p:spPr/>
        <p:txBody>
          <a:bodyPr/>
          <a:lstStyle/>
          <a:p>
            <a:r>
              <a:rPr lang="en-US" dirty="0">
                <a:solidFill>
                  <a:schemeClr val="accent2"/>
                </a:solidFill>
              </a:rPr>
              <a:t>The rebus package</a:t>
            </a:r>
          </a:p>
        </p:txBody>
      </p:sp>
      <p:sp>
        <p:nvSpPr>
          <p:cNvPr id="3" name="Content Placeholder 2">
            <a:extLst>
              <a:ext uri="{FF2B5EF4-FFF2-40B4-BE49-F238E27FC236}">
                <a16:creationId xmlns:a16="http://schemas.microsoft.com/office/drawing/2014/main" id="{DD685D3F-60D3-4F41-84D5-38F461588D51}"/>
              </a:ext>
            </a:extLst>
          </p:cNvPr>
          <p:cNvSpPr>
            <a:spLocks noGrp="1"/>
          </p:cNvSpPr>
          <p:nvPr>
            <p:ph idx="1"/>
          </p:nvPr>
        </p:nvSpPr>
        <p:spPr>
          <a:xfrm>
            <a:off x="838200" y="1468178"/>
            <a:ext cx="10167851" cy="4658302"/>
          </a:xfrm>
        </p:spPr>
        <p:txBody>
          <a:bodyPr>
            <a:normAutofit/>
          </a:bodyPr>
          <a:lstStyle/>
          <a:p>
            <a:pPr marL="0" indent="0">
              <a:buNone/>
            </a:pPr>
            <a:r>
              <a:rPr lang="en-US" sz="2400" dirty="0"/>
              <a:t>Released in 2017 by Richard Cotton</a:t>
            </a:r>
          </a:p>
          <a:p>
            <a:pPr marL="0" indent="0">
              <a:buNone/>
            </a:pPr>
            <a:r>
              <a:rPr lang="en-US" sz="2400" dirty="0"/>
              <a:t>Documentation: </a:t>
            </a:r>
            <a:r>
              <a:rPr lang="en-US" sz="2400" dirty="0">
                <a:hlinkClick r:id="rId2"/>
              </a:rPr>
              <a:t>https://cran.r-project.org/web/packages/rebus/rebus.pdf</a:t>
            </a:r>
            <a:endParaRPr lang="en-US" sz="2400" dirty="0"/>
          </a:p>
          <a:p>
            <a:pPr marL="0" indent="0">
              <a:buNone/>
            </a:pPr>
            <a:r>
              <a:rPr lang="en-US" sz="2400" dirty="0"/>
              <a:t>A library for building regular expressions in a human readable way</a:t>
            </a:r>
          </a:p>
          <a:p>
            <a:pPr marL="0" indent="0">
              <a:buNone/>
            </a:pPr>
            <a:endParaRPr lang="en-US" sz="2400" dirty="0"/>
          </a:p>
          <a:p>
            <a:pPr marL="0" indent="0">
              <a:buNone/>
            </a:pPr>
            <a:r>
              <a:rPr lang="en-US" sz="2400" dirty="0"/>
              <a:t>If you already know regular expressions, there’s no need to learn rebus.</a:t>
            </a:r>
          </a:p>
          <a:p>
            <a:pPr marL="0" indent="0">
              <a:buNone/>
            </a:pPr>
            <a:r>
              <a:rPr lang="en-US" sz="2400" dirty="0"/>
              <a:t>However, if you </a:t>
            </a:r>
            <a:r>
              <a:rPr lang="en-US" sz="2400" b="1" dirty="0"/>
              <a:t>do not </a:t>
            </a:r>
            <a:r>
              <a:rPr lang="en-US" sz="2400" dirty="0"/>
              <a:t>know regular expressions, rebus is much easier to learn!</a:t>
            </a:r>
          </a:p>
        </p:txBody>
      </p:sp>
    </p:spTree>
    <p:extLst>
      <p:ext uri="{BB962C8B-B14F-4D97-AF65-F5344CB8AC3E}">
        <p14:creationId xmlns:p14="http://schemas.microsoft.com/office/powerpoint/2010/main" val="1015269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2C0B7E96-E244-44C0-A9C4-4B47D669E81A}"/>
              </a:ext>
            </a:extLst>
          </p:cNvPr>
          <p:cNvSpPr>
            <a:spLocks noChangeArrowheads="1"/>
          </p:cNvSpPr>
          <p:nvPr/>
        </p:nvSpPr>
        <p:spPr bwMode="auto">
          <a:xfrm>
            <a:off x="365760" y="414006"/>
            <a:ext cx="6716683" cy="4374184"/>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856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 Rebus Examples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52830"/>
                </a:solidFill>
                <a:latin typeface="Consolas" panose="020B0609020204030204" pitchFamily="49" charset="0"/>
              </a:rPr>
              <a:t>### Match a hex </a:t>
            </a:r>
            <a:r>
              <a:rPr lang="en-US" altLang="en-US" sz="1200" dirty="0" err="1">
                <a:solidFill>
                  <a:srgbClr val="252830"/>
                </a:solidFill>
                <a:latin typeface="Consolas" panose="020B0609020204030204" pitchFamily="49" charset="0"/>
              </a:rPr>
              <a:t>colour</a:t>
            </a:r>
            <a:r>
              <a:rPr lang="en-US" altLang="en-US" sz="1200" dirty="0">
                <a:solidFill>
                  <a:srgbClr val="252830"/>
                </a:solidFill>
                <a:latin typeface="Consolas" panose="020B0609020204030204" pitchFamily="49" charset="0"/>
              </a:rPr>
              <a:t>, like `"#99af01"`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52830"/>
                </a:solidFill>
                <a:latin typeface="Consolas" panose="020B0609020204030204" pitchFamily="49" charset="0"/>
              </a:rPr>
              <a:t># This reads *Match a hash, followed by six hexadecimal values.*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52830"/>
                </a:solidFill>
                <a:latin typeface="Consolas" panose="020B0609020204030204" pitchFamily="49" charset="0"/>
              </a:rPr>
              <a:t>"#" %R% </a:t>
            </a:r>
            <a:r>
              <a:rPr lang="en-US" altLang="en-US" sz="1200" dirty="0" err="1">
                <a:solidFill>
                  <a:srgbClr val="252830"/>
                </a:solidFill>
                <a:latin typeface="Consolas" panose="020B0609020204030204" pitchFamily="49" charset="0"/>
              </a:rPr>
              <a:t>hex_digit</a:t>
            </a:r>
            <a:r>
              <a:rPr lang="en-US" altLang="en-US" sz="1200" dirty="0">
                <a:solidFill>
                  <a:srgbClr val="252830"/>
                </a:solidFill>
                <a:latin typeface="Consolas" panose="020B0609020204030204" pitchFamily="49" charset="0"/>
              </a:rPr>
              <a:t>(6)</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52830"/>
                </a:solidFill>
                <a:latin typeface="Consolas" panose="020B0609020204030204" pitchFamily="49" charset="0"/>
              </a:rPr>
              <a:t>### Simple email address matching.</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52830"/>
                </a:solidFill>
                <a:latin typeface="Consolas" panose="020B0609020204030204" pitchFamily="49" charset="0"/>
              </a:rPr>
              <a:t># This reads *Match one or more letters, numbers, dots, underscores,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52830"/>
                </a:solidFill>
                <a:latin typeface="Consolas" panose="020B0609020204030204" pitchFamily="49" charset="0"/>
              </a:rPr>
              <a:t># </a:t>
            </a:r>
            <a:r>
              <a:rPr lang="en-US" altLang="en-US" sz="1200" dirty="0" err="1">
                <a:solidFill>
                  <a:srgbClr val="252830"/>
                </a:solidFill>
                <a:latin typeface="Consolas" panose="020B0609020204030204" pitchFamily="49" charset="0"/>
              </a:rPr>
              <a:t>percents</a:t>
            </a:r>
            <a:r>
              <a:rPr lang="en-US" altLang="en-US" sz="1200" dirty="0">
                <a:solidFill>
                  <a:srgbClr val="252830"/>
                </a:solidFill>
                <a:latin typeface="Consolas" panose="020B0609020204030204" pitchFamily="49" charset="0"/>
              </a:rPr>
              <a:t>, plusses or hyphens. Then match an 'at' symbol. Then match one 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52830"/>
                </a:solidFill>
                <a:latin typeface="Consolas" panose="020B0609020204030204" pitchFamily="49" charset="0"/>
              </a:rPr>
              <a:t># more letters, numbers, dots, or hyphens. Then match a dot. Then match two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52830"/>
                </a:solidFill>
                <a:latin typeface="Consolas" panose="020B0609020204030204" pitchFamily="49" charset="0"/>
              </a:rPr>
              <a:t># to four letters.*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err="1">
                <a:solidFill>
                  <a:srgbClr val="252830"/>
                </a:solidFill>
                <a:latin typeface="Consolas" panose="020B0609020204030204" pitchFamily="49" charset="0"/>
              </a:rPr>
              <a:t>one_or_more</a:t>
            </a:r>
            <a:r>
              <a:rPr lang="en-US" altLang="en-US" sz="1200" dirty="0">
                <a:solidFill>
                  <a:srgbClr val="252830"/>
                </a:solidFill>
                <a:latin typeface="Consolas" panose="020B0609020204030204" pitchFamily="49" charset="0"/>
              </a:rPr>
              <a:t>(</a:t>
            </a:r>
            <a:r>
              <a:rPr lang="en-US" altLang="en-US" sz="1200" dirty="0" err="1">
                <a:solidFill>
                  <a:srgbClr val="252830"/>
                </a:solidFill>
                <a:latin typeface="Consolas" panose="020B0609020204030204" pitchFamily="49" charset="0"/>
              </a:rPr>
              <a:t>char_class</a:t>
            </a:r>
            <a:r>
              <a:rPr lang="en-US" altLang="en-US" sz="1200" dirty="0">
                <a:solidFill>
                  <a:srgbClr val="252830"/>
                </a:solidFill>
                <a:latin typeface="Consolas" panose="020B0609020204030204" pitchFamily="49" charset="0"/>
              </a:rPr>
              <a:t>(ASCII_ALNUM %R% "._%+-")) %R%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52830"/>
                </a:solidFill>
                <a:latin typeface="Consolas" panose="020B0609020204030204" pitchFamily="49" charset="0"/>
              </a:rPr>
              <a:t>"@" %R%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err="1">
                <a:solidFill>
                  <a:srgbClr val="252830"/>
                </a:solidFill>
                <a:latin typeface="Consolas" panose="020B0609020204030204" pitchFamily="49" charset="0"/>
              </a:rPr>
              <a:t>one_or_more</a:t>
            </a:r>
            <a:r>
              <a:rPr lang="en-US" altLang="en-US" sz="1200" dirty="0">
                <a:solidFill>
                  <a:srgbClr val="252830"/>
                </a:solidFill>
                <a:latin typeface="Consolas" panose="020B0609020204030204" pitchFamily="49" charset="0"/>
              </a:rPr>
              <a:t>(</a:t>
            </a:r>
            <a:r>
              <a:rPr lang="en-US" altLang="en-US" sz="1200" dirty="0" err="1">
                <a:solidFill>
                  <a:srgbClr val="252830"/>
                </a:solidFill>
                <a:latin typeface="Consolas" panose="020B0609020204030204" pitchFamily="49" charset="0"/>
              </a:rPr>
              <a:t>char_class</a:t>
            </a:r>
            <a:r>
              <a:rPr lang="en-US" altLang="en-US" sz="1200" dirty="0">
                <a:solidFill>
                  <a:srgbClr val="252830"/>
                </a:solidFill>
                <a:latin typeface="Consolas" panose="020B0609020204030204" pitchFamily="49" charset="0"/>
              </a:rPr>
              <a:t>(ASCII_ALNUM %R% ".-")) %R%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52830"/>
                </a:solidFill>
                <a:latin typeface="Consolas" panose="020B0609020204030204" pitchFamily="49" charset="0"/>
              </a:rPr>
              <a:t>DOT %R%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err="1">
                <a:solidFill>
                  <a:srgbClr val="252830"/>
                </a:solidFill>
                <a:latin typeface="Consolas" panose="020B0609020204030204" pitchFamily="49" charset="0"/>
              </a:rPr>
              <a:t>ascii_alpha</a:t>
            </a:r>
            <a:r>
              <a:rPr lang="en-US" altLang="en-US" sz="1200" dirty="0">
                <a:solidFill>
                  <a:srgbClr val="252830"/>
                </a:solidFill>
                <a:latin typeface="Consolas" panose="020B0609020204030204" pitchFamily="49" charset="0"/>
              </a:rPr>
              <a:t>(2, 4)</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p:txBody>
      </p:sp>
      <p:sp>
        <p:nvSpPr>
          <p:cNvPr id="4" name="TextBox 3">
            <a:extLst>
              <a:ext uri="{FF2B5EF4-FFF2-40B4-BE49-F238E27FC236}">
                <a16:creationId xmlns:a16="http://schemas.microsoft.com/office/drawing/2014/main" id="{E1CF688C-5689-4331-BCCE-EC3625D046E2}"/>
              </a:ext>
            </a:extLst>
          </p:cNvPr>
          <p:cNvSpPr txBox="1"/>
          <p:nvPr/>
        </p:nvSpPr>
        <p:spPr>
          <a:xfrm>
            <a:off x="7305080" y="412588"/>
            <a:ext cx="4101629" cy="3939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chemeClr val="accent2"/>
                </a:solidFill>
                <a:cs typeface="Calibri"/>
              </a:rPr>
              <a:t>Rebus Examples</a:t>
            </a:r>
          </a:p>
          <a:p>
            <a:endParaRPr lang="en-US" sz="1600" b="1" dirty="0">
              <a:cs typeface="Calibri"/>
            </a:endParaRPr>
          </a:p>
          <a:p>
            <a:r>
              <a:rPr lang="en-US" sz="1400" b="1" dirty="0">
                <a:cs typeface="Calibri"/>
              </a:rPr>
              <a:t>Here are a few rebus examples from the documentation referenced on the previous slide.</a:t>
            </a:r>
          </a:p>
          <a:p>
            <a:endParaRPr lang="en-US" sz="1400" b="1" dirty="0">
              <a:cs typeface="Calibri"/>
            </a:endParaRPr>
          </a:p>
          <a:p>
            <a:r>
              <a:rPr lang="en-US" sz="1400" b="1" dirty="0">
                <a:cs typeface="Calibri"/>
              </a:rPr>
              <a:t>The %R% operator connects the parts of the match pattern together into a whole.</a:t>
            </a:r>
          </a:p>
          <a:p>
            <a:endParaRPr lang="en-US" sz="1400" b="1" dirty="0">
              <a:cs typeface="Calibri"/>
            </a:endParaRPr>
          </a:p>
          <a:p>
            <a:r>
              <a:rPr lang="en-US" sz="1400" b="1" dirty="0">
                <a:cs typeface="Calibri"/>
              </a:rPr>
              <a:t>The functions ‘</a:t>
            </a:r>
            <a:r>
              <a:rPr lang="en-US" sz="1400" b="1" dirty="0" err="1">
                <a:cs typeface="Calibri"/>
              </a:rPr>
              <a:t>ascii_alpha</a:t>
            </a:r>
            <a:r>
              <a:rPr lang="en-US" sz="1400" b="1" dirty="0">
                <a:cs typeface="Calibri"/>
              </a:rPr>
              <a:t>’ and ‘</a:t>
            </a:r>
            <a:r>
              <a:rPr lang="en-US" sz="1400" b="1" dirty="0" err="1">
                <a:cs typeface="Calibri"/>
              </a:rPr>
              <a:t>hex_digit</a:t>
            </a:r>
            <a:r>
              <a:rPr lang="en-US" sz="1400" b="1" dirty="0">
                <a:cs typeface="Calibri"/>
              </a:rPr>
              <a:t>’ are rebus class groups that allow for matching one or more instances of the chosen group.  For a complete list of all rebus class groups, go here:</a:t>
            </a:r>
          </a:p>
          <a:p>
            <a:endParaRPr lang="en-US" sz="1400" b="1" dirty="0">
              <a:cs typeface="Calibri"/>
            </a:endParaRPr>
          </a:p>
          <a:p>
            <a:r>
              <a:rPr lang="en-US" sz="1400" b="1" dirty="0">
                <a:cs typeface="Calibri"/>
                <a:hlinkClick r:id="rId2"/>
              </a:rPr>
              <a:t>https://rdrr.io/cran/rebus.base/man/ClassGroups.html</a:t>
            </a:r>
            <a:endParaRPr lang="en-US" sz="1400" b="1" dirty="0">
              <a:cs typeface="Calibri"/>
            </a:endParaRPr>
          </a:p>
          <a:p>
            <a:endParaRPr lang="en-US" b="1" dirty="0">
              <a:cs typeface="Calibri"/>
            </a:endParaRPr>
          </a:p>
          <a:p>
            <a:endParaRPr lang="en-US" b="1" dirty="0">
              <a:cs typeface="Calibri"/>
            </a:endParaRPr>
          </a:p>
        </p:txBody>
      </p:sp>
    </p:spTree>
    <p:extLst>
      <p:ext uri="{BB962C8B-B14F-4D97-AF65-F5344CB8AC3E}">
        <p14:creationId xmlns:p14="http://schemas.microsoft.com/office/powerpoint/2010/main" val="2026017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2C0B7E96-E244-44C0-A9C4-4B47D669E81A}"/>
              </a:ext>
            </a:extLst>
          </p:cNvPr>
          <p:cNvSpPr>
            <a:spLocks noChangeArrowheads="1"/>
          </p:cNvSpPr>
          <p:nvPr/>
        </p:nvSpPr>
        <p:spPr bwMode="auto">
          <a:xfrm>
            <a:off x="344075" y="412588"/>
            <a:ext cx="6716683" cy="5874594"/>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856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 Rebus Examples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ALNUM</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ALPHA</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BLANK</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CNTRL</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DIGIT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GRAPH</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LOWER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PRINT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PUNCT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SPACE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UPPER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HEX_DIGIT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NEWLINE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ANY_CHAR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DGT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WRD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SPC</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DOT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BACKSLASH</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CARET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NOT_DGT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NOT_WRD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NOT_SPC</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p:txBody>
      </p:sp>
      <p:sp>
        <p:nvSpPr>
          <p:cNvPr id="4" name="TextBox 3">
            <a:extLst>
              <a:ext uri="{FF2B5EF4-FFF2-40B4-BE49-F238E27FC236}">
                <a16:creationId xmlns:a16="http://schemas.microsoft.com/office/drawing/2014/main" id="{E1CF688C-5689-4331-BCCE-EC3625D046E2}"/>
              </a:ext>
            </a:extLst>
          </p:cNvPr>
          <p:cNvSpPr txBox="1"/>
          <p:nvPr/>
        </p:nvSpPr>
        <p:spPr>
          <a:xfrm>
            <a:off x="7305080" y="412588"/>
            <a:ext cx="4101629"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chemeClr val="accent2"/>
                </a:solidFill>
                <a:cs typeface="Calibri"/>
              </a:rPr>
              <a:t>Class Constants</a:t>
            </a:r>
          </a:p>
          <a:p>
            <a:endParaRPr lang="en-US" sz="1600" b="1" dirty="0">
              <a:cs typeface="Calibri"/>
            </a:endParaRPr>
          </a:p>
          <a:p>
            <a:r>
              <a:rPr lang="en-US" sz="1600" b="1" dirty="0">
                <a:cs typeface="Calibri"/>
              </a:rPr>
              <a:t>Expressions like DOT (seen on the previous slide in the email address matching expression), are rebus class constants.  </a:t>
            </a:r>
          </a:p>
          <a:p>
            <a:endParaRPr lang="en-US" sz="1600" b="1" dirty="0">
              <a:cs typeface="Calibri"/>
            </a:endParaRPr>
          </a:p>
          <a:p>
            <a:r>
              <a:rPr lang="en-US" sz="1600" b="1" dirty="0">
                <a:cs typeface="Calibri"/>
              </a:rPr>
              <a:t>These make it easy to match characters that might stand for other things in traditional regular expressions.  For example, in regular expressions, ^ indicates the START of a line.  </a:t>
            </a:r>
          </a:p>
          <a:p>
            <a:endParaRPr lang="en-US" sz="1600" b="1" dirty="0">
              <a:cs typeface="Calibri"/>
            </a:endParaRPr>
          </a:p>
          <a:p>
            <a:r>
              <a:rPr lang="en-US" sz="1600" b="1" dirty="0">
                <a:cs typeface="Calibri"/>
              </a:rPr>
              <a:t>Rebus has a class constant START and CARET to make these kinds of distinctions much clearer.</a:t>
            </a:r>
          </a:p>
          <a:p>
            <a:endParaRPr lang="en-US" sz="1600" b="1" dirty="0">
              <a:cs typeface="Calibri"/>
            </a:endParaRPr>
          </a:p>
          <a:p>
            <a:r>
              <a:rPr lang="en-US" sz="1600" b="1" dirty="0">
                <a:cs typeface="Calibri"/>
                <a:hlinkClick r:id="rId2"/>
              </a:rPr>
              <a:t>https://rdrr.io/cran/rebus.base/man/CharacterClasses.html</a:t>
            </a:r>
            <a:endParaRPr lang="en-US" sz="1600" b="1" dirty="0">
              <a:cs typeface="Calibri"/>
            </a:endParaRPr>
          </a:p>
          <a:p>
            <a:endParaRPr lang="en-US" b="1" dirty="0">
              <a:cs typeface="Calibri"/>
            </a:endParaRPr>
          </a:p>
          <a:p>
            <a:endParaRPr lang="en-US" b="1" dirty="0">
              <a:cs typeface="Calibri"/>
            </a:endParaRPr>
          </a:p>
        </p:txBody>
      </p:sp>
    </p:spTree>
    <p:extLst>
      <p:ext uri="{BB962C8B-B14F-4D97-AF65-F5344CB8AC3E}">
        <p14:creationId xmlns:p14="http://schemas.microsoft.com/office/powerpoint/2010/main" val="934844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2C0B7E96-E244-44C0-A9C4-4B47D669E81A}"/>
              </a:ext>
            </a:extLst>
          </p:cNvPr>
          <p:cNvSpPr>
            <a:spLocks noChangeArrowheads="1"/>
          </p:cNvSpPr>
          <p:nvPr/>
        </p:nvSpPr>
        <p:spPr bwMode="auto">
          <a:xfrm>
            <a:off x="344075" y="412588"/>
            <a:ext cx="6716683" cy="6243926"/>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85660" numCol="1" anchor="ctr" anchorCtr="0" compatLnSpc="1">
            <a:prstTxWarp prst="textNoShape">
              <a:avLst/>
            </a:prstTxWarp>
            <a:spAutoFit/>
          </a:bodyPr>
          <a:lstStyle/>
          <a:p>
            <a:pPr marL="0" indent="0">
              <a:buNone/>
            </a:pPr>
            <a:r>
              <a:rPr lang="en-US" sz="1400" dirty="0">
                <a:latin typeface="Consolas" panose="020B0609020204030204" pitchFamily="49" charset="0"/>
              </a:rPr>
              <a:t># capture is good with match functions</a:t>
            </a:r>
          </a:p>
          <a:p>
            <a:pPr marL="0" indent="0">
              <a:buNone/>
            </a:pPr>
            <a:endParaRPr lang="en-US" sz="1400" dirty="0">
              <a:latin typeface="Consolas" panose="020B0609020204030204" pitchFamily="49" charset="0"/>
            </a:endParaRPr>
          </a:p>
          <a:p>
            <a:pPr marL="0" indent="0">
              <a:buNone/>
            </a:pPr>
            <a:r>
              <a:rPr lang="en-US" sz="1400" dirty="0" err="1">
                <a:solidFill>
                  <a:srgbClr val="0070C0"/>
                </a:solidFill>
                <a:latin typeface="Consolas" panose="020B0609020204030204" pitchFamily="49" charset="0"/>
              </a:rPr>
              <a:t>rx_price</a:t>
            </a:r>
            <a:r>
              <a:rPr lang="en-US" sz="1400" dirty="0">
                <a:solidFill>
                  <a:srgbClr val="0070C0"/>
                </a:solidFill>
                <a:latin typeface="Consolas" panose="020B0609020204030204" pitchFamily="49" charset="0"/>
              </a:rPr>
              <a:t> &lt;- capture(digit(1, Inf) %R% DOT %R% digit(2))</a:t>
            </a:r>
          </a:p>
          <a:p>
            <a:pPr marL="0" indent="0">
              <a:buNone/>
            </a:pPr>
            <a:r>
              <a:rPr lang="en-US" sz="1400" dirty="0" err="1">
                <a:solidFill>
                  <a:srgbClr val="0070C0"/>
                </a:solidFill>
                <a:latin typeface="Consolas" panose="020B0609020204030204" pitchFamily="49" charset="0"/>
              </a:rPr>
              <a:t>rx_quantity</a:t>
            </a:r>
            <a:r>
              <a:rPr lang="en-US" sz="1400" dirty="0">
                <a:solidFill>
                  <a:srgbClr val="0070C0"/>
                </a:solidFill>
                <a:latin typeface="Consolas" panose="020B0609020204030204" pitchFamily="49" charset="0"/>
              </a:rPr>
              <a:t> &lt;- capture(digit(1, Inf))</a:t>
            </a:r>
          </a:p>
          <a:p>
            <a:pPr marL="0" indent="0">
              <a:buNone/>
            </a:pPr>
            <a:r>
              <a:rPr lang="en-US" sz="1400" dirty="0" err="1">
                <a:solidFill>
                  <a:srgbClr val="0070C0"/>
                </a:solidFill>
                <a:latin typeface="Consolas" panose="020B0609020204030204" pitchFamily="49" charset="0"/>
              </a:rPr>
              <a:t>rx_all</a:t>
            </a:r>
            <a:r>
              <a:rPr lang="en-US" sz="1400" dirty="0">
                <a:solidFill>
                  <a:srgbClr val="0070C0"/>
                </a:solidFill>
                <a:latin typeface="Consolas" panose="020B0609020204030204" pitchFamily="49" charset="0"/>
              </a:rPr>
              <a:t> &lt;- DOLLAR %R% </a:t>
            </a:r>
            <a:r>
              <a:rPr lang="en-US" sz="1400" dirty="0" err="1">
                <a:solidFill>
                  <a:srgbClr val="0070C0"/>
                </a:solidFill>
                <a:latin typeface="Consolas" panose="020B0609020204030204" pitchFamily="49" charset="0"/>
              </a:rPr>
              <a:t>rx_price</a:t>
            </a:r>
            <a:r>
              <a:rPr lang="en-US" sz="1400" dirty="0">
                <a:solidFill>
                  <a:srgbClr val="0070C0"/>
                </a:solidFill>
                <a:latin typeface="Consolas" panose="020B0609020204030204" pitchFamily="49" charset="0"/>
              </a:rPr>
              <a:t> %R% " for " %R% </a:t>
            </a:r>
            <a:r>
              <a:rPr lang="en-US" sz="1400" dirty="0" err="1">
                <a:solidFill>
                  <a:srgbClr val="0070C0"/>
                </a:solidFill>
                <a:latin typeface="Consolas" panose="020B0609020204030204" pitchFamily="49" charset="0"/>
              </a:rPr>
              <a:t>rx_quantity</a:t>
            </a:r>
            <a:endParaRPr lang="en-US" sz="1400" dirty="0">
              <a:solidFill>
                <a:srgbClr val="0070C0"/>
              </a:solidFill>
              <a:latin typeface="Consolas" panose="020B0609020204030204" pitchFamily="49" charset="0"/>
            </a:endParaRPr>
          </a:p>
          <a:p>
            <a:pPr marL="0" indent="0">
              <a:buNone/>
            </a:pPr>
            <a:endParaRPr lang="en-US" sz="1400" dirty="0">
              <a:solidFill>
                <a:srgbClr val="0070C0"/>
              </a:solidFill>
              <a:latin typeface="Consolas" panose="020B0609020204030204" pitchFamily="49" charset="0"/>
            </a:endParaRPr>
          </a:p>
          <a:p>
            <a:pPr marL="0" indent="0">
              <a:buNone/>
            </a:pPr>
            <a:r>
              <a:rPr lang="en-US" sz="1400" dirty="0" err="1">
                <a:solidFill>
                  <a:srgbClr val="0070C0"/>
                </a:solidFill>
                <a:latin typeface="Consolas" panose="020B0609020204030204" pitchFamily="49" charset="0"/>
              </a:rPr>
              <a:t>str_match_all</a:t>
            </a:r>
            <a:r>
              <a:rPr lang="en-US" sz="1400" dirty="0">
                <a:solidFill>
                  <a:srgbClr val="0070C0"/>
                </a:solidFill>
                <a:latin typeface="Consolas" panose="020B0609020204030204" pitchFamily="49" charset="0"/>
              </a:rPr>
              <a:t>("The price was $123.99 for 12.", </a:t>
            </a:r>
            <a:r>
              <a:rPr lang="en-US" sz="1400" dirty="0" err="1">
                <a:solidFill>
                  <a:srgbClr val="0070C0"/>
                </a:solidFill>
                <a:latin typeface="Consolas" panose="020B0609020204030204" pitchFamily="49" charset="0"/>
              </a:rPr>
              <a:t>rx_all</a:t>
            </a:r>
            <a:r>
              <a:rPr lang="en-US" sz="1400" dirty="0">
                <a:solidFill>
                  <a:srgbClr val="0070C0"/>
                </a:solidFill>
                <a:latin typeface="Consolas" panose="020B0609020204030204" pitchFamily="49" charset="0"/>
              </a:rPr>
              <a:t>)</a:t>
            </a:r>
          </a:p>
          <a:p>
            <a:pPr marL="0" indent="0">
              <a:buNone/>
            </a:pPr>
            <a:endParaRPr lang="en-US" sz="1400" dirty="0">
              <a:solidFill>
                <a:srgbClr val="0070C0"/>
              </a:solidFill>
              <a:latin typeface="Consolas" panose="020B0609020204030204" pitchFamily="49" charset="0"/>
            </a:endParaRPr>
          </a:p>
          <a:p>
            <a:pPr marL="0" indent="0">
              <a:buNone/>
            </a:pPr>
            <a:r>
              <a:rPr lang="en-US" sz="1400" dirty="0">
                <a:solidFill>
                  <a:schemeClr val="accent2">
                    <a:lumMod val="50000"/>
                  </a:schemeClr>
                </a:solidFill>
                <a:latin typeface="Consolas" panose="020B0609020204030204" pitchFamily="49" charset="0"/>
              </a:rPr>
              <a:t>[,1]             [,2]     [,3]</a:t>
            </a:r>
          </a:p>
          <a:p>
            <a:pPr marL="0" indent="0">
              <a:buNone/>
            </a:pPr>
            <a:r>
              <a:rPr lang="en-US" sz="1400" dirty="0">
                <a:solidFill>
                  <a:schemeClr val="accent2">
                    <a:lumMod val="50000"/>
                  </a:schemeClr>
                </a:solidFill>
                <a:latin typeface="Consolas" panose="020B0609020204030204" pitchFamily="49" charset="0"/>
              </a:rPr>
              <a:t>[1,] "$123.99 for 12" "123.99" "12"</a:t>
            </a:r>
          </a:p>
          <a:p>
            <a:pPr marL="0" indent="0">
              <a:buNone/>
            </a:pPr>
            <a:endParaRPr lang="en-US" sz="1400" dirty="0">
              <a:solidFill>
                <a:srgbClr val="0070C0"/>
              </a:solidFill>
              <a:latin typeface="Consolas" panose="020B0609020204030204" pitchFamily="49" charset="0"/>
            </a:endParaRPr>
          </a:p>
          <a:p>
            <a:pPr marL="0" indent="0">
              <a:buNone/>
            </a:pPr>
            <a:r>
              <a:rPr lang="en-US" sz="1400" dirty="0">
                <a:latin typeface="Consolas" panose="020B0609020204030204" pitchFamily="49" charset="0"/>
              </a:rPr>
              <a:t># group is mostly used with alternation. </a:t>
            </a:r>
          </a:p>
          <a:p>
            <a:pPr marL="0" indent="0">
              <a:buNone/>
            </a:pPr>
            <a:endParaRPr lang="en-US" sz="1400" dirty="0">
              <a:latin typeface="Consolas" panose="020B0609020204030204" pitchFamily="49" charset="0"/>
            </a:endParaRPr>
          </a:p>
          <a:p>
            <a:pPr marL="0" indent="0">
              <a:buNone/>
            </a:pPr>
            <a:r>
              <a:rPr lang="en-US" sz="1400" dirty="0" err="1">
                <a:solidFill>
                  <a:srgbClr val="0070C0"/>
                </a:solidFill>
                <a:latin typeface="Consolas" panose="020B0609020204030204" pitchFamily="49" charset="0"/>
              </a:rPr>
              <a:t>rx_spread</a:t>
            </a:r>
            <a:r>
              <a:rPr lang="en-US" sz="1400" dirty="0">
                <a:solidFill>
                  <a:srgbClr val="0070C0"/>
                </a:solidFill>
                <a:latin typeface="Consolas" panose="020B0609020204030204" pitchFamily="49" charset="0"/>
              </a:rPr>
              <a:t> &lt;- group("peanut butter" %|% "jam" %|% "marmalade")</a:t>
            </a:r>
          </a:p>
          <a:p>
            <a:pPr marL="0" indent="0">
              <a:buNone/>
            </a:pPr>
            <a:endParaRPr lang="en-US" sz="1400" dirty="0">
              <a:solidFill>
                <a:srgbClr val="0070C0"/>
              </a:solidFill>
              <a:latin typeface="Consolas" panose="020B0609020204030204" pitchFamily="49" charset="0"/>
            </a:endParaRPr>
          </a:p>
          <a:p>
            <a:pPr marL="0" indent="0">
              <a:buNone/>
            </a:pPr>
            <a:r>
              <a:rPr lang="en-US" sz="1400" dirty="0" err="1">
                <a:solidFill>
                  <a:srgbClr val="0070C0"/>
                </a:solidFill>
                <a:latin typeface="Consolas" panose="020B0609020204030204" pitchFamily="49" charset="0"/>
              </a:rPr>
              <a:t>str_match_all</a:t>
            </a:r>
            <a:r>
              <a:rPr lang="en-US" sz="1400" dirty="0">
                <a:solidFill>
                  <a:srgbClr val="0070C0"/>
                </a:solidFill>
                <a:latin typeface="Consolas" panose="020B0609020204030204" pitchFamily="49" charset="0"/>
              </a:rPr>
              <a:t>(</a:t>
            </a:r>
          </a:p>
          <a:p>
            <a:pPr marL="0" indent="0">
              <a:buNone/>
            </a:pPr>
            <a:r>
              <a:rPr lang="en-US" sz="1400" dirty="0">
                <a:solidFill>
                  <a:srgbClr val="0070C0"/>
                </a:solidFill>
                <a:latin typeface="Consolas" panose="020B0609020204030204" pitchFamily="49" charset="0"/>
              </a:rPr>
              <a:t>  "You can have peanut butter, jam, or marmalade on your toast.",</a:t>
            </a:r>
          </a:p>
          <a:p>
            <a:pPr marL="0" indent="0">
              <a:buNone/>
            </a:pPr>
            <a:r>
              <a:rPr lang="en-US" sz="1400" dirty="0">
                <a:solidFill>
                  <a:srgbClr val="0070C0"/>
                </a:solidFill>
                <a:latin typeface="Consolas" panose="020B0609020204030204" pitchFamily="49" charset="0"/>
              </a:rPr>
              <a:t>  </a:t>
            </a:r>
            <a:r>
              <a:rPr lang="en-US" sz="1400" dirty="0" err="1">
                <a:solidFill>
                  <a:srgbClr val="0070C0"/>
                </a:solidFill>
                <a:latin typeface="Consolas" panose="020B0609020204030204" pitchFamily="49" charset="0"/>
              </a:rPr>
              <a:t>rx_spread</a:t>
            </a:r>
            <a:endParaRPr lang="en-US" sz="1400" dirty="0">
              <a:solidFill>
                <a:srgbClr val="0070C0"/>
              </a:solidFill>
              <a:latin typeface="Consolas" panose="020B0609020204030204" pitchFamily="49" charset="0"/>
            </a:endParaRPr>
          </a:p>
          <a:p>
            <a:pPr marL="0" indent="0">
              <a:buNone/>
            </a:pPr>
            <a:r>
              <a:rPr lang="en-US" sz="1400" dirty="0">
                <a:solidFill>
                  <a:srgbClr val="0070C0"/>
                </a:solidFill>
                <a:latin typeface="Consolas" panose="020B0609020204030204" pitchFamily="49" charset="0"/>
              </a:rPr>
              <a:t>)</a:t>
            </a:r>
          </a:p>
          <a:p>
            <a:pPr marL="0" indent="0">
              <a:buNone/>
            </a:pPr>
            <a:endParaRPr lang="en-US" sz="1400" dirty="0">
              <a:solidFill>
                <a:srgbClr val="0070C0"/>
              </a:solidFill>
              <a:latin typeface="Consolas" panose="020B0609020204030204" pitchFamily="49" charset="0"/>
            </a:endParaRPr>
          </a:p>
          <a:p>
            <a:pPr marL="0" indent="0">
              <a:buNone/>
            </a:pPr>
            <a:r>
              <a:rPr lang="sv-SE" sz="1400" dirty="0">
                <a:solidFill>
                  <a:schemeClr val="accent2">
                    <a:lumMod val="50000"/>
                  </a:schemeClr>
                </a:solidFill>
                <a:latin typeface="Consolas" panose="020B0609020204030204" pitchFamily="49" charset="0"/>
              </a:rPr>
              <a:t>[,1]           </a:t>
            </a:r>
          </a:p>
          <a:p>
            <a:pPr marL="0" indent="0">
              <a:buNone/>
            </a:pPr>
            <a:r>
              <a:rPr lang="sv-SE" sz="1400" dirty="0">
                <a:solidFill>
                  <a:schemeClr val="accent2">
                    <a:lumMod val="50000"/>
                  </a:schemeClr>
                </a:solidFill>
                <a:latin typeface="Consolas" panose="020B0609020204030204" pitchFamily="49" charset="0"/>
              </a:rPr>
              <a:t>[1,] "peanut butter"</a:t>
            </a:r>
          </a:p>
          <a:p>
            <a:pPr marL="0" indent="0">
              <a:buNone/>
            </a:pPr>
            <a:r>
              <a:rPr lang="sv-SE" sz="1400" dirty="0">
                <a:solidFill>
                  <a:schemeClr val="accent2">
                    <a:lumMod val="50000"/>
                  </a:schemeClr>
                </a:solidFill>
                <a:latin typeface="Consolas" panose="020B0609020204030204" pitchFamily="49" charset="0"/>
              </a:rPr>
              <a:t>[2,] "jam"          </a:t>
            </a:r>
          </a:p>
          <a:p>
            <a:pPr marL="0" indent="0">
              <a:buNone/>
            </a:pPr>
            <a:r>
              <a:rPr lang="sv-SE" sz="1400" dirty="0">
                <a:solidFill>
                  <a:schemeClr val="accent2">
                    <a:lumMod val="50000"/>
                  </a:schemeClr>
                </a:solidFill>
                <a:latin typeface="Consolas" panose="020B0609020204030204" pitchFamily="49" charset="0"/>
              </a:rPr>
              <a:t>[3,] "marmalade"</a:t>
            </a:r>
            <a:endParaRPr lang="en-US" sz="1400" dirty="0">
              <a:solidFill>
                <a:schemeClr val="accent2">
                  <a:lumMod val="50000"/>
                </a:schemeClr>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p:txBody>
      </p:sp>
      <p:sp>
        <p:nvSpPr>
          <p:cNvPr id="4" name="TextBox 3">
            <a:extLst>
              <a:ext uri="{FF2B5EF4-FFF2-40B4-BE49-F238E27FC236}">
                <a16:creationId xmlns:a16="http://schemas.microsoft.com/office/drawing/2014/main" id="{E1CF688C-5689-4331-BCCE-EC3625D046E2}"/>
              </a:ext>
            </a:extLst>
          </p:cNvPr>
          <p:cNvSpPr txBox="1"/>
          <p:nvPr/>
        </p:nvSpPr>
        <p:spPr>
          <a:xfrm>
            <a:off x="7346643" y="412588"/>
            <a:ext cx="4101629" cy="23206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chemeClr val="accent2"/>
                </a:solidFill>
                <a:cs typeface="Calibri"/>
              </a:rPr>
              <a:t>capture() and group()</a:t>
            </a:r>
          </a:p>
          <a:p>
            <a:endParaRPr lang="en-US" sz="1600" b="1" dirty="0">
              <a:cs typeface="Calibri"/>
            </a:endParaRPr>
          </a:p>
          <a:p>
            <a:pPr marL="0" indent="0">
              <a:lnSpc>
                <a:spcPct val="120000"/>
              </a:lnSpc>
              <a:buNone/>
            </a:pPr>
            <a:r>
              <a:rPr lang="en-US" sz="1600" b="1" dirty="0"/>
              <a:t>The rebus capture() and group() functions allow for capture of the portion of the string that matches an expression, or matching of several alternative patterns in the same string.</a:t>
            </a:r>
          </a:p>
          <a:p>
            <a:endParaRPr lang="en-US" b="1" dirty="0">
              <a:cs typeface="Calibri"/>
            </a:endParaRPr>
          </a:p>
          <a:p>
            <a:endParaRPr lang="en-US" b="1" dirty="0">
              <a:cs typeface="Calibri"/>
            </a:endParaRPr>
          </a:p>
        </p:txBody>
      </p:sp>
    </p:spTree>
    <p:extLst>
      <p:ext uri="{BB962C8B-B14F-4D97-AF65-F5344CB8AC3E}">
        <p14:creationId xmlns:p14="http://schemas.microsoft.com/office/powerpoint/2010/main" val="1461052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03843-30C3-4497-BC73-6ABCAB1F6FF1}"/>
              </a:ext>
            </a:extLst>
          </p:cNvPr>
          <p:cNvSpPr>
            <a:spLocks noGrp="1"/>
          </p:cNvSpPr>
          <p:nvPr>
            <p:ph type="title"/>
          </p:nvPr>
        </p:nvSpPr>
        <p:spPr>
          <a:xfrm>
            <a:off x="1286934" y="314345"/>
            <a:ext cx="9618132" cy="790147"/>
          </a:xfrm>
          <a:solidFill>
            <a:schemeClr val="accent2"/>
          </a:solidFill>
          <a:ln>
            <a:solidFill>
              <a:schemeClr val="accent2"/>
            </a:solidFill>
          </a:ln>
        </p:spPr>
        <p:txBody>
          <a:bodyPr>
            <a:normAutofit/>
          </a:bodyPr>
          <a:lstStyle/>
          <a:p>
            <a:pPr algn="ctr"/>
            <a:r>
              <a:rPr lang="en-US" sz="3200" dirty="0">
                <a:solidFill>
                  <a:schemeClr val="bg1"/>
                </a:solidFill>
                <a:cs typeface="Calibri Light"/>
              </a:rPr>
              <a:t>Homework – Lesson 5</a:t>
            </a:r>
          </a:p>
        </p:txBody>
      </p:sp>
      <p:sp>
        <p:nvSpPr>
          <p:cNvPr id="3" name="Content Placeholder 2">
            <a:extLst>
              <a:ext uri="{FF2B5EF4-FFF2-40B4-BE49-F238E27FC236}">
                <a16:creationId xmlns:a16="http://schemas.microsoft.com/office/drawing/2014/main" id="{7BB486A7-5383-4F0C-9DCF-FD00B26D270D}"/>
              </a:ext>
            </a:extLst>
          </p:cNvPr>
          <p:cNvSpPr>
            <a:spLocks noGrp="1"/>
          </p:cNvSpPr>
          <p:nvPr>
            <p:ph idx="1"/>
          </p:nvPr>
        </p:nvSpPr>
        <p:spPr>
          <a:xfrm>
            <a:off x="1286934" y="1251096"/>
            <a:ext cx="9618132" cy="5207893"/>
          </a:xfrm>
        </p:spPr>
        <p:txBody>
          <a:bodyPr vert="horz" lIns="91440" tIns="45720" rIns="91440" bIns="45720" rtlCol="0">
            <a:normAutofit/>
          </a:bodyPr>
          <a:lstStyle/>
          <a:p>
            <a:pPr marL="0" indent="0">
              <a:buNone/>
            </a:pPr>
            <a:r>
              <a:rPr lang="en-US" sz="1700" b="1" dirty="0">
                <a:cs typeface="Calibri"/>
              </a:rPr>
              <a:t>String Manipulation and Pattern Matching</a:t>
            </a:r>
          </a:p>
          <a:p>
            <a:pPr marL="0" indent="0">
              <a:buNone/>
            </a:pPr>
            <a:r>
              <a:rPr lang="en-US" sz="1700" dirty="0">
                <a:cs typeface="Calibri"/>
              </a:rPr>
              <a:t>Review the companion R notebook for this lesson, “R-Studio Notebook Intro to </a:t>
            </a:r>
            <a:r>
              <a:rPr lang="en-US" sz="1700" dirty="0" err="1">
                <a:cs typeface="Calibri"/>
              </a:rPr>
              <a:t>Strings.Rmd</a:t>
            </a:r>
            <a:r>
              <a:rPr lang="en-US" sz="1700" dirty="0">
                <a:cs typeface="Calibri"/>
              </a:rPr>
              <a:t>”.</a:t>
            </a:r>
          </a:p>
          <a:p>
            <a:pPr marL="0" indent="0">
              <a:buNone/>
            </a:pPr>
            <a:r>
              <a:rPr lang="en-US" sz="1700" dirty="0">
                <a:cs typeface="Calibri"/>
              </a:rPr>
              <a:t>Answer the following questions in a new R notebook:</a:t>
            </a:r>
          </a:p>
          <a:p>
            <a:pPr marL="400050" indent="-400050">
              <a:buFont typeface="+mj-lt"/>
              <a:buAutoNum type="romanUcPeriod"/>
            </a:pPr>
            <a:r>
              <a:rPr lang="en-US" sz="1700" b="1" dirty="0">
                <a:cs typeface="Calibri"/>
              </a:rPr>
              <a:t>Review PART 9, Working with Poe lines.</a:t>
            </a:r>
          </a:p>
          <a:p>
            <a:pPr marL="857250" lvl="1" indent="-400050">
              <a:buFont typeface="+mj-lt"/>
              <a:buAutoNum type="arabicPeriod"/>
            </a:pPr>
            <a:r>
              <a:rPr lang="en-US" sz="1300" dirty="0">
                <a:cs typeface="Calibri"/>
              </a:rPr>
              <a:t>Obtain some kind of corpus of your choosing</a:t>
            </a:r>
          </a:p>
          <a:p>
            <a:pPr marL="857250" lvl="1" indent="-400050">
              <a:buFont typeface="+mj-lt"/>
              <a:buAutoNum type="arabicPeriod"/>
            </a:pPr>
            <a:r>
              <a:rPr lang="en-US" sz="1300" dirty="0">
                <a:cs typeface="Calibri"/>
              </a:rPr>
              <a:t>Remove punctuation and repetitive words from the corpus</a:t>
            </a:r>
          </a:p>
          <a:p>
            <a:pPr marL="857250" lvl="1" indent="-400050">
              <a:buFont typeface="+mj-lt"/>
              <a:buAutoNum type="arabicPeriod"/>
            </a:pPr>
            <a:r>
              <a:rPr lang="en-US" sz="1300" dirty="0">
                <a:cs typeface="Calibri"/>
              </a:rPr>
              <a:t>Write a function or a series of expressions that identifies the ratio of small words to larger words in each line</a:t>
            </a:r>
          </a:p>
          <a:p>
            <a:pPr marL="857250" lvl="1" indent="-400050">
              <a:buFont typeface="+mj-lt"/>
              <a:buAutoNum type="arabicPeriod"/>
            </a:pPr>
            <a:r>
              <a:rPr lang="en-US" sz="1300">
                <a:cs typeface="Calibri"/>
              </a:rPr>
              <a:t>Do lines </a:t>
            </a:r>
            <a:r>
              <a:rPr lang="en-US" sz="1300" dirty="0">
                <a:cs typeface="Calibri"/>
              </a:rPr>
              <a:t>with more small or more large words share any characteristics in your corpus?</a:t>
            </a:r>
          </a:p>
          <a:p>
            <a:pPr marL="400050" indent="-400050">
              <a:buFont typeface="+mj-lt"/>
              <a:buAutoNum type="romanUcPeriod"/>
            </a:pPr>
            <a:r>
              <a:rPr lang="en-US" sz="1700" b="1" dirty="0">
                <a:cs typeface="Calibri"/>
              </a:rPr>
              <a:t>Review PART 10, Introducing rebus and </a:t>
            </a:r>
            <a:r>
              <a:rPr lang="en-US" sz="1700" b="1" dirty="0" err="1">
                <a:cs typeface="Calibri"/>
              </a:rPr>
              <a:t>dplyr</a:t>
            </a:r>
            <a:r>
              <a:rPr lang="en-US" sz="1700" b="1" dirty="0">
                <a:cs typeface="Calibri"/>
              </a:rPr>
              <a:t>.</a:t>
            </a:r>
          </a:p>
          <a:p>
            <a:pPr marL="800100" lvl="1" indent="-342900">
              <a:buFont typeface="+mj-lt"/>
              <a:buAutoNum type="arabicPeriod"/>
            </a:pPr>
            <a:r>
              <a:rPr lang="en-US" sz="1300" dirty="0">
                <a:cs typeface="Calibri"/>
              </a:rPr>
              <a:t>Filter the </a:t>
            </a:r>
            <a:r>
              <a:rPr lang="en-US" sz="1300" dirty="0" err="1">
                <a:cs typeface="Calibri"/>
              </a:rPr>
              <a:t>babynames</a:t>
            </a:r>
            <a:r>
              <a:rPr lang="en-US" sz="1300" dirty="0">
                <a:cs typeface="Calibri"/>
              </a:rPr>
              <a:t> data to create a data set of girls names from 2013</a:t>
            </a:r>
          </a:p>
          <a:p>
            <a:pPr marL="800100" lvl="1" indent="-342900">
              <a:buFont typeface="+mj-lt"/>
              <a:buAutoNum type="arabicPeriod"/>
            </a:pPr>
            <a:r>
              <a:rPr lang="en-US" sz="1300" dirty="0">
                <a:cs typeface="Calibri"/>
              </a:rPr>
              <a:t>Identify the number of girls born in 2013 with names that have 3 vowels in a row</a:t>
            </a:r>
          </a:p>
          <a:p>
            <a:pPr marL="800100" lvl="1" indent="-342900">
              <a:buFont typeface="+mj-lt"/>
              <a:buAutoNum type="arabicPeriod"/>
            </a:pPr>
            <a:r>
              <a:rPr lang="en-US" sz="1300" dirty="0">
                <a:cs typeface="Calibri"/>
              </a:rPr>
              <a:t>Subset the 2013 girls data set to only girls whose names begin with ‘L’</a:t>
            </a:r>
          </a:p>
          <a:p>
            <a:pPr marL="800100" lvl="1" indent="-342900">
              <a:buFont typeface="+mj-lt"/>
              <a:buAutoNum type="arabicPeriod"/>
            </a:pPr>
            <a:r>
              <a:rPr lang="en-US" sz="1300" dirty="0">
                <a:cs typeface="Calibri"/>
              </a:rPr>
              <a:t>Count the number of vowels that appear in each name in the subset, and plot the counts on a histogram</a:t>
            </a:r>
          </a:p>
          <a:p>
            <a:pPr marL="800100" lvl="1" indent="-342900">
              <a:buFont typeface="+mj-lt"/>
              <a:buAutoNum type="arabicPeriod"/>
            </a:pPr>
            <a:r>
              <a:rPr lang="en-US" sz="1300" dirty="0">
                <a:cs typeface="Calibri"/>
              </a:rPr>
              <a:t>Write a rebus expression that can match an IP address</a:t>
            </a:r>
          </a:p>
          <a:p>
            <a:pPr marL="800100" lvl="1" indent="-342900">
              <a:buFont typeface="+mj-lt"/>
              <a:buAutoNum type="arabicPeriod"/>
            </a:pPr>
            <a:r>
              <a:rPr lang="en-US" sz="1300" dirty="0">
                <a:cs typeface="Calibri"/>
              </a:rPr>
              <a:t>Create a list of subnets from a list of IP addresses using your expression and the capture() function</a:t>
            </a:r>
          </a:p>
          <a:p>
            <a:pPr lvl="1"/>
            <a:endParaRPr lang="en-US" sz="1300" b="1" dirty="0">
              <a:cs typeface="Calibri"/>
            </a:endParaRPr>
          </a:p>
        </p:txBody>
      </p:sp>
    </p:spTree>
    <p:extLst>
      <p:ext uri="{BB962C8B-B14F-4D97-AF65-F5344CB8AC3E}">
        <p14:creationId xmlns:p14="http://schemas.microsoft.com/office/powerpoint/2010/main" val="861751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66BF-622E-4649-8B89-84F9629E7D65}"/>
              </a:ext>
            </a:extLst>
          </p:cNvPr>
          <p:cNvSpPr>
            <a:spLocks noGrp="1"/>
          </p:cNvSpPr>
          <p:nvPr>
            <p:ph type="title"/>
          </p:nvPr>
        </p:nvSpPr>
        <p:spPr/>
        <p:txBody>
          <a:bodyPr/>
          <a:lstStyle/>
          <a:p>
            <a:r>
              <a:rPr lang="en-US" dirty="0">
                <a:solidFill>
                  <a:schemeClr val="accent2"/>
                </a:solidFill>
                <a:cs typeface="Calibri Light"/>
              </a:rPr>
              <a:t>About The </a:t>
            </a:r>
            <a:r>
              <a:rPr lang="en-US" dirty="0" err="1">
                <a:solidFill>
                  <a:schemeClr val="accent2"/>
                </a:solidFill>
                <a:cs typeface="Calibri Light"/>
              </a:rPr>
              <a:t>Tidyverse</a:t>
            </a:r>
            <a:endParaRPr lang="en-US" dirty="0">
              <a:solidFill>
                <a:schemeClr val="accent2"/>
              </a:solidFill>
            </a:endParaRPr>
          </a:p>
        </p:txBody>
      </p:sp>
      <p:sp>
        <p:nvSpPr>
          <p:cNvPr id="3" name="Content Placeholder 2">
            <a:extLst>
              <a:ext uri="{FF2B5EF4-FFF2-40B4-BE49-F238E27FC236}">
                <a16:creationId xmlns:a16="http://schemas.microsoft.com/office/drawing/2014/main" id="{407E1653-B12F-4BB4-9600-58E1B42CB961}"/>
              </a:ext>
            </a:extLst>
          </p:cNvPr>
          <p:cNvSpPr>
            <a:spLocks noGrp="1"/>
          </p:cNvSpPr>
          <p:nvPr>
            <p:ph idx="1"/>
          </p:nvPr>
        </p:nvSpPr>
        <p:spPr>
          <a:xfrm>
            <a:off x="838200" y="1565430"/>
            <a:ext cx="10515600" cy="4611533"/>
          </a:xfrm>
        </p:spPr>
        <p:txBody>
          <a:bodyPr vert="horz" lIns="91440" tIns="45720" rIns="91440" bIns="45720" rtlCol="0" anchor="t">
            <a:normAutofit/>
          </a:bodyPr>
          <a:lstStyle/>
          <a:p>
            <a:pPr marL="0" indent="0">
              <a:buNone/>
            </a:pPr>
            <a:r>
              <a:rPr lang="en-US" sz="1600" b="0" i="0" dirty="0">
                <a:solidFill>
                  <a:srgbClr val="1A1917"/>
                </a:solidFill>
                <a:effectLst/>
              </a:rPr>
              <a:t>The </a:t>
            </a:r>
            <a:r>
              <a:rPr lang="en-US" sz="1600" b="0" i="0" dirty="0" err="1">
                <a:solidFill>
                  <a:srgbClr val="1A1917"/>
                </a:solidFill>
                <a:effectLst/>
              </a:rPr>
              <a:t>Tidyverse</a:t>
            </a:r>
            <a:r>
              <a:rPr lang="en-US" sz="1600" b="0" i="0" dirty="0">
                <a:solidFill>
                  <a:srgbClr val="1A1917"/>
                </a:solidFill>
                <a:effectLst/>
              </a:rPr>
              <a:t> is a </a:t>
            </a:r>
            <a:r>
              <a:rPr lang="en-US" sz="1600" b="0" i="0" u="none" strike="noStrike" dirty="0">
                <a:solidFill>
                  <a:srgbClr val="38577F"/>
                </a:solidFill>
                <a:effectLst/>
                <a:hlinkClick r:id="rId2"/>
              </a:rPr>
              <a:t>collection of R packages</a:t>
            </a:r>
            <a:r>
              <a:rPr lang="en-US" sz="1600" b="0" i="0" dirty="0">
                <a:solidFill>
                  <a:srgbClr val="1A1917"/>
                </a:solidFill>
                <a:effectLst/>
              </a:rPr>
              <a:t> written by </a:t>
            </a:r>
            <a:r>
              <a:rPr lang="en-US" sz="1600" b="0" i="0" dirty="0">
                <a:solidFill>
                  <a:srgbClr val="1A1917"/>
                </a:solidFill>
                <a:effectLst/>
                <a:hlinkClick r:id="rId3"/>
              </a:rPr>
              <a:t>Hadley Wickham</a:t>
            </a:r>
            <a:r>
              <a:rPr lang="en-US" sz="1600" b="0" i="0" dirty="0">
                <a:solidFill>
                  <a:srgbClr val="1A1917"/>
                </a:solidFill>
                <a:effectLst/>
              </a:rPr>
              <a:t>, designed for data science. All packages share an underlying design philosophy, grammar, and data structures and facilitate string manipulation, feature creation, data wrangling, and other important data-related tasks.  </a:t>
            </a:r>
          </a:p>
          <a:p>
            <a:pPr marL="0" indent="0">
              <a:buNone/>
            </a:pPr>
            <a:r>
              <a:rPr lang="en-US" sz="1600" b="1" i="0" dirty="0">
                <a:solidFill>
                  <a:srgbClr val="1A1917"/>
                </a:solidFill>
                <a:effectLst/>
              </a:rPr>
              <a:t>Much of the growing popularity of the R language is related to the elegance and reusability of </a:t>
            </a:r>
            <a:r>
              <a:rPr lang="en-US" sz="1600" b="1" i="0" dirty="0" err="1">
                <a:solidFill>
                  <a:srgbClr val="1A1917"/>
                </a:solidFill>
                <a:effectLst/>
              </a:rPr>
              <a:t>Tidyverse</a:t>
            </a:r>
            <a:r>
              <a:rPr lang="en-US" sz="1600" b="1" i="0" dirty="0">
                <a:solidFill>
                  <a:srgbClr val="1A1917"/>
                </a:solidFill>
                <a:effectLst/>
              </a:rPr>
              <a:t> code, and the solid foundation it has created for additional user-created R packages for data science and statistics.</a:t>
            </a:r>
          </a:p>
          <a:p>
            <a:pPr marL="0" indent="0">
              <a:buNone/>
            </a:pPr>
            <a:r>
              <a:rPr lang="en-US" sz="1600" dirty="0">
                <a:solidFill>
                  <a:srgbClr val="1A1917"/>
                </a:solidFill>
              </a:rPr>
              <a:t>The p</a:t>
            </a:r>
            <a:r>
              <a:rPr lang="en-US" sz="1600" b="0" i="0" dirty="0">
                <a:solidFill>
                  <a:srgbClr val="1A1917"/>
                </a:solidFill>
                <a:effectLst/>
              </a:rPr>
              <a:t>ackages included in The </a:t>
            </a:r>
            <a:r>
              <a:rPr lang="en-US" sz="1600" b="0" i="0" dirty="0" err="1">
                <a:solidFill>
                  <a:srgbClr val="1A1917"/>
                </a:solidFill>
                <a:effectLst/>
              </a:rPr>
              <a:t>Tidyverse</a:t>
            </a:r>
            <a:r>
              <a:rPr lang="en-US" sz="1600" b="0" i="0" dirty="0">
                <a:solidFill>
                  <a:srgbClr val="1A1917"/>
                </a:solidFill>
                <a:effectLst/>
              </a:rPr>
              <a:t> are:</a:t>
            </a:r>
          </a:p>
          <a:p>
            <a:pPr marL="0" indent="0">
              <a:buNone/>
            </a:pPr>
            <a:r>
              <a:rPr lang="en-US" sz="1400" b="1" u="sng" dirty="0" err="1">
                <a:solidFill>
                  <a:srgbClr val="1A1917"/>
                </a:solidFill>
                <a:latin typeface="Lato" panose="020F0502020204030203" pitchFamily="34" charset="0"/>
                <a:cs typeface="Calibri" panose="020F0502020204030204"/>
              </a:rPr>
              <a:t>readr</a:t>
            </a:r>
            <a:r>
              <a:rPr lang="en-US" sz="1400" b="1" u="sng" dirty="0">
                <a:solidFill>
                  <a:srgbClr val="1A1917"/>
                </a:solidFill>
                <a:latin typeface="Lato" panose="020F0502020204030203" pitchFamily="34" charset="0"/>
                <a:cs typeface="Calibri" panose="020F0502020204030204"/>
              </a:rPr>
              <a:t>:</a:t>
            </a:r>
            <a:r>
              <a:rPr lang="en-US" sz="1400" b="1" dirty="0">
                <a:solidFill>
                  <a:srgbClr val="1A1917"/>
                </a:solidFill>
                <a:latin typeface="Lato" panose="020F0502020204030203" pitchFamily="34" charset="0"/>
                <a:cs typeface="Calibri" panose="020F0502020204030204"/>
              </a:rPr>
              <a:t>  </a:t>
            </a:r>
            <a:r>
              <a:rPr lang="en-US" sz="1400" b="0" i="0" dirty="0">
                <a:solidFill>
                  <a:srgbClr val="1A1917"/>
                </a:solidFill>
                <a:effectLst/>
                <a:latin typeface="Lato" panose="020F0502020204030203" pitchFamily="34" charset="0"/>
              </a:rPr>
              <a:t>a fast and friendly way to read rectangular data (like csv, </a:t>
            </a:r>
            <a:r>
              <a:rPr lang="en-US" sz="1400" b="0" i="0" dirty="0" err="1">
                <a:solidFill>
                  <a:srgbClr val="1A1917"/>
                </a:solidFill>
                <a:effectLst/>
                <a:latin typeface="Lato" panose="020F0502020204030203" pitchFamily="34" charset="0"/>
              </a:rPr>
              <a:t>tsv</a:t>
            </a:r>
            <a:r>
              <a:rPr lang="en-US" sz="1400" b="0" i="0" dirty="0">
                <a:solidFill>
                  <a:srgbClr val="1A1917"/>
                </a:solidFill>
                <a:effectLst/>
                <a:latin typeface="Lato" panose="020F0502020204030203" pitchFamily="34" charset="0"/>
              </a:rPr>
              <a:t>, and </a:t>
            </a:r>
            <a:r>
              <a:rPr lang="en-US" sz="1400" b="0" i="0" dirty="0" err="1">
                <a:solidFill>
                  <a:srgbClr val="1A1917"/>
                </a:solidFill>
                <a:effectLst/>
                <a:latin typeface="Lato" panose="020F0502020204030203" pitchFamily="34" charset="0"/>
              </a:rPr>
              <a:t>fwf</a:t>
            </a:r>
            <a:r>
              <a:rPr lang="en-US" sz="1400" b="0" i="0" dirty="0">
                <a:solidFill>
                  <a:srgbClr val="1A1917"/>
                </a:solidFill>
                <a:effectLst/>
                <a:latin typeface="Lato" panose="020F0502020204030203" pitchFamily="34" charset="0"/>
              </a:rPr>
              <a:t>); designed to flexibly parse many types of data</a:t>
            </a:r>
          </a:p>
          <a:p>
            <a:pPr marL="0" indent="0">
              <a:buNone/>
            </a:pPr>
            <a:r>
              <a:rPr lang="en-US" sz="1400" b="1" u="sng" dirty="0" err="1">
                <a:solidFill>
                  <a:srgbClr val="1A1917"/>
                </a:solidFill>
                <a:latin typeface="Lato" panose="020F0502020204030203" pitchFamily="34" charset="0"/>
                <a:cs typeface="Calibri" panose="020F0502020204030204"/>
              </a:rPr>
              <a:t>purrr</a:t>
            </a:r>
            <a:r>
              <a:rPr lang="en-US" sz="1400" b="1" u="sng" dirty="0">
                <a:solidFill>
                  <a:srgbClr val="1A1917"/>
                </a:solidFill>
                <a:latin typeface="Lato" panose="020F0502020204030203" pitchFamily="34" charset="0"/>
                <a:cs typeface="Calibri" panose="020F0502020204030204"/>
              </a:rPr>
              <a:t>:</a:t>
            </a:r>
            <a:r>
              <a:rPr lang="en-US" sz="1400" b="1" dirty="0">
                <a:solidFill>
                  <a:srgbClr val="1A1917"/>
                </a:solidFill>
                <a:latin typeface="Lato" panose="020F0502020204030203" pitchFamily="34" charset="0"/>
                <a:cs typeface="Calibri" panose="020F0502020204030204"/>
              </a:rPr>
              <a:t>  </a:t>
            </a:r>
            <a:r>
              <a:rPr lang="en-US" sz="1400" b="0" i="0" dirty="0">
                <a:solidFill>
                  <a:srgbClr val="1A1917"/>
                </a:solidFill>
                <a:effectLst/>
                <a:latin typeface="Lato" panose="020F0502020204030203" pitchFamily="34" charset="0"/>
              </a:rPr>
              <a:t>enhances R’s functional programming (FP) toolkit by providing a complete and consistent set of tools for working with functions and vectors</a:t>
            </a:r>
            <a:endParaRPr lang="en-US" sz="1400" u="sng" dirty="0">
              <a:solidFill>
                <a:srgbClr val="1A1917"/>
              </a:solidFill>
              <a:latin typeface="Lato" panose="020F0502020204030203" pitchFamily="34" charset="0"/>
              <a:cs typeface="Calibri" panose="020F0502020204030204"/>
            </a:endParaRPr>
          </a:p>
          <a:p>
            <a:pPr marL="0" indent="0">
              <a:buNone/>
            </a:pPr>
            <a:r>
              <a:rPr lang="en-US" sz="1400" b="1" u="sng" dirty="0" err="1">
                <a:solidFill>
                  <a:srgbClr val="1A1917"/>
                </a:solidFill>
                <a:latin typeface="Lato" panose="020F0502020204030203" pitchFamily="34" charset="0"/>
                <a:cs typeface="Calibri" panose="020F0502020204030204"/>
              </a:rPr>
              <a:t>stringr</a:t>
            </a:r>
            <a:r>
              <a:rPr lang="en-US" sz="1400" b="1" u="sng" dirty="0">
                <a:solidFill>
                  <a:srgbClr val="1A1917"/>
                </a:solidFill>
                <a:latin typeface="Lato" panose="020F0502020204030203" pitchFamily="34" charset="0"/>
                <a:cs typeface="Calibri" panose="020F0502020204030204"/>
              </a:rPr>
              <a:t>:</a:t>
            </a:r>
            <a:r>
              <a:rPr lang="en-US" sz="1400" b="1" dirty="0">
                <a:solidFill>
                  <a:srgbClr val="1A1917"/>
                </a:solidFill>
                <a:latin typeface="Lato" panose="020F0502020204030203" pitchFamily="34" charset="0"/>
                <a:cs typeface="Calibri" panose="020F0502020204030204"/>
              </a:rPr>
              <a:t> </a:t>
            </a:r>
            <a:r>
              <a:rPr lang="en-US" sz="1400" b="0" i="0" dirty="0">
                <a:solidFill>
                  <a:srgbClr val="1A1917"/>
                </a:solidFill>
                <a:effectLst/>
                <a:latin typeface="Lato" panose="020F0502020204030203" pitchFamily="34" charset="0"/>
              </a:rPr>
              <a:t>a cohesive set of functions designed to make working with strings easier (</a:t>
            </a:r>
            <a:r>
              <a:rPr lang="en-US" sz="1400" b="1" i="1" dirty="0">
                <a:solidFill>
                  <a:srgbClr val="1A1917"/>
                </a:solidFill>
                <a:effectLst/>
                <a:latin typeface="Lato" panose="020F0502020204030203" pitchFamily="34" charset="0"/>
              </a:rPr>
              <a:t>Note:</a:t>
            </a:r>
            <a:r>
              <a:rPr lang="en-US" sz="1400" b="0" i="1" dirty="0">
                <a:solidFill>
                  <a:srgbClr val="1A1917"/>
                </a:solidFill>
                <a:effectLst/>
                <a:latin typeface="Lato" panose="020F0502020204030203" pitchFamily="34" charset="0"/>
              </a:rPr>
              <a:t> the </a:t>
            </a:r>
            <a:r>
              <a:rPr lang="en-US" sz="1400" b="0" i="1" dirty="0" err="1">
                <a:solidFill>
                  <a:srgbClr val="1A1917"/>
                </a:solidFill>
                <a:effectLst/>
                <a:latin typeface="Lato" panose="020F0502020204030203" pitchFamily="34" charset="0"/>
              </a:rPr>
              <a:t>stringr</a:t>
            </a:r>
            <a:r>
              <a:rPr lang="en-US" sz="1400" b="0" i="1" dirty="0">
                <a:solidFill>
                  <a:srgbClr val="1A1917"/>
                </a:solidFill>
                <a:effectLst/>
                <a:latin typeface="Lato" panose="020F0502020204030203" pitchFamily="34" charset="0"/>
              </a:rPr>
              <a:t> package will be the predominant focus of this lesson, but the next lesson will focus on </a:t>
            </a:r>
            <a:r>
              <a:rPr lang="en-US" sz="1400" b="0" i="1" dirty="0" err="1">
                <a:solidFill>
                  <a:srgbClr val="1A1917"/>
                </a:solidFill>
                <a:effectLst/>
                <a:latin typeface="Lato" panose="020F0502020204030203" pitchFamily="34" charset="0"/>
              </a:rPr>
              <a:t>readr</a:t>
            </a:r>
            <a:r>
              <a:rPr lang="en-US" sz="1400" b="0" i="1" dirty="0">
                <a:solidFill>
                  <a:srgbClr val="1A1917"/>
                </a:solidFill>
                <a:effectLst/>
                <a:latin typeface="Lato" panose="020F0502020204030203" pitchFamily="34" charset="0"/>
              </a:rPr>
              <a:t> and </a:t>
            </a:r>
            <a:r>
              <a:rPr lang="en-US" sz="1400" b="0" i="1" dirty="0" err="1">
                <a:solidFill>
                  <a:srgbClr val="1A1917"/>
                </a:solidFill>
                <a:effectLst/>
                <a:latin typeface="Lato" panose="020F0502020204030203" pitchFamily="34" charset="0"/>
              </a:rPr>
              <a:t>dplyr</a:t>
            </a:r>
            <a:r>
              <a:rPr lang="en-US" sz="1400" b="0" i="0" dirty="0">
                <a:solidFill>
                  <a:srgbClr val="1A1917"/>
                </a:solidFill>
                <a:effectLst/>
                <a:latin typeface="Lato" panose="020F0502020204030203" pitchFamily="34" charset="0"/>
              </a:rPr>
              <a:t>.)</a:t>
            </a:r>
          </a:p>
          <a:p>
            <a:pPr marL="0" indent="0">
              <a:buNone/>
            </a:pPr>
            <a:r>
              <a:rPr lang="en-US" sz="1400" b="1" i="0" u="sng" dirty="0" err="1">
                <a:solidFill>
                  <a:srgbClr val="1A1917"/>
                </a:solidFill>
                <a:effectLst/>
                <a:latin typeface="Lato" panose="020F0502020204030203" pitchFamily="34" charset="0"/>
              </a:rPr>
              <a:t>tibble</a:t>
            </a:r>
            <a:r>
              <a:rPr lang="en-US" sz="1400" b="1" i="0" u="sng" dirty="0">
                <a:solidFill>
                  <a:srgbClr val="1A1917"/>
                </a:solidFill>
                <a:effectLst/>
                <a:latin typeface="Lato" panose="020F0502020204030203" pitchFamily="34" charset="0"/>
              </a:rPr>
              <a:t>:</a:t>
            </a:r>
            <a:r>
              <a:rPr lang="en-US" sz="1400" b="1" i="0" dirty="0">
                <a:solidFill>
                  <a:srgbClr val="1A1917"/>
                </a:solidFill>
                <a:effectLst/>
                <a:latin typeface="Lato" panose="020F0502020204030203" pitchFamily="34" charset="0"/>
              </a:rPr>
              <a:t> </a:t>
            </a:r>
            <a:r>
              <a:rPr lang="en-US" sz="1400" b="0" i="0" dirty="0">
                <a:solidFill>
                  <a:srgbClr val="1A1917"/>
                </a:solidFill>
                <a:effectLst/>
                <a:latin typeface="Lato" panose="020F0502020204030203" pitchFamily="34" charset="0"/>
              </a:rPr>
              <a:t>a modern re-imagining of the data frame</a:t>
            </a:r>
          </a:p>
          <a:p>
            <a:pPr marL="0" indent="0">
              <a:buNone/>
            </a:pPr>
            <a:r>
              <a:rPr lang="en-US" sz="1400" b="1" i="0" u="sng" dirty="0" err="1">
                <a:solidFill>
                  <a:srgbClr val="1A1917"/>
                </a:solidFill>
                <a:effectLst/>
                <a:latin typeface="Lato" panose="020F0502020204030203" pitchFamily="34" charset="0"/>
              </a:rPr>
              <a:t>tidyr</a:t>
            </a:r>
            <a:r>
              <a:rPr lang="en-US" sz="1400" b="1" i="0" u="sng" dirty="0">
                <a:solidFill>
                  <a:srgbClr val="1A1917"/>
                </a:solidFill>
                <a:effectLst/>
                <a:latin typeface="Lato" panose="020F0502020204030203" pitchFamily="34" charset="0"/>
              </a:rPr>
              <a:t>:</a:t>
            </a:r>
            <a:r>
              <a:rPr lang="en-US" sz="1400" b="1" i="0" dirty="0">
                <a:solidFill>
                  <a:srgbClr val="1A1917"/>
                </a:solidFill>
                <a:effectLst/>
                <a:latin typeface="Lato" panose="020F0502020204030203" pitchFamily="34" charset="0"/>
              </a:rPr>
              <a:t> </a:t>
            </a:r>
            <a:r>
              <a:rPr lang="en-US" sz="1400" b="0" i="0" dirty="0">
                <a:solidFill>
                  <a:srgbClr val="1A1917"/>
                </a:solidFill>
                <a:effectLst/>
                <a:latin typeface="Lato" panose="020F0502020204030203" pitchFamily="34" charset="0"/>
              </a:rPr>
              <a:t>a set of functions that help you get data with a consistent form with every variable in a column, and every column a variable</a:t>
            </a:r>
          </a:p>
          <a:p>
            <a:pPr marL="0" indent="0">
              <a:buNone/>
            </a:pPr>
            <a:r>
              <a:rPr lang="en-US" sz="1400" b="1" i="0" u="sng" dirty="0" err="1">
                <a:solidFill>
                  <a:srgbClr val="1A1917"/>
                </a:solidFill>
                <a:effectLst/>
                <a:latin typeface="Lato" panose="020F0502020204030203" pitchFamily="34" charset="0"/>
              </a:rPr>
              <a:t>forcats</a:t>
            </a:r>
            <a:r>
              <a:rPr lang="en-US" sz="1400" b="1" i="0" u="sng" dirty="0">
                <a:solidFill>
                  <a:srgbClr val="1A1917"/>
                </a:solidFill>
                <a:effectLst/>
                <a:latin typeface="Lato" panose="020F0502020204030203" pitchFamily="34" charset="0"/>
              </a:rPr>
              <a:t>:</a:t>
            </a:r>
            <a:r>
              <a:rPr lang="en-US" sz="1400" b="1" i="0" dirty="0">
                <a:solidFill>
                  <a:srgbClr val="1A1917"/>
                </a:solidFill>
                <a:effectLst/>
                <a:latin typeface="Lato" panose="020F0502020204030203" pitchFamily="34" charset="0"/>
              </a:rPr>
              <a:t> </a:t>
            </a:r>
            <a:r>
              <a:rPr lang="en-US" sz="1400" b="0" i="0" dirty="0">
                <a:solidFill>
                  <a:srgbClr val="1A1917"/>
                </a:solidFill>
                <a:effectLst/>
                <a:latin typeface="Lato" panose="020F0502020204030203" pitchFamily="34" charset="0"/>
              </a:rPr>
              <a:t>provides a suite of useful tools that solve common problems with factors / categorical variables</a:t>
            </a:r>
          </a:p>
          <a:p>
            <a:pPr marL="0" indent="0">
              <a:buNone/>
            </a:pPr>
            <a:r>
              <a:rPr lang="en-US" sz="1400" b="1" u="sng" dirty="0" err="1">
                <a:solidFill>
                  <a:srgbClr val="1A1917"/>
                </a:solidFill>
                <a:latin typeface="Lato" panose="020F0502020204030203" pitchFamily="34" charset="0"/>
                <a:cs typeface="Calibri" panose="020F0502020204030204"/>
              </a:rPr>
              <a:t>dplyr</a:t>
            </a:r>
            <a:r>
              <a:rPr lang="en-US" sz="1400" b="1" u="sng" dirty="0">
                <a:solidFill>
                  <a:srgbClr val="1A1917"/>
                </a:solidFill>
                <a:latin typeface="Lato" panose="020F0502020204030203" pitchFamily="34" charset="0"/>
                <a:cs typeface="Calibri" panose="020F0502020204030204"/>
              </a:rPr>
              <a:t>:</a:t>
            </a:r>
            <a:r>
              <a:rPr lang="en-US" sz="1400" b="1" dirty="0">
                <a:solidFill>
                  <a:srgbClr val="1A1917"/>
                </a:solidFill>
                <a:latin typeface="Lato" panose="020F0502020204030203" pitchFamily="34" charset="0"/>
                <a:cs typeface="Calibri" panose="020F0502020204030204"/>
              </a:rPr>
              <a:t> </a:t>
            </a:r>
            <a:r>
              <a:rPr lang="en-US" sz="1400" dirty="0">
                <a:solidFill>
                  <a:srgbClr val="1A1917"/>
                </a:solidFill>
                <a:latin typeface="Lato" panose="020F0502020204030203" pitchFamily="34" charset="0"/>
                <a:cs typeface="Calibri" panose="020F0502020204030204"/>
              </a:rPr>
              <a:t>solves the most common data wrangling and manipulation challenges</a:t>
            </a:r>
          </a:p>
          <a:p>
            <a:pPr marL="0" indent="0">
              <a:buNone/>
            </a:pPr>
            <a:r>
              <a:rPr lang="en-US" sz="1400" b="1" u="sng" dirty="0">
                <a:solidFill>
                  <a:srgbClr val="1A1917"/>
                </a:solidFill>
                <a:latin typeface="Lato" panose="020F0502020204030203" pitchFamily="34" charset="0"/>
                <a:cs typeface="Calibri" panose="020F0502020204030204"/>
              </a:rPr>
              <a:t>ggplot2:</a:t>
            </a:r>
            <a:r>
              <a:rPr lang="en-US" sz="1400" b="1" dirty="0">
                <a:solidFill>
                  <a:srgbClr val="1A1917"/>
                </a:solidFill>
                <a:latin typeface="Lato" panose="020F0502020204030203" pitchFamily="34" charset="0"/>
                <a:cs typeface="Calibri" panose="020F0502020204030204"/>
              </a:rPr>
              <a:t> </a:t>
            </a:r>
            <a:r>
              <a:rPr lang="en-US" sz="1400" dirty="0">
                <a:solidFill>
                  <a:srgbClr val="1A1917"/>
                </a:solidFill>
                <a:latin typeface="Lato" panose="020F0502020204030203" pitchFamily="34" charset="0"/>
                <a:cs typeface="Calibri" panose="020F0502020204030204"/>
              </a:rPr>
              <a:t>a system for creating graphics and data visualizations</a:t>
            </a:r>
            <a:endParaRPr lang="en-US" sz="1400" dirty="0">
              <a:cs typeface="Calibri" panose="020F0502020204030204"/>
            </a:endParaRPr>
          </a:p>
        </p:txBody>
      </p:sp>
    </p:spTree>
    <p:extLst>
      <p:ext uri="{BB962C8B-B14F-4D97-AF65-F5344CB8AC3E}">
        <p14:creationId xmlns:p14="http://schemas.microsoft.com/office/powerpoint/2010/main" val="3877180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chnology 2020 Free Stock Photo - Public Domain Pictures">
            <a:extLst>
              <a:ext uri="{FF2B5EF4-FFF2-40B4-BE49-F238E27FC236}">
                <a16:creationId xmlns:a16="http://schemas.microsoft.com/office/drawing/2014/main" id="{FAAD1790-6BBB-4FAC-B4AA-627540972F36}"/>
              </a:ext>
            </a:extLst>
          </p:cNvPr>
          <p:cNvPicPr>
            <a:picLocks noChangeAspect="1"/>
          </p:cNvPicPr>
          <p:nvPr/>
        </p:nvPicPr>
        <p:blipFill rotWithShape="1">
          <a:blip r:embed="rId2"/>
          <a:srcRect t="533" r="23298" b="8558"/>
          <a:stretch/>
        </p:blipFill>
        <p:spPr>
          <a:xfrm>
            <a:off x="3570525" y="10"/>
            <a:ext cx="8621475"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dirty="0">
                <a:cs typeface="Calibri Light"/>
              </a:rPr>
              <a:t>String Manipulation using </a:t>
            </a:r>
            <a:r>
              <a:rPr lang="en-US" sz="4800" dirty="0" err="1">
                <a:cs typeface="Calibri Light"/>
              </a:rPr>
              <a:t>stringr</a:t>
            </a:r>
            <a:endParaRPr lang="en-US" sz="4800" dirty="0">
              <a:cs typeface="Calibri Light"/>
            </a:endParaRP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8388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17CE8710-9F9C-4FE6-9FD9-52725AE3295D}"/>
              </a:ext>
            </a:extLst>
          </p:cNvPr>
          <p:cNvSpPr txBox="1"/>
          <p:nvPr/>
        </p:nvSpPr>
        <p:spPr>
          <a:xfrm>
            <a:off x="7404833" y="633824"/>
            <a:ext cx="4101629"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2"/>
                </a:solidFill>
                <a:cs typeface="Calibri"/>
              </a:rPr>
              <a:t>About Strings</a:t>
            </a:r>
          </a:p>
          <a:p>
            <a:endParaRPr lang="en-US" b="1" dirty="0">
              <a:solidFill>
                <a:schemeClr val="accent2"/>
              </a:solidFill>
              <a:cs typeface="Calibri"/>
            </a:endParaRPr>
          </a:p>
          <a:p>
            <a:r>
              <a:rPr lang="en-US" b="1" dirty="0">
                <a:cs typeface="Calibri"/>
              </a:rPr>
              <a:t>Please begin by reviewing the following chapter in the freely-available </a:t>
            </a:r>
            <a:r>
              <a:rPr lang="en-US" b="1" u="sng" dirty="0">
                <a:cs typeface="Calibri"/>
              </a:rPr>
              <a:t>R for Data Science</a:t>
            </a:r>
            <a:r>
              <a:rPr lang="en-US" b="1" dirty="0">
                <a:cs typeface="Calibri"/>
              </a:rPr>
              <a:t> book by Hadley Wickham and Garrett </a:t>
            </a:r>
            <a:r>
              <a:rPr lang="en-US" b="1" dirty="0" err="1">
                <a:cs typeface="Calibri"/>
              </a:rPr>
              <a:t>Grolemund</a:t>
            </a:r>
            <a:r>
              <a:rPr lang="en-US" b="1" dirty="0">
                <a:cs typeface="Calibri"/>
              </a:rPr>
              <a:t>: </a:t>
            </a:r>
          </a:p>
          <a:p>
            <a:endParaRPr lang="en-US" b="1" dirty="0">
              <a:cs typeface="Calibri"/>
            </a:endParaRPr>
          </a:p>
          <a:p>
            <a:r>
              <a:rPr lang="en-US" b="1" dirty="0">
                <a:cs typeface="Calibri"/>
                <a:hlinkClick r:id="rId2"/>
              </a:rPr>
              <a:t>https://r4ds.had.co.nz/strings.html</a:t>
            </a:r>
            <a:endParaRPr lang="en-US" b="1" dirty="0">
              <a:cs typeface="Calibri"/>
            </a:endParaRPr>
          </a:p>
          <a:p>
            <a:endParaRPr lang="en-US" b="1" dirty="0">
              <a:cs typeface="Calibri"/>
            </a:endParaRPr>
          </a:p>
          <a:p>
            <a:r>
              <a:rPr lang="en-US" dirty="0">
                <a:cs typeface="Calibri"/>
              </a:rPr>
              <a:t>Base R *does have* string functions, but many find </a:t>
            </a:r>
            <a:r>
              <a:rPr lang="en-US" dirty="0" err="1">
                <a:cs typeface="Calibri"/>
              </a:rPr>
              <a:t>stringr’s</a:t>
            </a:r>
            <a:r>
              <a:rPr lang="en-US" dirty="0">
                <a:cs typeface="Calibri"/>
              </a:rPr>
              <a:t> functions more complete and intuitive to use.  If you feel you need to know more about Base R’s string functions, go here: </a:t>
            </a:r>
            <a:r>
              <a:rPr lang="en-US" sz="1600" b="1" dirty="0">
                <a:cs typeface="Calibri"/>
                <a:hlinkClick r:id="rId3"/>
              </a:rPr>
              <a:t>https://www.w3schools.com/r/r_strings.asp</a:t>
            </a:r>
            <a:endParaRPr lang="en-US" sz="1600" b="1" dirty="0">
              <a:cs typeface="Calibri"/>
            </a:endParaRPr>
          </a:p>
          <a:p>
            <a:endParaRPr lang="en-US" b="1" dirty="0">
              <a:cs typeface="Calibri"/>
            </a:endParaRPr>
          </a:p>
          <a:p>
            <a:r>
              <a:rPr lang="en-US" b="1" dirty="0">
                <a:cs typeface="Calibri"/>
              </a:rPr>
              <a:t>The remainder of this lesson will focus on </a:t>
            </a:r>
            <a:r>
              <a:rPr lang="en-US" b="1" dirty="0" err="1">
                <a:cs typeface="Calibri"/>
              </a:rPr>
              <a:t>stringr</a:t>
            </a:r>
            <a:r>
              <a:rPr lang="en-US" b="1" dirty="0">
                <a:cs typeface="Calibri"/>
              </a:rPr>
              <a:t> functions, which begin with the prefix ‘str_’.</a:t>
            </a:r>
          </a:p>
        </p:txBody>
      </p:sp>
      <p:sp>
        <p:nvSpPr>
          <p:cNvPr id="3" name="Rectangle 1">
            <a:extLst>
              <a:ext uri="{FF2B5EF4-FFF2-40B4-BE49-F238E27FC236}">
                <a16:creationId xmlns:a16="http://schemas.microsoft.com/office/drawing/2014/main" id="{2C0B7E96-E244-44C0-A9C4-4B47D669E81A}"/>
              </a:ext>
            </a:extLst>
          </p:cNvPr>
          <p:cNvSpPr>
            <a:spLocks noChangeArrowheads="1"/>
          </p:cNvSpPr>
          <p:nvPr/>
        </p:nvSpPr>
        <p:spPr bwMode="auto">
          <a:xfrm>
            <a:off x="379764" y="633826"/>
            <a:ext cx="6860622" cy="3781714"/>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856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52830"/>
                </a:solidFill>
                <a:effectLst/>
                <a:latin typeface="Consolas" panose="020B0609020204030204" pitchFamily="49" charset="0"/>
              </a:rPr>
              <a:t># Strings are usually surrounded by double quotes, but single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252830"/>
                </a:solidFill>
                <a:latin typeface="Consolas" panose="020B0609020204030204" pitchFamily="49" charset="0"/>
              </a:rPr>
              <a:t># quotes also work</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252830"/>
                </a:solidFill>
                <a:latin typeface="Consolas" panose="020B0609020204030204" pitchFamily="49" charset="0"/>
              </a:rPr>
              <a:t>String1 &lt;- “This is a string”</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252830"/>
                </a:solidFill>
                <a:latin typeface="Consolas" panose="020B0609020204030204" pitchFamily="49" charset="0"/>
              </a:rPr>
              <a:t>String2 &lt;- ‘Another “awesome” string!’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252830"/>
                </a:solidFill>
                <a:latin typeface="Consolas" panose="020B0609020204030204" pitchFamily="49" charset="0"/>
              </a:rPr>
              <a:t># You can also use the backslash to escape internal quotes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252830"/>
                </a:solidFill>
                <a:latin typeface="Consolas" panose="020B0609020204030204" pitchFamily="49" charset="0"/>
              </a:rPr>
              <a:t>String3 &lt;- “The title is \”Escape Quotes from Alcatraz\””</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252830"/>
                </a:solidFill>
                <a:latin typeface="Consolas" panose="020B0609020204030204" pitchFamily="49" charset="0"/>
              </a:rPr>
              <a:t>String4 &lt;- “He said, ’Nobody knows the trouble I\’ve seen!’”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252830"/>
                </a:solidFill>
                <a:latin typeface="Consolas" panose="020B0609020204030204" pitchFamily="49" charset="0"/>
              </a:rPr>
              <a:t># Just so you know, to type an actual backslash, you need 2</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252830"/>
                </a:solidFill>
                <a:latin typeface="Consolas" panose="020B0609020204030204" pitchFamily="49" charset="0"/>
              </a:rPr>
              <a:t>String5 &lt;- “The path to my file is C:\\Stuff\\Nerdy.”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52830"/>
              </a:solidFill>
              <a:latin typeface="Consolas" panose="020B0609020204030204" pitchFamily="49" charset="0"/>
            </a:endParaRPr>
          </a:p>
        </p:txBody>
      </p:sp>
    </p:spTree>
    <p:extLst>
      <p:ext uri="{BB962C8B-B14F-4D97-AF65-F5344CB8AC3E}">
        <p14:creationId xmlns:p14="http://schemas.microsoft.com/office/powerpoint/2010/main" val="2187578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2C0B7E96-E244-44C0-A9C4-4B47D669E81A}"/>
              </a:ext>
            </a:extLst>
          </p:cNvPr>
          <p:cNvSpPr>
            <a:spLocks noChangeArrowheads="1"/>
          </p:cNvSpPr>
          <p:nvPr/>
        </p:nvSpPr>
        <p:spPr bwMode="auto">
          <a:xfrm>
            <a:off x="785291" y="412588"/>
            <a:ext cx="6097647" cy="5297513"/>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856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 Basic </a:t>
            </a:r>
            <a:r>
              <a:rPr lang="en-US" altLang="en-US" sz="1200" b="1" dirty="0" err="1">
                <a:solidFill>
                  <a:srgbClr val="252830"/>
                </a:solidFill>
                <a:latin typeface="Consolas" panose="020B0609020204030204" pitchFamily="49" charset="0"/>
              </a:rPr>
              <a:t>Stringr</a:t>
            </a:r>
            <a:r>
              <a:rPr lang="en-US" altLang="en-US" sz="1200" b="1" dirty="0">
                <a:solidFill>
                  <a:srgbClr val="252830"/>
                </a:solidFill>
                <a:latin typeface="Consolas" panose="020B0609020204030204" pitchFamily="49" charset="0"/>
              </a:rPr>
              <a:t> Functions: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err="1">
                <a:solidFill>
                  <a:srgbClr val="252830"/>
                </a:solidFill>
                <a:latin typeface="Consolas" panose="020B0609020204030204" pitchFamily="49" charset="0"/>
              </a:rPr>
              <a:t>str_length</a:t>
            </a:r>
            <a:r>
              <a:rPr lang="en-US" altLang="en-US" sz="1200" b="1" dirty="0">
                <a:solidFill>
                  <a:srgbClr val="252830"/>
                </a:solidFill>
                <a:latin typeface="Consolas" panose="020B0609020204030204" pitchFamily="49" charset="0"/>
              </a:rPr>
              <a:t>(x): </a:t>
            </a:r>
            <a:r>
              <a:rPr lang="en-US" altLang="en-US" sz="1200" dirty="0">
                <a:solidFill>
                  <a:srgbClr val="252830"/>
                </a:solidFill>
                <a:latin typeface="Consolas" panose="020B0609020204030204" pitchFamily="49" charset="0"/>
              </a:rPr>
              <a:t>provides the length or a vector of lengths where x is a string or a string vector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err="1">
                <a:solidFill>
                  <a:srgbClr val="252830"/>
                </a:solidFill>
                <a:latin typeface="Consolas" panose="020B0609020204030204" pitchFamily="49" charset="0"/>
              </a:rPr>
              <a:t>str_to_lower</a:t>
            </a:r>
            <a:r>
              <a:rPr lang="en-US" altLang="en-US" sz="1200" b="1" dirty="0">
                <a:solidFill>
                  <a:srgbClr val="252830"/>
                </a:solidFill>
                <a:latin typeface="Consolas" panose="020B0609020204030204" pitchFamily="49" charset="0"/>
              </a:rPr>
              <a:t>(x): </a:t>
            </a:r>
            <a:r>
              <a:rPr lang="en-US" altLang="en-US" sz="1200" dirty="0">
                <a:solidFill>
                  <a:srgbClr val="252830"/>
                </a:solidFill>
                <a:latin typeface="Consolas" panose="020B0609020204030204" pitchFamily="49" charset="0"/>
              </a:rPr>
              <a:t>converts a string or string vector to lower case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err="1">
                <a:solidFill>
                  <a:srgbClr val="252830"/>
                </a:solidFill>
                <a:latin typeface="Consolas" panose="020B0609020204030204" pitchFamily="49" charset="0"/>
              </a:rPr>
              <a:t>str_to_upper</a:t>
            </a:r>
            <a:r>
              <a:rPr lang="en-US" altLang="en-US" sz="1200" b="1" dirty="0">
                <a:solidFill>
                  <a:srgbClr val="252830"/>
                </a:solidFill>
                <a:latin typeface="Consolas" panose="020B0609020204030204" pitchFamily="49" charset="0"/>
              </a:rPr>
              <a:t>(x): </a:t>
            </a:r>
            <a:r>
              <a:rPr lang="en-US" altLang="en-US" sz="1200" dirty="0">
                <a:solidFill>
                  <a:srgbClr val="252830"/>
                </a:solidFill>
                <a:latin typeface="Consolas" panose="020B0609020204030204" pitchFamily="49" charset="0"/>
              </a:rPr>
              <a:t>converts a string or string vector to upper case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err="1">
                <a:solidFill>
                  <a:srgbClr val="252830"/>
                </a:solidFill>
                <a:latin typeface="Consolas" panose="020B0609020204030204" pitchFamily="49" charset="0"/>
              </a:rPr>
              <a:t>str_to_title</a:t>
            </a:r>
            <a:r>
              <a:rPr lang="en-US" altLang="en-US" sz="1200" b="1" dirty="0">
                <a:solidFill>
                  <a:srgbClr val="252830"/>
                </a:solidFill>
                <a:latin typeface="Consolas" panose="020B0609020204030204" pitchFamily="49" charset="0"/>
              </a:rPr>
              <a:t>(x): </a:t>
            </a:r>
            <a:r>
              <a:rPr lang="en-US" altLang="en-US" sz="1200" dirty="0">
                <a:solidFill>
                  <a:srgbClr val="252830"/>
                </a:solidFill>
                <a:latin typeface="Consolas" panose="020B0609020204030204" pitchFamily="49" charset="0"/>
              </a:rPr>
              <a:t>converts a string or string vector to title case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err="1">
                <a:solidFill>
                  <a:srgbClr val="252830"/>
                </a:solidFill>
                <a:latin typeface="Consolas" panose="020B0609020204030204" pitchFamily="49" charset="0"/>
              </a:rPr>
              <a:t>str_replace_na</a:t>
            </a:r>
            <a:r>
              <a:rPr lang="en-US" altLang="en-US" sz="1200" b="1" dirty="0">
                <a:solidFill>
                  <a:srgbClr val="252830"/>
                </a:solidFill>
                <a:latin typeface="Consolas" panose="020B0609020204030204" pitchFamily="49" charset="0"/>
              </a:rPr>
              <a:t>(x): </a:t>
            </a:r>
            <a:r>
              <a:rPr lang="en-US" altLang="en-US" sz="1200" dirty="0">
                <a:solidFill>
                  <a:srgbClr val="252830"/>
                </a:solidFill>
                <a:latin typeface="Consolas" panose="020B0609020204030204" pitchFamily="49" charset="0"/>
              </a:rPr>
              <a:t>if NA / NULL appears in string or string vector, converts it to the string “NA”, leaves the rest of the vector unchanged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err="1">
                <a:solidFill>
                  <a:srgbClr val="252830"/>
                </a:solidFill>
                <a:latin typeface="Consolas" panose="020B0609020204030204" pitchFamily="49" charset="0"/>
              </a:rPr>
              <a:t>str_c</a:t>
            </a:r>
            <a:r>
              <a:rPr lang="en-US" altLang="en-US" sz="1200" b="1" dirty="0">
                <a:solidFill>
                  <a:srgbClr val="252830"/>
                </a:solidFill>
                <a:latin typeface="Consolas" panose="020B0609020204030204" pitchFamily="49" charset="0"/>
              </a:rPr>
              <a:t>(x, </a:t>
            </a:r>
            <a:r>
              <a:rPr lang="en-US" altLang="en-US" sz="1200" b="1" dirty="0" err="1">
                <a:solidFill>
                  <a:srgbClr val="252830"/>
                </a:solidFill>
                <a:latin typeface="Consolas" panose="020B0609020204030204" pitchFamily="49" charset="0"/>
              </a:rPr>
              <a:t>sep</a:t>
            </a:r>
            <a:r>
              <a:rPr lang="en-US" altLang="en-US" sz="1200" b="1" dirty="0">
                <a:solidFill>
                  <a:srgbClr val="252830"/>
                </a:solidFill>
                <a:latin typeface="Consolas" panose="020B0609020204030204" pitchFamily="49" charset="0"/>
              </a:rPr>
              <a:t>=“,”, collapse=NULL): </a:t>
            </a:r>
            <a:r>
              <a:rPr lang="en-US" altLang="en-US" sz="1200" dirty="0">
                <a:solidFill>
                  <a:srgbClr val="252830"/>
                </a:solidFill>
                <a:latin typeface="Consolas" panose="020B0609020204030204" pitchFamily="49" charset="0"/>
              </a:rPr>
              <a:t>joins multiple string vectors into a matrix of strings, and then collapses it either to a vector of strings or into a single string. When x contains 1 or more string vectors; if ‘</a:t>
            </a:r>
            <a:r>
              <a:rPr lang="en-US" altLang="en-US" sz="1200" dirty="0" err="1">
                <a:solidFill>
                  <a:srgbClr val="252830"/>
                </a:solidFill>
                <a:latin typeface="Consolas" panose="020B0609020204030204" pitchFamily="49" charset="0"/>
              </a:rPr>
              <a:t>sep</a:t>
            </a:r>
            <a:r>
              <a:rPr lang="en-US" altLang="en-US" sz="1200" dirty="0">
                <a:solidFill>
                  <a:srgbClr val="252830"/>
                </a:solidFill>
                <a:latin typeface="Consolas" panose="020B0609020204030204" pitchFamily="49" charset="0"/>
              </a:rPr>
              <a:t>’ is specified, the ‘</a:t>
            </a:r>
            <a:r>
              <a:rPr lang="en-US" altLang="en-US" sz="1200" dirty="0" err="1">
                <a:solidFill>
                  <a:srgbClr val="252830"/>
                </a:solidFill>
                <a:latin typeface="Consolas" panose="020B0609020204030204" pitchFamily="49" charset="0"/>
              </a:rPr>
              <a:t>sep</a:t>
            </a:r>
            <a:r>
              <a:rPr lang="en-US" altLang="en-US" sz="1200" dirty="0">
                <a:solidFill>
                  <a:srgbClr val="252830"/>
                </a:solidFill>
                <a:latin typeface="Consolas" panose="020B0609020204030204" pitchFamily="49" charset="0"/>
              </a:rPr>
              <a:t>’ character is placed between each concatenated string vector; if ‘collapse’ is NULL, the result will be a string vector, if ‘collapse’ is specified, the result will be a single string (string vector of length 1).</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err="1">
                <a:solidFill>
                  <a:srgbClr val="252830"/>
                </a:solidFill>
                <a:latin typeface="Consolas" panose="020B0609020204030204" pitchFamily="49" charset="0"/>
              </a:rPr>
              <a:t>str_sub</a:t>
            </a:r>
            <a:r>
              <a:rPr lang="en-US" altLang="en-US" sz="1200" b="1" dirty="0">
                <a:solidFill>
                  <a:srgbClr val="252830"/>
                </a:solidFill>
                <a:latin typeface="Consolas" panose="020B0609020204030204" pitchFamily="49" charset="0"/>
              </a:rPr>
              <a:t>(x, n, m): </a:t>
            </a:r>
            <a:r>
              <a:rPr lang="en-US" altLang="en-US" sz="1200" dirty="0">
                <a:solidFill>
                  <a:srgbClr val="252830"/>
                </a:solidFill>
                <a:latin typeface="Consolas" panose="020B0609020204030204" pitchFamily="49" charset="0"/>
              </a:rPr>
              <a:t>subsets a string or string vector into a string or string vector where a subset of each string is taken from index n to index m.</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rgbClr val="252830"/>
              </a:solidFill>
              <a:latin typeface="Consolas" panose="020B0609020204030204" pitchFamily="49" charset="0"/>
            </a:endParaRPr>
          </a:p>
        </p:txBody>
      </p:sp>
      <p:sp>
        <p:nvSpPr>
          <p:cNvPr id="4" name="TextBox 3">
            <a:extLst>
              <a:ext uri="{FF2B5EF4-FFF2-40B4-BE49-F238E27FC236}">
                <a16:creationId xmlns:a16="http://schemas.microsoft.com/office/drawing/2014/main" id="{E1CF688C-5689-4331-BCCE-EC3625D046E2}"/>
              </a:ext>
            </a:extLst>
          </p:cNvPr>
          <p:cNvSpPr txBox="1"/>
          <p:nvPr/>
        </p:nvSpPr>
        <p:spPr>
          <a:xfrm>
            <a:off x="7305080" y="412588"/>
            <a:ext cx="410162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err="1">
                <a:solidFill>
                  <a:schemeClr val="accent2"/>
                </a:solidFill>
                <a:cs typeface="Calibri"/>
              </a:rPr>
              <a:t>Stringr</a:t>
            </a:r>
            <a:r>
              <a:rPr lang="en-US" b="1" dirty="0">
                <a:solidFill>
                  <a:schemeClr val="accent2"/>
                </a:solidFill>
                <a:cs typeface="Calibri"/>
              </a:rPr>
              <a:t> Functions I</a:t>
            </a:r>
          </a:p>
          <a:p>
            <a:endParaRPr lang="en-US" b="1" dirty="0">
              <a:cs typeface="Calibri"/>
            </a:endParaRPr>
          </a:p>
          <a:p>
            <a:r>
              <a:rPr lang="en-US" b="1" dirty="0">
                <a:cs typeface="Calibri"/>
              </a:rPr>
              <a:t>The </a:t>
            </a:r>
            <a:r>
              <a:rPr lang="en-US" b="1" dirty="0" err="1">
                <a:cs typeface="Calibri"/>
              </a:rPr>
              <a:t>stringr</a:t>
            </a:r>
            <a:r>
              <a:rPr lang="en-US" b="1" dirty="0">
                <a:cs typeface="Calibri"/>
              </a:rPr>
              <a:t> functions on the right will be covered in this lesson.  </a:t>
            </a:r>
          </a:p>
          <a:p>
            <a:endParaRPr lang="en-US" b="1" dirty="0">
              <a:cs typeface="Calibri"/>
            </a:endParaRPr>
          </a:p>
          <a:p>
            <a:r>
              <a:rPr lang="en-US" b="1" dirty="0">
                <a:cs typeface="Calibri"/>
              </a:rPr>
              <a:t>For a complete </a:t>
            </a:r>
            <a:r>
              <a:rPr lang="en-US" b="1" dirty="0" err="1">
                <a:cs typeface="Calibri"/>
              </a:rPr>
              <a:t>stringr</a:t>
            </a:r>
            <a:r>
              <a:rPr lang="en-US" b="1" dirty="0">
                <a:cs typeface="Calibri"/>
              </a:rPr>
              <a:t> reference, see: </a:t>
            </a:r>
          </a:p>
          <a:p>
            <a:endParaRPr lang="en-US" b="1" dirty="0">
              <a:cs typeface="Calibri"/>
            </a:endParaRPr>
          </a:p>
          <a:p>
            <a:r>
              <a:rPr lang="en-US" b="1" dirty="0">
                <a:cs typeface="Calibri"/>
                <a:hlinkClick r:id="rId2"/>
              </a:rPr>
              <a:t>https://www.rdocumentation.org/packages/stringr/versions/1.4.0</a:t>
            </a:r>
            <a:endParaRPr lang="en-US" b="1" dirty="0">
              <a:cs typeface="Calibri"/>
            </a:endParaRPr>
          </a:p>
          <a:p>
            <a:endParaRPr lang="en-US" b="1" dirty="0">
              <a:cs typeface="Calibri"/>
            </a:endParaRPr>
          </a:p>
        </p:txBody>
      </p:sp>
    </p:spTree>
    <p:extLst>
      <p:ext uri="{BB962C8B-B14F-4D97-AF65-F5344CB8AC3E}">
        <p14:creationId xmlns:p14="http://schemas.microsoft.com/office/powerpoint/2010/main" val="4066754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2C0B7E96-E244-44C0-A9C4-4B47D669E81A}"/>
              </a:ext>
            </a:extLst>
          </p:cNvPr>
          <p:cNvSpPr>
            <a:spLocks noChangeArrowheads="1"/>
          </p:cNvSpPr>
          <p:nvPr/>
        </p:nvSpPr>
        <p:spPr bwMode="auto">
          <a:xfrm>
            <a:off x="710476" y="503043"/>
            <a:ext cx="6097647" cy="5543734"/>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856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252830"/>
                </a:solidFill>
                <a:latin typeface="Consolas" panose="020B0609020204030204" pitchFamily="49" charset="0"/>
              </a:rPr>
              <a:t># Basic </a:t>
            </a:r>
            <a:r>
              <a:rPr lang="en-US" altLang="en-US" sz="1200" b="1" dirty="0" err="1">
                <a:solidFill>
                  <a:srgbClr val="252830"/>
                </a:solidFill>
                <a:latin typeface="Consolas" panose="020B0609020204030204" pitchFamily="49" charset="0"/>
              </a:rPr>
              <a:t>Stringr</a:t>
            </a:r>
            <a:r>
              <a:rPr lang="en-US" altLang="en-US" sz="1200" b="1" dirty="0">
                <a:solidFill>
                  <a:srgbClr val="252830"/>
                </a:solidFill>
                <a:latin typeface="Consolas" panose="020B0609020204030204" pitchFamily="49" charset="0"/>
              </a:rPr>
              <a:t> Functions, continued: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err="1">
                <a:solidFill>
                  <a:srgbClr val="252830"/>
                </a:solidFill>
                <a:latin typeface="Consolas" panose="020B0609020204030204" pitchFamily="49" charset="0"/>
              </a:rPr>
              <a:t>str_subset</a:t>
            </a:r>
            <a:r>
              <a:rPr lang="en-US" altLang="en-US" sz="1200" b="1" dirty="0">
                <a:solidFill>
                  <a:srgbClr val="252830"/>
                </a:solidFill>
                <a:latin typeface="Consolas" panose="020B0609020204030204" pitchFamily="49" charset="0"/>
              </a:rPr>
              <a:t>(x, pattern): </a:t>
            </a:r>
            <a:r>
              <a:rPr lang="en-US" altLang="en-US" sz="1200" dirty="0">
                <a:solidFill>
                  <a:srgbClr val="252830"/>
                </a:solidFill>
                <a:latin typeface="Consolas" panose="020B0609020204030204" pitchFamily="49" charset="0"/>
              </a:rPr>
              <a:t>returns the strings or parts of a string vector that match the pattern; pattern can be a regular expression, rebus expression or a call to fixed(), </a:t>
            </a:r>
            <a:r>
              <a:rPr lang="en-US" altLang="en-US" sz="1200" dirty="0" err="1">
                <a:solidFill>
                  <a:srgbClr val="252830"/>
                </a:solidFill>
                <a:latin typeface="Consolas" panose="020B0609020204030204" pitchFamily="49" charset="0"/>
              </a:rPr>
              <a:t>coll</a:t>
            </a:r>
            <a:r>
              <a:rPr lang="en-US" altLang="en-US" sz="1200" dirty="0">
                <a:solidFill>
                  <a:srgbClr val="252830"/>
                </a:solidFill>
                <a:latin typeface="Consolas" panose="020B0609020204030204" pitchFamily="49" charset="0"/>
              </a:rPr>
              <a:t>() or boundary().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err="1">
                <a:solidFill>
                  <a:srgbClr val="252830"/>
                </a:solidFill>
                <a:latin typeface="Consolas" panose="020B0609020204030204" pitchFamily="49" charset="0"/>
              </a:rPr>
              <a:t>str_split</a:t>
            </a:r>
            <a:r>
              <a:rPr lang="en-US" altLang="en-US" sz="1200" b="1" dirty="0">
                <a:solidFill>
                  <a:srgbClr val="252830"/>
                </a:solidFill>
                <a:latin typeface="Consolas" panose="020B0609020204030204" pitchFamily="49" charset="0"/>
              </a:rPr>
              <a:t>(x, </a:t>
            </a:r>
            <a:r>
              <a:rPr lang="en-US" altLang="en-US" sz="1200" b="1" dirty="0" err="1">
                <a:solidFill>
                  <a:srgbClr val="252830"/>
                </a:solidFill>
                <a:latin typeface="Consolas" panose="020B0609020204030204" pitchFamily="49" charset="0"/>
              </a:rPr>
              <a:t>split_char</a:t>
            </a:r>
            <a:r>
              <a:rPr lang="en-US" altLang="en-US" sz="1200" b="1" dirty="0">
                <a:solidFill>
                  <a:srgbClr val="252830"/>
                </a:solidFill>
                <a:latin typeface="Consolas" panose="020B0609020204030204" pitchFamily="49" charset="0"/>
              </a:rPr>
              <a:t>): </a:t>
            </a:r>
            <a:r>
              <a:rPr lang="en-US" altLang="en-US" sz="1200" dirty="0">
                <a:solidFill>
                  <a:srgbClr val="252830"/>
                </a:solidFill>
                <a:latin typeface="Consolas" panose="020B0609020204030204" pitchFamily="49" charset="0"/>
              </a:rPr>
              <a:t>splits a string or all the strings in a string vector on a character.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err="1">
                <a:solidFill>
                  <a:srgbClr val="252830"/>
                </a:solidFill>
                <a:latin typeface="Consolas" panose="020B0609020204030204" pitchFamily="49" charset="0"/>
              </a:rPr>
              <a:t>str_detect</a:t>
            </a:r>
            <a:r>
              <a:rPr lang="en-US" altLang="en-US" sz="1200" b="1" dirty="0">
                <a:solidFill>
                  <a:srgbClr val="252830"/>
                </a:solidFill>
                <a:latin typeface="Consolas" panose="020B0609020204030204" pitchFamily="49" charset="0"/>
              </a:rPr>
              <a:t>(x, pattern): </a:t>
            </a:r>
            <a:r>
              <a:rPr lang="en-US" altLang="en-US" sz="1200" dirty="0">
                <a:solidFill>
                  <a:srgbClr val="252830"/>
                </a:solidFill>
                <a:latin typeface="Consolas" panose="020B0609020204030204" pitchFamily="49" charset="0"/>
              </a:rPr>
              <a:t>returns a Boolean vector indicating whether or not each item in the string vector matched the pattern.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err="1">
                <a:solidFill>
                  <a:srgbClr val="252830"/>
                </a:solidFill>
                <a:latin typeface="Consolas" panose="020B0609020204030204" pitchFamily="49" charset="0"/>
              </a:rPr>
              <a:t>str_count</a:t>
            </a:r>
            <a:r>
              <a:rPr lang="en-US" altLang="en-US" sz="1200" b="1" dirty="0">
                <a:solidFill>
                  <a:srgbClr val="252830"/>
                </a:solidFill>
                <a:latin typeface="Consolas" panose="020B0609020204030204" pitchFamily="49" charset="0"/>
              </a:rPr>
              <a:t>(x, pattern): </a:t>
            </a:r>
            <a:r>
              <a:rPr lang="en-US" altLang="en-US" sz="1200" dirty="0">
                <a:solidFill>
                  <a:srgbClr val="252830"/>
                </a:solidFill>
                <a:latin typeface="Consolas" panose="020B0609020204030204" pitchFamily="49" charset="0"/>
              </a:rPr>
              <a:t>returns the number of times each string in a string vector matched the pattern.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err="1">
                <a:solidFill>
                  <a:srgbClr val="252830"/>
                </a:solidFill>
                <a:latin typeface="Consolas" panose="020B0609020204030204" pitchFamily="49" charset="0"/>
              </a:rPr>
              <a:t>str_locate</a:t>
            </a:r>
            <a:r>
              <a:rPr lang="en-US" altLang="en-US" sz="1200" b="1" dirty="0">
                <a:solidFill>
                  <a:srgbClr val="252830"/>
                </a:solidFill>
                <a:latin typeface="Consolas" panose="020B0609020204030204" pitchFamily="49" charset="0"/>
              </a:rPr>
              <a:t>(x, pattern): </a:t>
            </a:r>
            <a:r>
              <a:rPr lang="en-US" altLang="en-US" sz="1200" dirty="0">
                <a:solidFill>
                  <a:srgbClr val="252830"/>
                </a:solidFill>
                <a:latin typeface="Consolas" panose="020B0609020204030204" pitchFamily="49" charset="0"/>
              </a:rPr>
              <a:t>returns a matrix containing the start index and end index of each string in a string vector where the pattern is located, start and end index will be NA if no match.</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err="1">
                <a:solidFill>
                  <a:srgbClr val="252830"/>
                </a:solidFill>
                <a:latin typeface="Consolas" panose="020B0609020204030204" pitchFamily="49" charset="0"/>
              </a:rPr>
              <a:t>str_extract</a:t>
            </a:r>
            <a:r>
              <a:rPr lang="en-US" altLang="en-US" sz="1200" b="1" dirty="0">
                <a:solidFill>
                  <a:srgbClr val="252830"/>
                </a:solidFill>
                <a:latin typeface="Consolas" panose="020B0609020204030204" pitchFamily="49" charset="0"/>
              </a:rPr>
              <a:t>(x, pattern): </a:t>
            </a:r>
            <a:r>
              <a:rPr lang="en-US" altLang="en-US" sz="1200" dirty="0">
                <a:solidFill>
                  <a:srgbClr val="252830"/>
                </a:solidFill>
                <a:latin typeface="Consolas" panose="020B0609020204030204" pitchFamily="49" charset="0"/>
              </a:rPr>
              <a:t>returns a string matrix containing only the portion of each string that matched the pattern.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err="1">
                <a:solidFill>
                  <a:srgbClr val="252830"/>
                </a:solidFill>
                <a:latin typeface="Consolas" panose="020B0609020204030204" pitchFamily="49" charset="0"/>
              </a:rPr>
              <a:t>str_replace</a:t>
            </a:r>
            <a:r>
              <a:rPr lang="en-US" altLang="en-US" sz="1200" b="1" dirty="0">
                <a:solidFill>
                  <a:srgbClr val="252830"/>
                </a:solidFill>
                <a:latin typeface="Consolas" panose="020B0609020204030204" pitchFamily="49" charset="0"/>
              </a:rPr>
              <a:t>(x, pattern, y): </a:t>
            </a:r>
            <a:r>
              <a:rPr lang="en-US" altLang="en-US" sz="1200" dirty="0">
                <a:solidFill>
                  <a:srgbClr val="252830"/>
                </a:solidFill>
                <a:latin typeface="Consolas" panose="020B0609020204030204" pitchFamily="49" charset="0"/>
              </a:rPr>
              <a:t>returns a string matrix where the first instance of the pattern in each string is replaced with 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err="1">
                <a:solidFill>
                  <a:srgbClr val="252830"/>
                </a:solidFill>
                <a:latin typeface="Consolas" panose="020B0609020204030204" pitchFamily="49" charset="0"/>
              </a:rPr>
              <a:t>str_replace_all</a:t>
            </a:r>
            <a:r>
              <a:rPr lang="en-US" altLang="en-US" sz="1200" b="1" dirty="0">
                <a:solidFill>
                  <a:srgbClr val="252830"/>
                </a:solidFill>
                <a:latin typeface="Consolas" panose="020B0609020204030204" pitchFamily="49" charset="0"/>
              </a:rPr>
              <a:t>(x, pattern, y): </a:t>
            </a:r>
            <a:r>
              <a:rPr lang="en-US" altLang="en-US" sz="1200" dirty="0">
                <a:solidFill>
                  <a:srgbClr val="252830"/>
                </a:solidFill>
                <a:latin typeface="Consolas" panose="020B0609020204030204" pitchFamily="49" charset="0"/>
              </a:rPr>
              <a:t>returns a string matrix where all instances of the pattern in each string are replaced with 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rgbClr val="252830"/>
              </a:solidFill>
              <a:latin typeface="Consolas" panose="020B0609020204030204" pitchFamily="49" charset="0"/>
            </a:endParaRPr>
          </a:p>
        </p:txBody>
      </p:sp>
      <p:sp>
        <p:nvSpPr>
          <p:cNvPr id="4" name="TextBox 3">
            <a:extLst>
              <a:ext uri="{FF2B5EF4-FFF2-40B4-BE49-F238E27FC236}">
                <a16:creationId xmlns:a16="http://schemas.microsoft.com/office/drawing/2014/main" id="{E1CF688C-5689-4331-BCCE-EC3625D046E2}"/>
              </a:ext>
            </a:extLst>
          </p:cNvPr>
          <p:cNvSpPr txBox="1"/>
          <p:nvPr/>
        </p:nvSpPr>
        <p:spPr>
          <a:xfrm>
            <a:off x="7305080" y="412588"/>
            <a:ext cx="410162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err="1">
                <a:solidFill>
                  <a:schemeClr val="accent2"/>
                </a:solidFill>
                <a:cs typeface="Calibri"/>
              </a:rPr>
              <a:t>Stringr</a:t>
            </a:r>
            <a:r>
              <a:rPr lang="en-US" b="1" dirty="0">
                <a:solidFill>
                  <a:schemeClr val="accent2"/>
                </a:solidFill>
                <a:cs typeface="Calibri"/>
              </a:rPr>
              <a:t> Functions II</a:t>
            </a:r>
          </a:p>
          <a:p>
            <a:endParaRPr lang="en-US" b="1" dirty="0">
              <a:cs typeface="Calibri"/>
            </a:endParaRPr>
          </a:p>
          <a:p>
            <a:r>
              <a:rPr lang="en-US" b="1" dirty="0">
                <a:cs typeface="Calibri"/>
              </a:rPr>
              <a:t>The </a:t>
            </a:r>
            <a:r>
              <a:rPr lang="en-US" b="1" dirty="0" err="1">
                <a:cs typeface="Calibri"/>
              </a:rPr>
              <a:t>stringr</a:t>
            </a:r>
            <a:r>
              <a:rPr lang="en-US" b="1" dirty="0">
                <a:cs typeface="Calibri"/>
              </a:rPr>
              <a:t> functions on the right will be covered in this lesson.  </a:t>
            </a:r>
          </a:p>
          <a:p>
            <a:endParaRPr lang="en-US" b="1" dirty="0">
              <a:cs typeface="Calibri"/>
            </a:endParaRPr>
          </a:p>
          <a:p>
            <a:r>
              <a:rPr lang="en-US" b="1" dirty="0">
                <a:cs typeface="Calibri"/>
              </a:rPr>
              <a:t>For a complete </a:t>
            </a:r>
            <a:r>
              <a:rPr lang="en-US" b="1" dirty="0" err="1">
                <a:cs typeface="Calibri"/>
              </a:rPr>
              <a:t>stringr</a:t>
            </a:r>
            <a:r>
              <a:rPr lang="en-US" b="1" dirty="0">
                <a:cs typeface="Calibri"/>
              </a:rPr>
              <a:t> reference, see: </a:t>
            </a:r>
          </a:p>
          <a:p>
            <a:endParaRPr lang="en-US" b="1" dirty="0">
              <a:cs typeface="Calibri"/>
            </a:endParaRPr>
          </a:p>
          <a:p>
            <a:r>
              <a:rPr lang="en-US" b="1" dirty="0">
                <a:cs typeface="Calibri"/>
                <a:hlinkClick r:id="rId2"/>
              </a:rPr>
              <a:t>https://www.rdocumentation.org/packages/stringr/versions/1.4.0</a:t>
            </a:r>
            <a:endParaRPr lang="en-US" b="1" dirty="0">
              <a:cs typeface="Calibri"/>
            </a:endParaRPr>
          </a:p>
          <a:p>
            <a:endParaRPr lang="en-US" b="1" dirty="0">
              <a:cs typeface="Calibri"/>
            </a:endParaRPr>
          </a:p>
        </p:txBody>
      </p:sp>
    </p:spTree>
    <p:extLst>
      <p:ext uri="{BB962C8B-B14F-4D97-AF65-F5344CB8AC3E}">
        <p14:creationId xmlns:p14="http://schemas.microsoft.com/office/powerpoint/2010/main" val="2792091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7E84-BBD4-476A-9BC4-53CDB949C5C8}"/>
              </a:ext>
            </a:extLst>
          </p:cNvPr>
          <p:cNvSpPr>
            <a:spLocks noGrp="1"/>
          </p:cNvSpPr>
          <p:nvPr>
            <p:ph type="title"/>
          </p:nvPr>
        </p:nvSpPr>
        <p:spPr/>
        <p:txBody>
          <a:bodyPr/>
          <a:lstStyle/>
          <a:p>
            <a:r>
              <a:rPr lang="en-US" dirty="0">
                <a:solidFill>
                  <a:schemeClr val="accent2"/>
                </a:solidFill>
              </a:rPr>
              <a:t>R Variables Reminder </a:t>
            </a:r>
            <a:r>
              <a:rPr lang="en-US" dirty="0">
                <a:solidFill>
                  <a:schemeClr val="accent2"/>
                </a:solidFill>
                <a:sym typeface="Wingdings" panose="05000000000000000000" pitchFamily="2" charset="2"/>
              </a:rPr>
              <a:t></a:t>
            </a:r>
            <a:endParaRPr lang="en-US" dirty="0"/>
          </a:p>
        </p:txBody>
      </p:sp>
      <p:sp>
        <p:nvSpPr>
          <p:cNvPr id="3" name="Content Placeholder 2">
            <a:extLst>
              <a:ext uri="{FF2B5EF4-FFF2-40B4-BE49-F238E27FC236}">
                <a16:creationId xmlns:a16="http://schemas.microsoft.com/office/drawing/2014/main" id="{1D15D65A-41BA-45EE-A941-4164C797778A}"/>
              </a:ext>
            </a:extLst>
          </p:cNvPr>
          <p:cNvSpPr>
            <a:spLocks noGrp="1"/>
          </p:cNvSpPr>
          <p:nvPr>
            <p:ph idx="1"/>
          </p:nvPr>
        </p:nvSpPr>
        <p:spPr>
          <a:xfrm>
            <a:off x="838200" y="1496291"/>
            <a:ext cx="10515600" cy="3383280"/>
          </a:xfrm>
        </p:spPr>
        <p:txBody>
          <a:bodyPr>
            <a:normAutofit lnSpcReduction="10000"/>
          </a:bodyPr>
          <a:lstStyle/>
          <a:p>
            <a:pPr marL="0" indent="0">
              <a:buNone/>
            </a:pPr>
            <a:r>
              <a:rPr lang="en-US" dirty="0"/>
              <a:t>All R variables are vectors, by nature.</a:t>
            </a:r>
          </a:p>
          <a:p>
            <a:pPr marL="0" indent="0">
              <a:buNone/>
            </a:pPr>
            <a:r>
              <a:rPr lang="en-US" dirty="0">
                <a:sym typeface="Wingdings" panose="05000000000000000000" pitchFamily="2" charset="2"/>
              </a:rPr>
              <a:t>If you remember this, R will behave much more as you expect!</a:t>
            </a:r>
          </a:p>
          <a:p>
            <a:pPr marL="0" indent="0">
              <a:buNone/>
            </a:pPr>
            <a:r>
              <a:rPr lang="en-US" dirty="0">
                <a:sym typeface="Wingdings" panose="05000000000000000000" pitchFamily="2" charset="2"/>
              </a:rPr>
              <a:t>If </a:t>
            </a:r>
            <a:r>
              <a:rPr lang="en-US" i="1" dirty="0">
                <a:sym typeface="Wingdings" panose="05000000000000000000" pitchFamily="2" charset="2"/>
              </a:rPr>
              <a:t>a</a:t>
            </a:r>
            <a:r>
              <a:rPr lang="en-US" dirty="0">
                <a:sym typeface="Wingdings" panose="05000000000000000000" pitchFamily="2" charset="2"/>
              </a:rPr>
              <a:t> &lt;- 1, a is a numeric vector </a:t>
            </a:r>
            <a:r>
              <a:rPr lang="en-US" b="1" dirty="0">
                <a:sym typeface="Wingdings" panose="05000000000000000000" pitchFamily="2" charset="2"/>
              </a:rPr>
              <a:t>of length 1</a:t>
            </a:r>
            <a:r>
              <a:rPr lang="en-US" dirty="0">
                <a:sym typeface="Wingdings" panose="05000000000000000000" pitchFamily="2" charset="2"/>
              </a:rPr>
              <a:t>, for example.</a:t>
            </a:r>
          </a:p>
          <a:p>
            <a:pPr marL="0" indent="0">
              <a:buNone/>
            </a:pPr>
            <a:r>
              <a:rPr lang="en-US" dirty="0">
                <a:sym typeface="Wingdings" panose="05000000000000000000" pitchFamily="2" charset="2"/>
              </a:rPr>
              <a:t>So, if </a:t>
            </a:r>
            <a:r>
              <a:rPr lang="en-US" i="1" dirty="0">
                <a:sym typeface="Wingdings" panose="05000000000000000000" pitchFamily="2" charset="2"/>
              </a:rPr>
              <a:t>a</a:t>
            </a:r>
            <a:r>
              <a:rPr lang="en-US" dirty="0">
                <a:sym typeface="Wingdings" panose="05000000000000000000" pitchFamily="2" charset="2"/>
              </a:rPr>
              <a:t> &lt;- “Hello”, a is a string or character vector </a:t>
            </a:r>
            <a:r>
              <a:rPr lang="en-US" b="1" dirty="0">
                <a:sym typeface="Wingdings" panose="05000000000000000000" pitchFamily="2" charset="2"/>
              </a:rPr>
              <a:t>of length 1</a:t>
            </a:r>
            <a:r>
              <a:rPr lang="en-US" dirty="0">
                <a:sym typeface="Wingdings" panose="05000000000000000000" pitchFamily="2" charset="2"/>
              </a:rPr>
              <a:t>.</a:t>
            </a:r>
          </a:p>
          <a:p>
            <a:pPr marL="0" indent="0">
              <a:buNone/>
            </a:pPr>
            <a:r>
              <a:rPr lang="en-US" dirty="0">
                <a:sym typeface="Wingdings" panose="05000000000000000000" pitchFamily="2" charset="2"/>
              </a:rPr>
              <a:t>If I call a str_ function on </a:t>
            </a:r>
            <a:r>
              <a:rPr lang="en-US" i="1" dirty="0">
                <a:sym typeface="Wingdings" panose="05000000000000000000" pitchFamily="2" charset="2"/>
              </a:rPr>
              <a:t>a</a:t>
            </a:r>
            <a:r>
              <a:rPr lang="en-US" dirty="0">
                <a:sym typeface="Wingdings" panose="05000000000000000000" pitchFamily="2" charset="2"/>
              </a:rPr>
              <a:t>, R doesn’t care if </a:t>
            </a:r>
            <a:r>
              <a:rPr lang="en-US" i="1" dirty="0">
                <a:sym typeface="Wingdings" panose="05000000000000000000" pitchFamily="2" charset="2"/>
              </a:rPr>
              <a:t>a</a:t>
            </a:r>
            <a:r>
              <a:rPr lang="en-US" dirty="0">
                <a:sym typeface="Wingdings" panose="05000000000000000000" pitchFamily="2" charset="2"/>
              </a:rPr>
              <a:t> is a vector of length 1 or 21.  If </a:t>
            </a:r>
            <a:r>
              <a:rPr lang="en-US" i="1" dirty="0">
                <a:sym typeface="Wingdings" panose="05000000000000000000" pitchFamily="2" charset="2"/>
              </a:rPr>
              <a:t>a</a:t>
            </a:r>
            <a:r>
              <a:rPr lang="en-US" dirty="0">
                <a:sym typeface="Wingdings" panose="05000000000000000000" pitchFamily="2" charset="2"/>
              </a:rPr>
              <a:t> is of length 1, the output will be of length 1; if 21, then 21.</a:t>
            </a:r>
          </a:p>
          <a:p>
            <a:pPr marL="0" indent="0">
              <a:buNone/>
            </a:pPr>
            <a:r>
              <a:rPr lang="en-US" dirty="0">
                <a:sym typeface="Wingdings" panose="05000000000000000000" pitchFamily="2" charset="2"/>
              </a:rPr>
              <a:t>Example, using </a:t>
            </a:r>
            <a:r>
              <a:rPr lang="en-US" dirty="0" err="1">
                <a:sym typeface="Wingdings" panose="05000000000000000000" pitchFamily="2" charset="2"/>
              </a:rPr>
              <a:t>str_length</a:t>
            </a:r>
            <a:r>
              <a:rPr lang="en-US" dirty="0">
                <a:sym typeface="Wingdings" panose="05000000000000000000" pitchFamily="2" charset="2"/>
              </a:rPr>
              <a:t>: </a:t>
            </a:r>
          </a:p>
          <a:p>
            <a:pPr lvl="1"/>
            <a:endParaRPr lang="en-US" dirty="0"/>
          </a:p>
        </p:txBody>
      </p:sp>
      <p:sp>
        <p:nvSpPr>
          <p:cNvPr id="5" name="Rectangle 4">
            <a:extLst>
              <a:ext uri="{FF2B5EF4-FFF2-40B4-BE49-F238E27FC236}">
                <a16:creationId xmlns:a16="http://schemas.microsoft.com/office/drawing/2014/main" id="{89E4E5F6-0DCD-4C07-B1DF-58429070E4BD}"/>
              </a:ext>
            </a:extLst>
          </p:cNvPr>
          <p:cNvSpPr/>
          <p:nvPr/>
        </p:nvSpPr>
        <p:spPr>
          <a:xfrm>
            <a:off x="922713" y="4721629"/>
            <a:ext cx="3150523" cy="177124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dirty="0">
                <a:solidFill>
                  <a:schemeClr val="tx1"/>
                </a:solidFill>
                <a:latin typeface="Consolas" panose="020B0609020204030204" pitchFamily="49" charset="0"/>
                <a:sym typeface="Wingdings" panose="05000000000000000000" pitchFamily="2" charset="2"/>
              </a:rPr>
              <a:t>a &lt;- “Hello” </a:t>
            </a:r>
          </a:p>
          <a:p>
            <a:pPr marL="0" indent="0">
              <a:buNone/>
            </a:pPr>
            <a:r>
              <a:rPr lang="en-US" dirty="0" err="1">
                <a:solidFill>
                  <a:schemeClr val="tx1"/>
                </a:solidFill>
                <a:latin typeface="Consolas" panose="020B0609020204030204" pitchFamily="49" charset="0"/>
                <a:sym typeface="Wingdings" panose="05000000000000000000" pitchFamily="2" charset="2"/>
              </a:rPr>
              <a:t>str_length</a:t>
            </a:r>
            <a:r>
              <a:rPr lang="en-US" dirty="0">
                <a:solidFill>
                  <a:schemeClr val="tx1"/>
                </a:solidFill>
                <a:latin typeface="Consolas" panose="020B0609020204030204" pitchFamily="49" charset="0"/>
                <a:sym typeface="Wingdings" panose="05000000000000000000" pitchFamily="2" charset="2"/>
              </a:rPr>
              <a:t>(a)</a:t>
            </a:r>
          </a:p>
          <a:p>
            <a:pPr marL="0" indent="0">
              <a:buNone/>
            </a:pPr>
            <a:r>
              <a:rPr lang="en-US" dirty="0">
                <a:solidFill>
                  <a:srgbClr val="0070C0"/>
                </a:solidFill>
                <a:latin typeface="Consolas" panose="020B0609020204030204" pitchFamily="49" charset="0"/>
                <a:sym typeface="Wingdings" panose="05000000000000000000" pitchFamily="2" charset="2"/>
              </a:rPr>
              <a:t>[1] 5</a:t>
            </a:r>
          </a:p>
          <a:p>
            <a:pPr algn="ctr"/>
            <a:endParaRPr lang="en-US" dirty="0">
              <a:solidFill>
                <a:schemeClr val="accent2"/>
              </a:solidFill>
            </a:endParaRPr>
          </a:p>
        </p:txBody>
      </p:sp>
      <p:sp>
        <p:nvSpPr>
          <p:cNvPr id="6" name="Rectangle 5">
            <a:extLst>
              <a:ext uri="{FF2B5EF4-FFF2-40B4-BE49-F238E27FC236}">
                <a16:creationId xmlns:a16="http://schemas.microsoft.com/office/drawing/2014/main" id="{A7191E55-EC70-41DC-9DFD-D8976B431075}"/>
              </a:ext>
            </a:extLst>
          </p:cNvPr>
          <p:cNvSpPr/>
          <p:nvPr/>
        </p:nvSpPr>
        <p:spPr>
          <a:xfrm>
            <a:off x="4520738" y="4721629"/>
            <a:ext cx="6102927" cy="177124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dirty="0">
                <a:solidFill>
                  <a:schemeClr val="tx1"/>
                </a:solidFill>
                <a:latin typeface="Consolas" panose="020B0609020204030204" pitchFamily="49" charset="0"/>
                <a:sym typeface="Wingdings" panose="05000000000000000000" pitchFamily="2" charset="2"/>
              </a:rPr>
              <a:t>a &lt;- c(“Hello”, “Utah”, “Tourism”, “Mountain”)</a:t>
            </a:r>
          </a:p>
          <a:p>
            <a:pPr marL="0" indent="0">
              <a:buNone/>
            </a:pPr>
            <a:r>
              <a:rPr lang="en-US" dirty="0" err="1">
                <a:solidFill>
                  <a:schemeClr val="tx1"/>
                </a:solidFill>
                <a:latin typeface="Consolas" panose="020B0609020204030204" pitchFamily="49" charset="0"/>
                <a:sym typeface="Wingdings" panose="05000000000000000000" pitchFamily="2" charset="2"/>
              </a:rPr>
              <a:t>str_length</a:t>
            </a:r>
            <a:r>
              <a:rPr lang="en-US" dirty="0">
                <a:solidFill>
                  <a:schemeClr val="tx1"/>
                </a:solidFill>
                <a:latin typeface="Consolas" panose="020B0609020204030204" pitchFamily="49" charset="0"/>
                <a:sym typeface="Wingdings" panose="05000000000000000000" pitchFamily="2" charset="2"/>
              </a:rPr>
              <a:t>(a)</a:t>
            </a:r>
          </a:p>
          <a:p>
            <a:pPr marL="0" indent="0">
              <a:buNone/>
            </a:pPr>
            <a:r>
              <a:rPr lang="en-US" dirty="0">
                <a:solidFill>
                  <a:srgbClr val="0070C0"/>
                </a:solidFill>
                <a:latin typeface="Consolas" panose="020B0609020204030204" pitchFamily="49" charset="0"/>
                <a:sym typeface="Wingdings" panose="05000000000000000000" pitchFamily="2" charset="2"/>
              </a:rPr>
              <a:t>[1] 5 4 7 8</a:t>
            </a:r>
          </a:p>
          <a:p>
            <a:pPr algn="ctr"/>
            <a:endParaRPr lang="en-US" dirty="0">
              <a:solidFill>
                <a:schemeClr val="accent2"/>
              </a:solidFill>
            </a:endParaRPr>
          </a:p>
        </p:txBody>
      </p:sp>
    </p:spTree>
    <p:extLst>
      <p:ext uri="{BB962C8B-B14F-4D97-AF65-F5344CB8AC3E}">
        <p14:creationId xmlns:p14="http://schemas.microsoft.com/office/powerpoint/2010/main" val="551277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35AFB-DBA3-4264-9363-398E0C372F3D}"/>
              </a:ext>
            </a:extLst>
          </p:cNvPr>
          <p:cNvSpPr>
            <a:spLocks noGrp="1"/>
          </p:cNvSpPr>
          <p:nvPr>
            <p:ph type="title"/>
          </p:nvPr>
        </p:nvSpPr>
        <p:spPr>
          <a:xfrm>
            <a:off x="838199" y="373438"/>
            <a:ext cx="10515600" cy="848533"/>
          </a:xfrm>
        </p:spPr>
        <p:txBody>
          <a:bodyPr>
            <a:normAutofit/>
          </a:bodyPr>
          <a:lstStyle/>
          <a:p>
            <a:r>
              <a:rPr lang="en-US" sz="4000" dirty="0">
                <a:solidFill>
                  <a:schemeClr val="accent2"/>
                </a:solidFill>
              </a:rPr>
              <a:t>Paste, paste0, and </a:t>
            </a:r>
            <a:r>
              <a:rPr lang="en-US" sz="4000" dirty="0" err="1">
                <a:solidFill>
                  <a:schemeClr val="accent2"/>
                </a:solidFill>
              </a:rPr>
              <a:t>str_c</a:t>
            </a:r>
            <a:endParaRPr lang="en-US" sz="4000" dirty="0">
              <a:solidFill>
                <a:schemeClr val="accent2"/>
              </a:solidFill>
            </a:endParaRPr>
          </a:p>
        </p:txBody>
      </p:sp>
      <p:sp>
        <p:nvSpPr>
          <p:cNvPr id="3" name="Content Placeholder 2">
            <a:extLst>
              <a:ext uri="{FF2B5EF4-FFF2-40B4-BE49-F238E27FC236}">
                <a16:creationId xmlns:a16="http://schemas.microsoft.com/office/drawing/2014/main" id="{20B2ACE3-7031-4442-94FB-2C5BEEE294D0}"/>
              </a:ext>
            </a:extLst>
          </p:cNvPr>
          <p:cNvSpPr>
            <a:spLocks noGrp="1"/>
          </p:cNvSpPr>
          <p:nvPr>
            <p:ph idx="1"/>
          </p:nvPr>
        </p:nvSpPr>
        <p:spPr>
          <a:xfrm>
            <a:off x="838199" y="1253923"/>
            <a:ext cx="10515601" cy="5230639"/>
          </a:xfrm>
        </p:spPr>
        <p:txBody>
          <a:bodyPr>
            <a:normAutofit lnSpcReduction="10000"/>
          </a:bodyPr>
          <a:lstStyle/>
          <a:p>
            <a:pPr marL="0" indent="0">
              <a:buNone/>
            </a:pPr>
            <a:r>
              <a:rPr lang="en-US" sz="1600" dirty="0" err="1">
                <a:solidFill>
                  <a:srgbClr val="0070C0"/>
                </a:solidFill>
                <a:latin typeface="Consolas" panose="020B0609020204030204" pitchFamily="49" charset="0"/>
              </a:rPr>
              <a:t>nyc</a:t>
            </a:r>
            <a:r>
              <a:rPr lang="en-US" sz="1600" dirty="0">
                <a:solidFill>
                  <a:srgbClr val="0070C0"/>
                </a:solidFill>
                <a:latin typeface="Consolas" panose="020B0609020204030204" pitchFamily="49" charset="0"/>
              </a:rPr>
              <a:t> &lt;- c("New York", "Big Apple", "Broadway")</a:t>
            </a:r>
          </a:p>
          <a:p>
            <a:pPr marL="0" indent="0">
              <a:buNone/>
            </a:pPr>
            <a:r>
              <a:rPr lang="en-US" sz="1600" dirty="0">
                <a:solidFill>
                  <a:srgbClr val="0070C0"/>
                </a:solidFill>
                <a:latin typeface="Consolas" panose="020B0609020204030204" pitchFamily="49" charset="0"/>
              </a:rPr>
              <a:t>la &lt;- c("Los Angeles", "Tinseltown", "Hollywood")</a:t>
            </a:r>
          </a:p>
          <a:p>
            <a:pPr marL="0" indent="0">
              <a:buNone/>
            </a:pPr>
            <a:r>
              <a:rPr lang="en-US" sz="2000" dirty="0"/>
              <a:t>The base R ‘</a:t>
            </a:r>
            <a:r>
              <a:rPr lang="en-US" sz="2000" dirty="0">
                <a:solidFill>
                  <a:schemeClr val="tx1">
                    <a:lumMod val="75000"/>
                    <a:lumOff val="25000"/>
                  </a:schemeClr>
                </a:solidFill>
                <a:latin typeface="Consolas" panose="020B0609020204030204" pitchFamily="49" charset="0"/>
              </a:rPr>
              <a:t>paste</a:t>
            </a:r>
            <a:r>
              <a:rPr lang="en-US" sz="2000" dirty="0"/>
              <a:t>’ function takes vectors of strings and puts them together in to either a single vector, or a single string (a vector of length 1 </a:t>
            </a:r>
            <a:r>
              <a:rPr lang="en-US" sz="2000" dirty="0">
                <a:sym typeface="Wingdings" panose="05000000000000000000" pitchFamily="2" charset="2"/>
              </a:rPr>
              <a:t>)</a:t>
            </a:r>
            <a:r>
              <a:rPr lang="en-US" sz="2000" dirty="0"/>
              <a:t>.  By default, the new string or vector will separate each item with a space.  By using the optional </a:t>
            </a:r>
            <a:r>
              <a:rPr lang="en-US" sz="2000" dirty="0" err="1">
                <a:solidFill>
                  <a:schemeClr val="tx1">
                    <a:lumMod val="75000"/>
                    <a:lumOff val="25000"/>
                  </a:schemeClr>
                </a:solidFill>
                <a:latin typeface="Consolas" panose="020B0609020204030204" pitchFamily="49" charset="0"/>
              </a:rPr>
              <a:t>sep</a:t>
            </a:r>
            <a:r>
              <a:rPr lang="en-US" sz="2000" dirty="0"/>
              <a:t> argument, you can specify the character that will separate the vector items. If you set the </a:t>
            </a:r>
            <a:r>
              <a:rPr lang="en-US" sz="1800" dirty="0">
                <a:solidFill>
                  <a:schemeClr val="tx1">
                    <a:lumMod val="75000"/>
                    <a:lumOff val="25000"/>
                  </a:schemeClr>
                </a:solidFill>
                <a:latin typeface="Consolas" panose="020B0609020204030204" pitchFamily="49" charset="0"/>
              </a:rPr>
              <a:t>collapse</a:t>
            </a:r>
            <a:r>
              <a:rPr lang="en-US" sz="2000" dirty="0"/>
              <a:t> argument, the new vector is flattened into a string.</a:t>
            </a:r>
          </a:p>
          <a:p>
            <a:pPr marL="0" indent="0">
              <a:buNone/>
            </a:pPr>
            <a:r>
              <a:rPr lang="en-US" sz="1600" dirty="0">
                <a:solidFill>
                  <a:srgbClr val="0070C0"/>
                </a:solidFill>
                <a:latin typeface="Consolas" panose="020B0609020204030204" pitchFamily="49" charset="0"/>
              </a:rPr>
              <a:t>paste(</a:t>
            </a:r>
            <a:r>
              <a:rPr lang="en-US" sz="1600" dirty="0" err="1">
                <a:solidFill>
                  <a:srgbClr val="0070C0"/>
                </a:solidFill>
                <a:latin typeface="Consolas" panose="020B0609020204030204" pitchFamily="49" charset="0"/>
              </a:rPr>
              <a:t>nyc</a:t>
            </a:r>
            <a:r>
              <a:rPr lang="en-US" sz="1600" dirty="0">
                <a:solidFill>
                  <a:srgbClr val="0070C0"/>
                </a:solidFill>
                <a:latin typeface="Consolas" panose="020B0609020204030204" pitchFamily="49" charset="0"/>
              </a:rPr>
              <a:t>, la, </a:t>
            </a:r>
            <a:r>
              <a:rPr lang="en-US" sz="1600" dirty="0" err="1">
                <a:solidFill>
                  <a:srgbClr val="0070C0"/>
                </a:solidFill>
                <a:latin typeface="Consolas" panose="020B0609020204030204" pitchFamily="49" charset="0"/>
              </a:rPr>
              <a:t>sep</a:t>
            </a:r>
            <a:r>
              <a:rPr lang="en-US" sz="1600" dirty="0">
                <a:solidFill>
                  <a:srgbClr val="0070C0"/>
                </a:solidFill>
                <a:latin typeface="Consolas" panose="020B0609020204030204" pitchFamily="49" charset="0"/>
              </a:rPr>
              <a:t> = ", ")</a:t>
            </a:r>
          </a:p>
          <a:p>
            <a:pPr marL="0" indent="0">
              <a:buNone/>
            </a:pPr>
            <a:r>
              <a:rPr lang="en-US" sz="1600" dirty="0">
                <a:solidFill>
                  <a:srgbClr val="0070C0"/>
                </a:solidFill>
                <a:latin typeface="Consolas" panose="020B0609020204030204" pitchFamily="49" charset="0"/>
              </a:rPr>
              <a:t>[1] "New York, Los Angeles" "Big Apple, Tinseltown" "Broadway, Hollywood" </a:t>
            </a:r>
          </a:p>
          <a:p>
            <a:pPr marL="0" indent="0">
              <a:buNone/>
            </a:pPr>
            <a:r>
              <a:rPr lang="en-US" sz="2000" dirty="0"/>
              <a:t>The ‘</a:t>
            </a:r>
            <a:r>
              <a:rPr lang="en-US" sz="2000" dirty="0">
                <a:solidFill>
                  <a:schemeClr val="tx1">
                    <a:lumMod val="75000"/>
                    <a:lumOff val="25000"/>
                  </a:schemeClr>
                </a:solidFill>
                <a:latin typeface="Consolas" panose="020B0609020204030204" pitchFamily="49" charset="0"/>
              </a:rPr>
              <a:t>paste0</a:t>
            </a:r>
            <a:r>
              <a:rPr lang="en-US" sz="2000" dirty="0"/>
              <a:t>’ function takes vectors of strings and puts them together in to either a single vector, or a single string, but the default behavior of </a:t>
            </a:r>
            <a:r>
              <a:rPr lang="en-US" sz="2000" dirty="0">
                <a:solidFill>
                  <a:schemeClr val="tx1">
                    <a:lumMod val="75000"/>
                    <a:lumOff val="25000"/>
                  </a:schemeClr>
                </a:solidFill>
                <a:latin typeface="Consolas" panose="020B0609020204030204" pitchFamily="49" charset="0"/>
              </a:rPr>
              <a:t>paste0</a:t>
            </a:r>
            <a:r>
              <a:rPr lang="en-US" sz="2000" dirty="0"/>
              <a:t> is </a:t>
            </a:r>
            <a:r>
              <a:rPr lang="en-US" sz="2000" b="1" dirty="0"/>
              <a:t>equal to </a:t>
            </a:r>
            <a:r>
              <a:rPr lang="en-US" sz="2000" dirty="0">
                <a:solidFill>
                  <a:schemeClr val="tx1">
                    <a:lumMod val="75000"/>
                    <a:lumOff val="25000"/>
                  </a:schemeClr>
                </a:solidFill>
                <a:latin typeface="Consolas" panose="020B0609020204030204" pitchFamily="49" charset="0"/>
              </a:rPr>
              <a:t>paste(x, </a:t>
            </a:r>
            <a:r>
              <a:rPr lang="en-US" sz="2000" dirty="0" err="1">
                <a:solidFill>
                  <a:schemeClr val="tx1">
                    <a:lumMod val="75000"/>
                    <a:lumOff val="25000"/>
                  </a:schemeClr>
                </a:solidFill>
                <a:latin typeface="Consolas" panose="020B0609020204030204" pitchFamily="49" charset="0"/>
              </a:rPr>
              <a:t>sep</a:t>
            </a:r>
            <a:r>
              <a:rPr lang="en-US" sz="2000" dirty="0">
                <a:solidFill>
                  <a:schemeClr val="tx1">
                    <a:lumMod val="75000"/>
                    <a:lumOff val="25000"/>
                  </a:schemeClr>
                </a:solidFill>
                <a:latin typeface="Consolas" panose="020B0609020204030204" pitchFamily="49" charset="0"/>
              </a:rPr>
              <a:t>=“”)</a:t>
            </a:r>
            <a:r>
              <a:rPr lang="en-US" sz="2000" dirty="0"/>
              <a:t>:</a:t>
            </a:r>
          </a:p>
          <a:p>
            <a:pPr marL="0" indent="0">
              <a:buNone/>
            </a:pPr>
            <a:r>
              <a:rPr lang="en-US" sz="1600" dirty="0">
                <a:solidFill>
                  <a:srgbClr val="0070C0"/>
                </a:solidFill>
                <a:latin typeface="Consolas" panose="020B0609020204030204" pitchFamily="49" charset="0"/>
              </a:rPr>
              <a:t>paste0(</a:t>
            </a:r>
            <a:r>
              <a:rPr lang="en-US" sz="1600" dirty="0" err="1">
                <a:solidFill>
                  <a:srgbClr val="0070C0"/>
                </a:solidFill>
                <a:latin typeface="Consolas" panose="020B0609020204030204" pitchFamily="49" charset="0"/>
              </a:rPr>
              <a:t>nyc</a:t>
            </a:r>
            <a:r>
              <a:rPr lang="en-US" sz="1600" dirty="0">
                <a:solidFill>
                  <a:srgbClr val="0070C0"/>
                </a:solidFill>
                <a:latin typeface="Consolas" panose="020B0609020204030204" pitchFamily="49" charset="0"/>
              </a:rPr>
              <a:t>, la)</a:t>
            </a:r>
          </a:p>
          <a:p>
            <a:pPr marL="0" indent="0">
              <a:buNone/>
            </a:pPr>
            <a:r>
              <a:rPr lang="en-US" sz="1600" dirty="0">
                <a:solidFill>
                  <a:srgbClr val="0070C0"/>
                </a:solidFill>
                <a:latin typeface="Consolas" panose="020B0609020204030204" pitchFamily="49" charset="0"/>
              </a:rPr>
              <a:t>[1] "New </a:t>
            </a:r>
            <a:r>
              <a:rPr lang="en-US" sz="1600" dirty="0" err="1">
                <a:solidFill>
                  <a:srgbClr val="0070C0"/>
                </a:solidFill>
                <a:latin typeface="Consolas" panose="020B0609020204030204" pitchFamily="49" charset="0"/>
              </a:rPr>
              <a:t>YorkLos</a:t>
            </a:r>
            <a:r>
              <a:rPr lang="en-US" sz="1600" dirty="0">
                <a:solidFill>
                  <a:srgbClr val="0070C0"/>
                </a:solidFill>
                <a:latin typeface="Consolas" panose="020B0609020204030204" pitchFamily="49" charset="0"/>
              </a:rPr>
              <a:t> Angeles" "Big </a:t>
            </a:r>
            <a:r>
              <a:rPr lang="en-US" sz="1600" dirty="0" err="1">
                <a:solidFill>
                  <a:srgbClr val="0070C0"/>
                </a:solidFill>
                <a:latin typeface="Consolas" panose="020B0609020204030204" pitchFamily="49" charset="0"/>
              </a:rPr>
              <a:t>AppleTinseltown</a:t>
            </a:r>
            <a:r>
              <a:rPr lang="en-US" sz="1600" dirty="0">
                <a:solidFill>
                  <a:srgbClr val="0070C0"/>
                </a:solidFill>
                <a:latin typeface="Consolas" panose="020B0609020204030204" pitchFamily="49" charset="0"/>
              </a:rPr>
              <a:t>" "</a:t>
            </a:r>
            <a:r>
              <a:rPr lang="en-US" sz="1600" dirty="0" err="1">
                <a:solidFill>
                  <a:srgbClr val="0070C0"/>
                </a:solidFill>
                <a:latin typeface="Consolas" panose="020B0609020204030204" pitchFamily="49" charset="0"/>
              </a:rPr>
              <a:t>BroadwayHollywood</a:t>
            </a:r>
            <a:r>
              <a:rPr lang="en-US" sz="1600" dirty="0">
                <a:solidFill>
                  <a:srgbClr val="0070C0"/>
                </a:solidFill>
                <a:latin typeface="Consolas" panose="020B0609020204030204" pitchFamily="49" charset="0"/>
              </a:rPr>
              <a:t>" </a:t>
            </a:r>
          </a:p>
          <a:p>
            <a:pPr marL="0" indent="0">
              <a:buNone/>
            </a:pPr>
            <a:r>
              <a:rPr lang="en-US" sz="2000" dirty="0"/>
              <a:t>The ‘</a:t>
            </a:r>
            <a:r>
              <a:rPr lang="en-US" sz="2000" dirty="0" err="1">
                <a:solidFill>
                  <a:schemeClr val="tx1">
                    <a:lumMod val="75000"/>
                    <a:lumOff val="25000"/>
                  </a:schemeClr>
                </a:solidFill>
                <a:latin typeface="Consolas" panose="020B0609020204030204" pitchFamily="49" charset="0"/>
              </a:rPr>
              <a:t>str_c</a:t>
            </a:r>
            <a:r>
              <a:rPr lang="en-US" sz="2000" dirty="0"/>
              <a:t>’ function is just like ‘</a:t>
            </a:r>
            <a:r>
              <a:rPr lang="en-US" sz="2000" dirty="0">
                <a:solidFill>
                  <a:schemeClr val="tx1">
                    <a:lumMod val="75000"/>
                    <a:lumOff val="25000"/>
                  </a:schemeClr>
                </a:solidFill>
                <a:latin typeface="Consolas" panose="020B0609020204030204" pitchFamily="49" charset="0"/>
              </a:rPr>
              <a:t>paste0</a:t>
            </a:r>
            <a:r>
              <a:rPr lang="en-US" sz="2000" dirty="0"/>
              <a:t>’ in that </a:t>
            </a:r>
            <a:r>
              <a:rPr lang="en-US" sz="2000" dirty="0" err="1">
                <a:solidFill>
                  <a:schemeClr val="tx1">
                    <a:lumMod val="75000"/>
                    <a:lumOff val="25000"/>
                  </a:schemeClr>
                </a:solidFill>
                <a:latin typeface="Consolas" panose="020B0609020204030204" pitchFamily="49" charset="0"/>
              </a:rPr>
              <a:t>sep</a:t>
            </a:r>
            <a:r>
              <a:rPr lang="en-US" sz="2000" dirty="0"/>
              <a:t> is NULL by default. (</a:t>
            </a:r>
            <a:r>
              <a:rPr lang="en-US" sz="2000" dirty="0" err="1">
                <a:solidFill>
                  <a:schemeClr val="tx1">
                    <a:lumMod val="75000"/>
                    <a:lumOff val="25000"/>
                  </a:schemeClr>
                </a:solidFill>
                <a:latin typeface="Consolas" panose="020B0609020204030204" pitchFamily="49" charset="0"/>
              </a:rPr>
              <a:t>str_c</a:t>
            </a:r>
            <a:r>
              <a:rPr lang="en-US" sz="2000" dirty="0"/>
              <a:t> will also turn NA into a string if it encounters it.)</a:t>
            </a:r>
          </a:p>
          <a:p>
            <a:pPr marL="0" indent="0">
              <a:buNone/>
            </a:pPr>
            <a:r>
              <a:rPr lang="en-US" sz="1600" dirty="0" err="1">
                <a:solidFill>
                  <a:srgbClr val="0070C0"/>
                </a:solidFill>
                <a:latin typeface="Consolas" panose="020B0609020204030204" pitchFamily="49" charset="0"/>
              </a:rPr>
              <a:t>str_c</a:t>
            </a:r>
            <a:r>
              <a:rPr lang="en-US" sz="1600" dirty="0">
                <a:solidFill>
                  <a:srgbClr val="0070C0"/>
                </a:solidFill>
                <a:latin typeface="Consolas" panose="020B0609020204030204" pitchFamily="49" charset="0"/>
              </a:rPr>
              <a:t>(</a:t>
            </a:r>
            <a:r>
              <a:rPr lang="en-US" sz="1600" dirty="0" err="1">
                <a:solidFill>
                  <a:srgbClr val="0070C0"/>
                </a:solidFill>
                <a:latin typeface="Consolas" panose="020B0609020204030204" pitchFamily="49" charset="0"/>
              </a:rPr>
              <a:t>nyc</a:t>
            </a:r>
            <a:r>
              <a:rPr lang="en-US" sz="1600" dirty="0">
                <a:solidFill>
                  <a:srgbClr val="0070C0"/>
                </a:solidFill>
                <a:latin typeface="Consolas" panose="020B0609020204030204" pitchFamily="49" charset="0"/>
              </a:rPr>
              <a:t>, “-", la, collapse="; ")</a:t>
            </a:r>
          </a:p>
          <a:p>
            <a:pPr marL="0" indent="0">
              <a:buNone/>
            </a:pPr>
            <a:r>
              <a:rPr lang="en-US" sz="1600" dirty="0">
                <a:solidFill>
                  <a:srgbClr val="0070C0"/>
                </a:solidFill>
                <a:latin typeface="Consolas" panose="020B0609020204030204" pitchFamily="49" charset="0"/>
              </a:rPr>
              <a:t>[1] "New York-Los Angeles; Big Apple-Tinseltown; Broadway-Hollywood"</a:t>
            </a:r>
            <a:endParaRPr lang="en-US" sz="1800" dirty="0">
              <a:solidFill>
                <a:srgbClr val="0070C0"/>
              </a:solidFill>
              <a:latin typeface="Consolas" panose="020B0609020204030204" pitchFamily="49" charset="0"/>
            </a:endParaRPr>
          </a:p>
        </p:txBody>
      </p:sp>
    </p:spTree>
    <p:extLst>
      <p:ext uri="{BB962C8B-B14F-4D97-AF65-F5344CB8AC3E}">
        <p14:creationId xmlns:p14="http://schemas.microsoft.com/office/powerpoint/2010/main" val="41526802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EA0AAC4B7C814A9F1B71C55BDCD8DF" ma:contentTypeVersion="11" ma:contentTypeDescription="Create a new document." ma:contentTypeScope="" ma:versionID="b8413829ab870582965c1309ae2c7dff">
  <xsd:schema xmlns:xsd="http://www.w3.org/2001/XMLSchema" xmlns:xs="http://www.w3.org/2001/XMLSchema" xmlns:p="http://schemas.microsoft.com/office/2006/metadata/properties" xmlns:ns3="a5d087a9-0a76-4c95-81dd-cb9a43791e27" xmlns:ns4="5cdd2681-eec7-4df6-8e0d-94d5d48e1e3d" targetNamespace="http://schemas.microsoft.com/office/2006/metadata/properties" ma:root="true" ma:fieldsID="8ef4fdc0a790f393e971587c4d8764c6" ns3:_="" ns4:_="">
    <xsd:import namespace="a5d087a9-0a76-4c95-81dd-cb9a43791e27"/>
    <xsd:import namespace="5cdd2681-eec7-4df6-8e0d-94d5d48e1e3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d087a9-0a76-4c95-81dd-cb9a43791e2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cdd2681-eec7-4df6-8e0d-94d5d48e1e3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42B52EB-0836-4ED2-AAE0-61D25199F9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d087a9-0a76-4c95-81dd-cb9a43791e27"/>
    <ds:schemaRef ds:uri="5cdd2681-eec7-4df6-8e0d-94d5d48e1e3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62AC3CA-CA17-4DD1-A092-C0A76B806FDB}">
  <ds:schemaRefs>
    <ds:schemaRef ds:uri="http://schemas.microsoft.com/sharepoint/v3/contenttype/forms"/>
  </ds:schemaRefs>
</ds:datastoreItem>
</file>

<file path=customXml/itemProps3.xml><?xml version="1.0" encoding="utf-8"?>
<ds:datastoreItem xmlns:ds="http://schemas.openxmlformats.org/officeDocument/2006/customXml" ds:itemID="{385D698F-202A-4369-8C5D-D8E9EF69ED06}">
  <ds:schemaRefs>
    <ds:schemaRef ds:uri="http://purl.org/dc/dcmitype/"/>
    <ds:schemaRef ds:uri="http://schemas.openxmlformats.org/package/2006/metadata/core-properties"/>
    <ds:schemaRef ds:uri="a5d087a9-0a76-4c95-81dd-cb9a43791e27"/>
    <ds:schemaRef ds:uri="http://purl.org/dc/elements/1.1/"/>
    <ds:schemaRef ds:uri="http://schemas.microsoft.com/office/infopath/2007/PartnerControls"/>
    <ds:schemaRef ds:uri="http://schemas.microsoft.com/office/2006/documentManagement/types"/>
    <ds:schemaRef ds:uri="http://www.w3.org/XML/1998/namespace"/>
    <ds:schemaRef ds:uri="http://purl.org/dc/terms/"/>
    <ds:schemaRef ds:uri="5cdd2681-eec7-4df6-8e0d-94d5d48e1e3d"/>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office theme</Template>
  <TotalTime>22683</TotalTime>
  <Words>5645</Words>
  <Application>Microsoft Office PowerPoint</Application>
  <PresentationFormat>Widescreen</PresentationFormat>
  <Paragraphs>437</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Consolas</vt:lpstr>
      <vt:lpstr>Lato</vt:lpstr>
      <vt:lpstr>office theme</vt:lpstr>
      <vt:lpstr>The R Course for Analysts</vt:lpstr>
      <vt:lpstr>References &amp; Texts</vt:lpstr>
      <vt:lpstr>About The Tidyverse</vt:lpstr>
      <vt:lpstr>String Manipulation using stringr</vt:lpstr>
      <vt:lpstr>PowerPoint Presentation</vt:lpstr>
      <vt:lpstr>PowerPoint Presentation</vt:lpstr>
      <vt:lpstr>PowerPoint Presentation</vt:lpstr>
      <vt:lpstr>R Variables Reminder </vt:lpstr>
      <vt:lpstr>Paste, paste0, and str_c</vt:lpstr>
      <vt:lpstr>writeLines</vt:lpstr>
      <vt:lpstr>Creating ‘Templated’ Output with paste and writeLines</vt:lpstr>
      <vt:lpstr>Using an ‘if’ statement with str_c</vt:lpstr>
      <vt:lpstr>Subsetting strings with str_sub</vt:lpstr>
      <vt:lpstr>Transforming a variable with str_sub</vt:lpstr>
      <vt:lpstr>Matching with str_starts and str_ends</vt:lpstr>
      <vt:lpstr>Matching with str_detect</vt:lpstr>
      <vt:lpstr>An alternative to [], str_subset</vt:lpstr>
      <vt:lpstr>Counting matches with str_count</vt:lpstr>
      <vt:lpstr>Replacing parts of strings: str_replace &amp; str_replace_all</vt:lpstr>
      <vt:lpstr>Splitting strings: str_split</vt:lpstr>
      <vt:lpstr>Finding ‘interesting words’</vt:lpstr>
      <vt:lpstr>PowerPoint Presentation</vt:lpstr>
      <vt:lpstr>REBUS</vt:lpstr>
      <vt:lpstr>The rebus package</vt:lpstr>
      <vt:lpstr>PowerPoint Presentation</vt:lpstr>
      <vt:lpstr>PowerPoint Presentation</vt:lpstr>
      <vt:lpstr>PowerPoint Presentation</vt:lpstr>
      <vt:lpstr>Homework – Lesson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Kyle R</dc:creator>
  <cp:lastModifiedBy>Rasku, Kyle</cp:lastModifiedBy>
  <cp:revision>2598</cp:revision>
  <dcterms:created xsi:type="dcterms:W3CDTF">2021-08-24T22:57:30Z</dcterms:created>
  <dcterms:modified xsi:type="dcterms:W3CDTF">2022-03-02T14:00:44Z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0x010100C1EA0AAC4B7C814A9F1B71C55BDCD8DF</vt:lpwstr>
  </property>
</Properties>
</file>