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</p:sldMasterIdLst>
  <p:notesMasterIdLst>
    <p:notesMasterId r:id="rId117"/>
  </p:notesMasterIdLst>
  <p:handoutMasterIdLst>
    <p:handoutMasterId r:id="rId118"/>
  </p:handoutMasterIdLst>
  <p:sldIdLst>
    <p:sldId id="394" r:id="rId3"/>
    <p:sldId id="395" r:id="rId4"/>
    <p:sldId id="704" r:id="rId5"/>
    <p:sldId id="469" r:id="rId6"/>
    <p:sldId id="424" r:id="rId7"/>
    <p:sldId id="718" r:id="rId8"/>
    <p:sldId id="485" r:id="rId9"/>
    <p:sldId id="701" r:id="rId10"/>
    <p:sldId id="700" r:id="rId11"/>
    <p:sldId id="699" r:id="rId12"/>
    <p:sldId id="719" r:id="rId13"/>
    <p:sldId id="703" r:id="rId14"/>
    <p:sldId id="486" r:id="rId15"/>
    <p:sldId id="487" r:id="rId16"/>
    <p:sldId id="730" r:id="rId17"/>
    <p:sldId id="731" r:id="rId18"/>
    <p:sldId id="705" r:id="rId19"/>
    <p:sldId id="706" r:id="rId20"/>
    <p:sldId id="707" r:id="rId21"/>
    <p:sldId id="708" r:id="rId22"/>
    <p:sldId id="709" r:id="rId23"/>
    <p:sldId id="715" r:id="rId24"/>
    <p:sldId id="675" r:id="rId25"/>
    <p:sldId id="473" r:id="rId26"/>
    <p:sldId id="599" r:id="rId27"/>
    <p:sldId id="677" r:id="rId28"/>
    <p:sldId id="720" r:id="rId29"/>
    <p:sldId id="721" r:id="rId30"/>
    <p:sldId id="722" r:id="rId31"/>
    <p:sldId id="723" r:id="rId32"/>
    <p:sldId id="724" r:id="rId33"/>
    <p:sldId id="725" r:id="rId34"/>
    <p:sldId id="726" r:id="rId35"/>
    <p:sldId id="727" r:id="rId36"/>
    <p:sldId id="732" r:id="rId37"/>
    <p:sldId id="733" r:id="rId38"/>
    <p:sldId id="734" r:id="rId39"/>
    <p:sldId id="680" r:id="rId40"/>
    <p:sldId id="681" r:id="rId41"/>
    <p:sldId id="562" r:id="rId42"/>
    <p:sldId id="563" r:id="rId43"/>
    <p:sldId id="564" r:id="rId44"/>
    <p:sldId id="565" r:id="rId45"/>
    <p:sldId id="566" r:id="rId46"/>
    <p:sldId id="567" r:id="rId47"/>
    <p:sldId id="687" r:id="rId48"/>
    <p:sldId id="576" r:id="rId49"/>
    <p:sldId id="577" r:id="rId50"/>
    <p:sldId id="578" r:id="rId51"/>
    <p:sldId id="579" r:id="rId52"/>
    <p:sldId id="735" r:id="rId53"/>
    <p:sldId id="736" r:id="rId54"/>
    <p:sldId id="737" r:id="rId55"/>
    <p:sldId id="738" r:id="rId56"/>
    <p:sldId id="739" r:id="rId57"/>
    <p:sldId id="740" r:id="rId58"/>
    <p:sldId id="741" r:id="rId59"/>
    <p:sldId id="742" r:id="rId60"/>
    <p:sldId id="743" r:id="rId61"/>
    <p:sldId id="744" r:id="rId62"/>
    <p:sldId id="745" r:id="rId63"/>
    <p:sldId id="746" r:id="rId64"/>
    <p:sldId id="747" r:id="rId65"/>
    <p:sldId id="748" r:id="rId66"/>
    <p:sldId id="619" r:id="rId67"/>
    <p:sldId id="618" r:id="rId68"/>
    <p:sldId id="623" r:id="rId69"/>
    <p:sldId id="624" r:id="rId70"/>
    <p:sldId id="625" r:id="rId71"/>
    <p:sldId id="626" r:id="rId72"/>
    <p:sldId id="627" r:id="rId73"/>
    <p:sldId id="628" r:id="rId74"/>
    <p:sldId id="629" r:id="rId75"/>
    <p:sldId id="630" r:id="rId76"/>
    <p:sldId id="631" r:id="rId77"/>
    <p:sldId id="632" r:id="rId78"/>
    <p:sldId id="633" r:id="rId79"/>
    <p:sldId id="634" r:id="rId80"/>
    <p:sldId id="635" r:id="rId81"/>
    <p:sldId id="636" r:id="rId82"/>
    <p:sldId id="638" r:id="rId83"/>
    <p:sldId id="639" r:id="rId84"/>
    <p:sldId id="640" r:id="rId85"/>
    <p:sldId id="641" r:id="rId86"/>
    <p:sldId id="642" r:id="rId87"/>
    <p:sldId id="643" r:id="rId88"/>
    <p:sldId id="646" r:id="rId89"/>
    <p:sldId id="647" r:id="rId90"/>
    <p:sldId id="648" r:id="rId91"/>
    <p:sldId id="649" r:id="rId92"/>
    <p:sldId id="650" r:id="rId93"/>
    <p:sldId id="653" r:id="rId94"/>
    <p:sldId id="654" r:id="rId95"/>
    <p:sldId id="655" r:id="rId96"/>
    <p:sldId id="656" r:id="rId97"/>
    <p:sldId id="659" r:id="rId98"/>
    <p:sldId id="660" r:id="rId99"/>
    <p:sldId id="661" r:id="rId100"/>
    <p:sldId id="664" r:id="rId101"/>
    <p:sldId id="665" r:id="rId102"/>
    <p:sldId id="667" r:id="rId103"/>
    <p:sldId id="674" r:id="rId104"/>
    <p:sldId id="673" r:id="rId105"/>
    <p:sldId id="688" r:id="rId106"/>
    <p:sldId id="689" r:id="rId107"/>
    <p:sldId id="690" r:id="rId108"/>
    <p:sldId id="691" r:id="rId109"/>
    <p:sldId id="692" r:id="rId110"/>
    <p:sldId id="693" r:id="rId111"/>
    <p:sldId id="694" r:id="rId112"/>
    <p:sldId id="716" r:id="rId113"/>
    <p:sldId id="717" r:id="rId114"/>
    <p:sldId id="697" r:id="rId115"/>
    <p:sldId id="698" r:id="rId11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25F78CD-E507-46D1-B939-B344210E5B17}">
          <p14:sldIdLst>
            <p14:sldId id="394"/>
            <p14:sldId id="395"/>
            <p14:sldId id="704"/>
          </p14:sldIdLst>
        </p14:section>
        <p14:section name="Recusion" id="{427B74A5-B944-416B-BFDD-A8D6CE3227A1}">
          <p14:sldIdLst>
            <p14:sldId id="469"/>
            <p14:sldId id="424"/>
            <p14:sldId id="718"/>
            <p14:sldId id="485"/>
            <p14:sldId id="701"/>
            <p14:sldId id="700"/>
            <p14:sldId id="699"/>
            <p14:sldId id="719"/>
            <p14:sldId id="703"/>
            <p14:sldId id="486"/>
            <p14:sldId id="487"/>
            <p14:sldId id="730"/>
            <p14:sldId id="731"/>
          </p14:sldIdLst>
        </p14:section>
        <p14:section name="Brute-Force Algorithm" id="{DB2264B6-9DDB-4B47-A7EA-B69E1E933FF0}">
          <p14:sldIdLst>
            <p14:sldId id="705"/>
            <p14:sldId id="706"/>
            <p14:sldId id="707"/>
            <p14:sldId id="708"/>
            <p14:sldId id="709"/>
            <p14:sldId id="715"/>
          </p14:sldIdLst>
        </p14:section>
        <p14:section name="Greedy Algorithms" id="{0C004B81-2D58-4072-A8F7-D9F44759C3EA}">
          <p14:sldIdLst>
            <p14:sldId id="675"/>
            <p14:sldId id="473"/>
            <p14:sldId id="599"/>
            <p14:sldId id="677"/>
            <p14:sldId id="720"/>
            <p14:sldId id="721"/>
            <p14:sldId id="722"/>
            <p14:sldId id="723"/>
            <p14:sldId id="724"/>
            <p14:sldId id="725"/>
            <p14:sldId id="726"/>
            <p14:sldId id="727"/>
            <p14:sldId id="732"/>
            <p14:sldId id="733"/>
            <p14:sldId id="734"/>
            <p14:sldId id="680"/>
            <p14:sldId id="681"/>
            <p14:sldId id="562"/>
            <p14:sldId id="563"/>
            <p14:sldId id="564"/>
            <p14:sldId id="565"/>
            <p14:sldId id="566"/>
            <p14:sldId id="567"/>
          </p14:sldIdLst>
        </p14:section>
        <p14:section name="Simple Sorting Algorithms" id="{634800D4-93D4-4893-A279-B76BD318B6D4}">
          <p14:sldIdLst>
            <p14:sldId id="687"/>
            <p14:sldId id="576"/>
            <p14:sldId id="577"/>
            <p14:sldId id="578"/>
            <p14:sldId id="579"/>
            <p14:sldId id="735"/>
            <p14:sldId id="736"/>
            <p14:sldId id="737"/>
            <p14:sldId id="738"/>
            <p14:sldId id="739"/>
            <p14:sldId id="740"/>
            <p14:sldId id="741"/>
            <p14:sldId id="742"/>
            <p14:sldId id="743"/>
            <p14:sldId id="744"/>
            <p14:sldId id="745"/>
            <p14:sldId id="746"/>
            <p14:sldId id="747"/>
            <p14:sldId id="748"/>
            <p14:sldId id="619"/>
            <p14:sldId id="618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  <p14:sldId id="633"/>
            <p14:sldId id="634"/>
            <p14:sldId id="635"/>
            <p14:sldId id="636"/>
            <p14:sldId id="638"/>
            <p14:sldId id="639"/>
            <p14:sldId id="640"/>
            <p14:sldId id="641"/>
            <p14:sldId id="642"/>
            <p14:sldId id="643"/>
            <p14:sldId id="646"/>
            <p14:sldId id="647"/>
            <p14:sldId id="648"/>
            <p14:sldId id="649"/>
            <p14:sldId id="650"/>
            <p14:sldId id="653"/>
            <p14:sldId id="654"/>
            <p14:sldId id="655"/>
            <p14:sldId id="656"/>
            <p14:sldId id="659"/>
            <p14:sldId id="660"/>
            <p14:sldId id="661"/>
            <p14:sldId id="664"/>
            <p14:sldId id="665"/>
            <p14:sldId id="667"/>
            <p14:sldId id="674"/>
            <p14:sldId id="673"/>
          </p14:sldIdLst>
        </p14:section>
        <p14:section name="Searching Algorithms" id="{1BADC22E-4678-4913-A7B4-5E7AC4B5257E}">
          <p14:sldIdLst>
            <p14:sldId id="688"/>
            <p14:sldId id="689"/>
            <p14:sldId id="690"/>
            <p14:sldId id="691"/>
            <p14:sldId id="692"/>
          </p14:sldIdLst>
        </p14:section>
        <p14:section name="Conclusion" id="{AC1961BD-8E9D-47C5-A016-D5FD842CF6ED}">
          <p14:sldIdLst>
            <p14:sldId id="693"/>
            <p14:sldId id="694"/>
            <p14:sldId id="716"/>
            <p14:sldId id="717"/>
            <p14:sldId id="697"/>
            <p14:sldId id="6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10" autoAdjust="0"/>
    <p:restoredTop sz="94533" autoAdjust="0"/>
  </p:normalViewPr>
  <p:slideViewPr>
    <p:cSldViewPr>
      <p:cViewPr varScale="1">
        <p:scale>
          <a:sx n="79" d="100"/>
          <a:sy n="79" d="100"/>
        </p:scale>
        <p:origin x="110" y="211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13" Type="http://schemas.openxmlformats.org/officeDocument/2006/relationships/slide" Target="slides/slide111.xml"/><Relationship Id="rId11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slide" Target="slides/slide112.xml"/><Relationship Id="rId119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6/21/2019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84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631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955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506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926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925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903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03639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25258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533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motion-software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://www.telenor.bg/" TargetMode="External"/><Relationship Id="rId26" Type="http://schemas.openxmlformats.org/officeDocument/2006/relationships/hyperlink" Target="https://www.superhosting.bg/" TargetMode="External"/><Relationship Id="rId3" Type="http://schemas.openxmlformats.org/officeDocument/2006/relationships/image" Target="../media/image8.pn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hyperlink" Target="https://aeternity.com/" TargetMode="Externa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2" Type="http://schemas.openxmlformats.org/officeDocument/2006/relationships/image" Target="../media/image1.emf"/><Relationship Id="rId16" Type="http://schemas.openxmlformats.org/officeDocument/2006/relationships/hyperlink" Target="https://www.softwaregroup.com/" TargetMode="External"/><Relationship Id="rId20" Type="http://schemas.openxmlformats.org/officeDocument/2006/relationships/hyperlink" Target="http://www.xs-software.com/" TargetMode="External"/><Relationship Id="rId29" Type="http://schemas.openxmlformats.org/officeDocument/2006/relationships/image" Target="../media/image40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indeavr.com/en" TargetMode="External"/><Relationship Id="rId11" Type="http://schemas.openxmlformats.org/officeDocument/2006/relationships/image" Target="../media/image31.jpeg"/><Relationship Id="rId24" Type="http://schemas.openxmlformats.org/officeDocument/2006/relationships/hyperlink" Target="http://www.postbank.bg/" TargetMode="External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23" Type="http://schemas.openxmlformats.org/officeDocument/2006/relationships/image" Target="../media/image37.png"/><Relationship Id="rId28" Type="http://schemas.openxmlformats.org/officeDocument/2006/relationships/hyperlink" Target="http://smartit.bg/" TargetMode="External"/><Relationship Id="rId10" Type="http://schemas.openxmlformats.org/officeDocument/2006/relationships/hyperlink" Target="https://www.liebherr.com/en/deu/start/start-page.html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30.png"/><Relationship Id="rId14" Type="http://schemas.openxmlformats.org/officeDocument/2006/relationships/hyperlink" Target="https://netpeak.bg/" TargetMode="External"/><Relationship Id="rId22" Type="http://schemas.openxmlformats.org/officeDocument/2006/relationships/hyperlink" Target="https://www.sbtech.com/" TargetMode="External"/><Relationship Id="rId27" Type="http://schemas.openxmlformats.org/officeDocument/2006/relationships/image" Target="../media/image39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eg"/><Relationship Id="rId3" Type="http://schemas.openxmlformats.org/officeDocument/2006/relationships/image" Target="../media/image8.png"/><Relationship Id="rId7" Type="http://schemas.openxmlformats.org/officeDocument/2006/relationships/hyperlink" Target="http://www.world-of-myths.com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2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44.gif"/><Relationship Id="rId4" Type="http://schemas.openxmlformats.org/officeDocument/2006/relationships/image" Target="../media/image41.jpeg"/><Relationship Id="rId9" Type="http://schemas.openxmlformats.org/officeDocument/2006/relationships/hyperlink" Target="https://www.lukanet.com/" TargetMode="Externa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7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6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1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153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90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788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46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mond 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pic>
        <p:nvPicPr>
          <p:cNvPr id="12" name="Infragistics">
            <a:hlinkClick r:id="rId4"/>
            <a:extLst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9" y="4535836"/>
            <a:ext cx="566735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deavr" descr="Ð ÐµÐ·ÑÐ»ÑÐ°Ñ Ñ Ð¸Ð·Ð¾Ð±ÑÐ°Ð¶ÐµÐ½Ð¸Ðµ Ð·Ð° indeavr">
            <a:hlinkClick r:id="rId6"/>
            <a:extLst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836"/>
            <a:ext cx="39611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3" name="Codexio">
            <a:hlinkClick r:id="rId8"/>
            <a:extLst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6366"/>
            <a:ext cx="174864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Liebherr">
            <a:hlinkClick r:id="rId10"/>
            <a:extLst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6366"/>
            <a:ext cx="55661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Aeternity">
            <a:hlinkClick r:id="rId12"/>
            <a:extLst/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6366"/>
            <a:ext cx="19553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4"/>
            <a:extLst/>
          </p:cNvPr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4775"/>
            <a:ext cx="579233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7" name="Sotware Group" descr="Ð ÐµÐ·ÑÐ»ÑÐ°Ñ Ñ Ð¸Ð·Ð¾Ð±ÑÐ°Ð¶ÐµÐ½Ð¸Ðµ Ð·Ð° software group">
            <a:hlinkClick r:id="rId16"/>
            <a:extLst/>
          </p:cNvPr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1" y="2474775"/>
            <a:ext cx="385737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Telenor">
            <a:hlinkClick r:id="rId18"/>
            <a:extLst/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8" y="1444245"/>
            <a:ext cx="244753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XS">
            <a:hlinkClick r:id="rId20"/>
          </p:cNvPr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245"/>
            <a:ext cx="41847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B Tech">
            <a:hlinkClick r:id="rId22"/>
            <a:extLst/>
          </p:cNvPr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245"/>
            <a:ext cx="271301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Postbank">
            <a:hlinkClick r:id="rId24"/>
          </p:cNvPr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7" y="3505306"/>
            <a:ext cx="25190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SuperHosting" descr="Ð ÐµÐ·ÑÐ»ÑÐ°Ñ Ñ Ð¸Ð·Ð¾Ð±ÑÐ°Ð¶ÐµÐ½Ð¸Ðµ Ð·Ð° superhosting png">
            <a:hlinkClick r:id="rId26"/>
            <a:extLst/>
          </p:cNvPr>
          <p:cNvPicPr>
            <a:picLocks noChangeAspect="1" noChangeArrowheads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6" y="3505306"/>
            <a:ext cx="22696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3" name="SmartIT">
            <a:hlinkClick r:id="rId28"/>
            <a:extLst/>
          </p:cNvPr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1" y="3505306"/>
            <a:ext cx="454047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24124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anizational P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Soft</a:t>
            </a:r>
            <a:r>
              <a:rPr lang="en-GB" dirty="0"/>
              <a:t>U</a:t>
            </a:r>
            <a:r>
              <a:rPr lang="en-US" dirty="0" err="1"/>
              <a:t>ni</a:t>
            </a:r>
            <a:r>
              <a:rPr lang="en-US" dirty="0"/>
              <a:t> Organizational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324"/>
            <a:ext cx="8227457" cy="4151278"/>
            <a:chOff x="1492446" y="2067924"/>
            <a:chExt cx="6811766" cy="343607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8" name="Picture 17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9" name="Picture 18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20" name="Picture 19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90994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317269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876301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73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6/21/2019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0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438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ve 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0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z="4799" dirty="0"/>
              <a:t>Live Exercises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9C72231-4494-467D-B0D7-F1E1DA83D2FE}"/>
              </a:ext>
            </a:extLst>
          </p:cNvPr>
          <p:cNvGrpSpPr/>
          <p:nvPr/>
        </p:nvGrpSpPr>
        <p:grpSpPr>
          <a:xfrm>
            <a:off x="4266089" y="349302"/>
            <a:ext cx="3656648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1D08E1D-5E83-4850-B006-A642A52DBB4E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82B4870-9B78-4FB5-B658-366BE3060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885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6/21/2019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49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9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58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93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6/21/2019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26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6/21/2019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5669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67.png"/><Relationship Id="rId7" Type="http://schemas.openxmlformats.org/officeDocument/2006/relationships/image" Target="../media/image8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10" Type="http://schemas.openxmlformats.org/officeDocument/2006/relationships/image" Target="../media/image74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sv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2.svg"/><Relationship Id="rId4" Type="http://schemas.openxmlformats.org/officeDocument/2006/relationships/image" Target="../media/image86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sfca.edu/~galles/visualization/Search.html" TargetMode="External"/><Relationship Id="rId2" Type="http://schemas.openxmlformats.org/officeDocument/2006/relationships/hyperlink" Target="https://en.wikipedia.org/wiki/Linear_search" TargetMode="Externa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armstrong.edu/liang/animation/web/BinarySearch.html" TargetMode="External"/><Relationship Id="rId2" Type="http://schemas.openxmlformats.org/officeDocument/2006/relationships/hyperlink" Target="https://en.wikipedia.org/wiki/Binary_search_algorithm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7.png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9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8.png"/><Relationship Id="rId26" Type="http://schemas.openxmlformats.org/officeDocument/2006/relationships/image" Target="../media/image89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5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7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88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34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28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6.png"/><Relationship Id="rId22" Type="http://schemas.openxmlformats.org/officeDocument/2006/relationships/image" Target="../media/image40.png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1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44.gif"/><Relationship Id="rId4" Type="http://schemas.openxmlformats.org/officeDocument/2006/relationships/image" Target="../media/image90.jpeg"/><Relationship Id="rId9" Type="http://schemas.openxmlformats.org/officeDocument/2006/relationships/hyperlink" Target="https://www.lukanet.com/" TargetMode="External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9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9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7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8.sv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sv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svg"/><Relationship Id="rId4" Type="http://schemas.openxmlformats.org/officeDocument/2006/relationships/image" Target="../media/image5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sorting" TargetMode="External"/><Relationship Id="rId2" Type="http://schemas.openxmlformats.org/officeDocument/2006/relationships/hyperlink" Target="https://en.wikipedia.org/wiki/Selection_sort" TargetMode="Externa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5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5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77.png"/><Relationship Id="rId7" Type="http://schemas.openxmlformats.org/officeDocument/2006/relationships/image" Target="../media/image7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5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77.png"/><Relationship Id="rId7" Type="http://schemas.openxmlformats.org/officeDocument/2006/relationships/image" Target="../media/image7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5.png"/><Relationship Id="rId4" Type="http://schemas.openxmlformats.org/officeDocument/2006/relationships/image" Target="../media/image78.png"/><Relationship Id="rId9" Type="http://schemas.openxmlformats.org/officeDocument/2006/relationships/image" Target="../media/image73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77.png"/><Relationship Id="rId7" Type="http://schemas.openxmlformats.org/officeDocument/2006/relationships/image" Target="../media/image7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79.png"/><Relationship Id="rId10" Type="http://schemas.openxmlformats.org/officeDocument/2006/relationships/image" Target="../media/image75.png"/><Relationship Id="rId4" Type="http://schemas.openxmlformats.org/officeDocument/2006/relationships/image" Target="../media/image78.png"/><Relationship Id="rId9" Type="http://schemas.openxmlformats.org/officeDocument/2006/relationships/image" Target="../media/image73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77.png"/><Relationship Id="rId7" Type="http://schemas.openxmlformats.org/officeDocument/2006/relationships/image" Target="../media/image7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10" Type="http://schemas.openxmlformats.org/officeDocument/2006/relationships/image" Target="../media/image75.png"/><Relationship Id="rId4" Type="http://schemas.openxmlformats.org/officeDocument/2006/relationships/image" Target="../media/image78.png"/><Relationship Id="rId9" Type="http://schemas.openxmlformats.org/officeDocument/2006/relationships/image" Target="../media/image73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10" Type="http://schemas.openxmlformats.org/officeDocument/2006/relationships/image" Target="../media/image75.png"/><Relationship Id="rId4" Type="http://schemas.openxmlformats.org/officeDocument/2006/relationships/image" Target="../media/image78.png"/><Relationship Id="rId9" Type="http://schemas.openxmlformats.org/officeDocument/2006/relationships/image" Target="../media/image7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10" Type="http://schemas.openxmlformats.org/officeDocument/2006/relationships/image" Target="../media/image75.png"/><Relationship Id="rId4" Type="http://schemas.openxmlformats.org/officeDocument/2006/relationships/image" Target="../media/image78.png"/><Relationship Id="rId9" Type="http://schemas.openxmlformats.org/officeDocument/2006/relationships/image" Target="../media/image73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10" Type="http://schemas.openxmlformats.org/officeDocument/2006/relationships/image" Target="../media/image75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ubble_sor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4.png"/><Relationship Id="rId4" Type="http://schemas.openxmlformats.org/officeDocument/2006/relationships/hyperlink" Target="https://visualgo.net/en/sorting" TargetMode="Externa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83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83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83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83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83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8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83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83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83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83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83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83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83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67.png"/><Relationship Id="rId7" Type="http://schemas.openxmlformats.org/officeDocument/2006/relationships/image" Target="../media/image8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83.pn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67.png"/><Relationship Id="rId7" Type="http://schemas.openxmlformats.org/officeDocument/2006/relationships/image" Target="../media/image8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83.pn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67.png"/><Relationship Id="rId7" Type="http://schemas.openxmlformats.org/officeDocument/2006/relationships/image" Target="../media/image8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8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67.png"/><Relationship Id="rId7" Type="http://schemas.openxmlformats.org/officeDocument/2006/relationships/image" Target="../media/image8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83.png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67.png"/><Relationship Id="rId7" Type="http://schemas.openxmlformats.org/officeDocument/2006/relationships/image" Target="../media/image8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83.png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67.png"/><Relationship Id="rId7" Type="http://schemas.openxmlformats.org/officeDocument/2006/relationships/image" Target="../media/image8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83.png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67.png"/><Relationship Id="rId7" Type="http://schemas.openxmlformats.org/officeDocument/2006/relationships/image" Target="../media/image8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83.pn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67.png"/><Relationship Id="rId7" Type="http://schemas.openxmlformats.org/officeDocument/2006/relationships/image" Target="../media/image8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83.pn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67.png"/><Relationship Id="rId7" Type="http://schemas.openxmlformats.org/officeDocument/2006/relationships/image" Target="../media/image8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83.png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67.png"/><Relationship Id="rId7" Type="http://schemas.openxmlformats.org/officeDocument/2006/relationships/image" Target="../media/image8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83.png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67.png"/><Relationship Id="rId7" Type="http://schemas.openxmlformats.org/officeDocument/2006/relationships/image" Target="../media/image8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83.png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67.png"/><Relationship Id="rId7" Type="http://schemas.openxmlformats.org/officeDocument/2006/relationships/image" Target="../media/image8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83.png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67.png"/><Relationship Id="rId7" Type="http://schemas.openxmlformats.org/officeDocument/2006/relationships/image" Target="../media/image8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10" Type="http://schemas.openxmlformats.org/officeDocument/2006/relationships/image" Target="../media/image74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Recursion, Greedy, Sorting and Searching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Algorithms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0972" y="4876800"/>
            <a:ext cx="2950749" cy="506796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0972" y="5368739"/>
            <a:ext cx="2950749" cy="44479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7AC4AD-E666-47C4-863B-5BE7259C50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611" y="2271533"/>
            <a:ext cx="3319602" cy="331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84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Direct recursion</a:t>
            </a:r>
          </a:p>
          <a:p>
            <a:pPr lvl="1"/>
            <a:r>
              <a:rPr lang="en-US" dirty="0"/>
              <a:t>A method directly calls itself</a:t>
            </a:r>
          </a:p>
          <a:p>
            <a:r>
              <a:rPr lang="en-US" dirty="0"/>
              <a:t>Indirect recursion</a:t>
            </a:r>
          </a:p>
          <a:p>
            <a:pPr lvl="1"/>
            <a:r>
              <a:rPr lang="en-US" dirty="0"/>
              <a:t>Method A calls B, method B calls A</a:t>
            </a:r>
          </a:p>
          <a:p>
            <a:pPr lvl="1"/>
            <a:r>
              <a:rPr lang="en-US" dirty="0"/>
              <a:t>Or even A </a:t>
            </a:r>
            <a:r>
              <a:rPr lang="en-US" dirty="0">
                <a:sym typeface="Wingdings" panose="05000000000000000000" pitchFamily="2" charset="2"/>
              </a:rPr>
              <a:t> B  C  A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and Indirect Recursion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088883" y="1447800"/>
            <a:ext cx="2590800" cy="2216804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void A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() </a:t>
            </a:r>
            <a:endParaRPr lang="en-US" sz="2399" b="1" noProof="1" smtClean="0"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399" b="1" noProof="1" smtClean="0">
                <a:latin typeface="Consolas" pitchFamily="49" charset="0"/>
                <a:cs typeface="Consolas" pitchFamily="49" charset="0"/>
              </a:rPr>
              <a:t>{</a:t>
            </a:r>
            <a:endParaRPr lang="en-US" sz="2399" b="1" noProof="1"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A();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932612" y="3962400"/>
            <a:ext cx="2452241" cy="2216804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void A()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B();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384853" y="3962400"/>
            <a:ext cx="2424559" cy="2216804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void B()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A();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8" name="Straight Connector 11"/>
          <p:cNvCxnSpPr>
            <a:stCxn id="5" idx="3"/>
            <a:endCxn id="5" idx="0"/>
          </p:cNvCxnSpPr>
          <p:nvPr/>
        </p:nvCxnSpPr>
        <p:spPr>
          <a:xfrm flipH="1" flipV="1">
            <a:off x="9384283" y="1447800"/>
            <a:ext cx="1295400" cy="1108402"/>
          </a:xfrm>
          <a:prstGeom prst="curvedConnector4">
            <a:avLst>
              <a:gd name="adj1" fmla="val -17647"/>
              <a:gd name="adj2" fmla="val 120624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1"/>
          <p:cNvCxnSpPr>
            <a:stCxn id="6" idx="0"/>
            <a:endCxn id="7" idx="0"/>
          </p:cNvCxnSpPr>
          <p:nvPr/>
        </p:nvCxnSpPr>
        <p:spPr>
          <a:xfrm rot="5400000" flipH="1" flipV="1">
            <a:off x="9377933" y="2743200"/>
            <a:ext cx="12700" cy="2438400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1"/>
          <p:cNvCxnSpPr>
            <a:cxnSpLocks/>
            <a:stCxn id="7" idx="2"/>
            <a:endCxn id="6" idx="2"/>
          </p:cNvCxnSpPr>
          <p:nvPr/>
        </p:nvCxnSpPr>
        <p:spPr>
          <a:xfrm rot="5400000">
            <a:off x="9377933" y="4960004"/>
            <a:ext cx="12700" cy="2438400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84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100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16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55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880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18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49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10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81781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13839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745592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101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324" y="2973324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93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880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18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49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10" y="2971800"/>
            <a:ext cx="932848" cy="135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137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Bubble Sort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102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17612" y="1239412"/>
            <a:ext cx="9829800" cy="521826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int[] numbers = { 1, 3, 4, 2, 5, 6 };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for (int i = 0; i &lt; numbers.Length; i++) </a:t>
            </a:r>
            <a:endParaRPr lang="en-US" sz="2500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latin typeface="Consolas" pitchFamily="49" charset="0"/>
                <a:cs typeface="Consolas" pitchFamily="49" charset="0"/>
              </a:rPr>
              <a:t>{</a:t>
            </a:r>
            <a:endParaRPr lang="en-US" sz="25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for (int j = i + 1; j &lt; numbers.Length - 1; j++) </a:t>
            </a:r>
            <a:endParaRPr lang="en-US" sz="2500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latin typeface="Consolas" pitchFamily="49" charset="0"/>
                <a:cs typeface="Consolas" pitchFamily="49" charset="0"/>
              </a:rPr>
              <a:t> {</a:t>
            </a:r>
            <a:endParaRPr lang="en-US" sz="25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 smtClean="0"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(numbers[i] &gt; numbers[j])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00" b="1" noProof="1" smtClean="0">
                <a:latin typeface="Consolas" pitchFamily="49" charset="0"/>
                <a:cs typeface="Consolas" pitchFamily="49" charset="0"/>
              </a:rPr>
              <a:t>  int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tempNumber = numbers[i];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  numbers[i] = numbers[j];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  numbers[j] = tempNumber</a:t>
            </a:r>
            <a:r>
              <a:rPr lang="en-US" sz="2500" b="1" noProof="1" smtClean="0">
                <a:latin typeface="Consolas" pitchFamily="49" charset="0"/>
                <a:cs typeface="Consolas" pitchFamily="49" charset="0"/>
              </a:rPr>
              <a:t>; }</a:t>
            </a:r>
            <a:endParaRPr lang="en-US" sz="25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25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Console.WriteLine(string.Join(" ", numbers));</a:t>
            </a:r>
          </a:p>
        </p:txBody>
      </p:sp>
    </p:spTree>
    <p:extLst>
      <p:ext uri="{BB962C8B-B14F-4D97-AF65-F5344CB8AC3E}">
        <p14:creationId xmlns:p14="http://schemas.microsoft.com/office/powerpoint/2010/main" val="388035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Sorting Algorithms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6089" y="808285"/>
            <a:ext cx="3656648" cy="3656648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450" y="395016"/>
            <a:ext cx="3123387" cy="383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49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Searching Algorithms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312" y="6396852"/>
            <a:ext cx="428513" cy="30789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104</a:t>
            </a:fld>
            <a:endParaRPr lang="en-US" dirty="0"/>
          </a:p>
        </p:txBody>
      </p:sp>
      <p:pic>
        <p:nvPicPr>
          <p:cNvPr id="7" name="Graphic 8" descr="Magnifying glass">
            <a:extLst>
              <a:ext uri="{FF2B5EF4-FFF2-40B4-BE49-F238E27FC236}">
                <a16:creationId xmlns:a16="http://schemas.microsoft.com/office/drawing/2014/main" id="{C1339936-A6D4-48A7-AC11-7BBEE79EC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54795" y="1219201"/>
            <a:ext cx="2760618" cy="2760618"/>
          </a:xfrm>
          <a:prstGeom prst="rect">
            <a:avLst/>
          </a:prstGeom>
        </p:spPr>
      </p:pic>
      <p:pic>
        <p:nvPicPr>
          <p:cNvPr id="8" name="Graphic 12" descr="Newspaper">
            <a:extLst>
              <a:ext uri="{FF2B5EF4-FFF2-40B4-BE49-F238E27FC236}">
                <a16:creationId xmlns:a16="http://schemas.microsoft.com/office/drawing/2014/main" id="{CB33DEAB-DE8C-4903-AD98-E246533B76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32412" y="1676400"/>
            <a:ext cx="1247741" cy="124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2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algorithm for </a:t>
            </a:r>
            <a:r>
              <a:rPr lang="en-US" b="1" dirty="0">
                <a:solidFill>
                  <a:schemeClr val="bg1"/>
                </a:solidFill>
              </a:rPr>
              <a:t>finding</a:t>
            </a:r>
            <a:r>
              <a:rPr lang="en-US" dirty="0"/>
              <a:t> an item with </a:t>
            </a:r>
            <a:r>
              <a:rPr lang="en-US" dirty="0" smtClean="0"/>
              <a:t>specified </a:t>
            </a:r>
            <a:br>
              <a:rPr lang="en-US" dirty="0" smtClean="0"/>
            </a:br>
            <a:r>
              <a:rPr lang="en-US" dirty="0" smtClean="0"/>
              <a:t>properties among </a:t>
            </a:r>
            <a:r>
              <a:rPr lang="en-US" dirty="0"/>
              <a:t>a collection of items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T</a:t>
            </a:r>
            <a:r>
              <a:rPr lang="en-GB" dirty="0" smtClean="0"/>
              <a:t>ypically </a:t>
            </a:r>
            <a:r>
              <a:rPr lang="en-GB" dirty="0"/>
              <a:t>answers either </a:t>
            </a:r>
            <a:r>
              <a:rPr lang="en-GB" b="1" dirty="0">
                <a:solidFill>
                  <a:schemeClr val="bg1"/>
                </a:solidFill>
              </a:rPr>
              <a:t>True</a:t>
            </a:r>
            <a:r>
              <a:rPr lang="en-GB" dirty="0"/>
              <a:t> or </a:t>
            </a:r>
            <a:r>
              <a:rPr lang="en-GB" b="1" dirty="0">
                <a:solidFill>
                  <a:schemeClr val="bg1"/>
                </a:solidFill>
              </a:rPr>
              <a:t>False</a:t>
            </a:r>
            <a:r>
              <a:rPr lang="en-GB" dirty="0"/>
              <a:t> </a:t>
            </a:r>
            <a:r>
              <a:rPr lang="en-GB" dirty="0" smtClean="0"/>
              <a:t>to </a:t>
            </a:r>
            <a:r>
              <a:rPr lang="en-GB" dirty="0"/>
              <a:t>whether the item is present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Also may return where the item is </a:t>
            </a:r>
            <a:r>
              <a:rPr lang="en-GB" dirty="0" smtClean="0"/>
              <a:t>found</a:t>
            </a:r>
            <a:endParaRPr lang="en-GB" dirty="0"/>
          </a:p>
          <a:p>
            <a:pPr>
              <a:buClr>
                <a:schemeClr val="tx1"/>
              </a:buClr>
            </a:pPr>
            <a:r>
              <a:rPr lang="en-GB" dirty="0"/>
              <a:t>The values might be </a:t>
            </a:r>
            <a:r>
              <a:rPr lang="en-GB" dirty="0" smtClean="0"/>
              <a:t>integers, strings </a:t>
            </a:r>
            <a:r>
              <a:rPr lang="en-GB" dirty="0"/>
              <a:t>or even other </a:t>
            </a:r>
            <a:br>
              <a:rPr lang="en-GB" dirty="0"/>
            </a:br>
            <a:r>
              <a:rPr lang="en-GB" dirty="0"/>
              <a:t>kinds of objects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65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Linear search</a:t>
            </a:r>
            <a:r>
              <a:rPr lang="en-US" b="1" dirty="0"/>
              <a:t> </a:t>
            </a:r>
            <a:r>
              <a:rPr lang="en-US" dirty="0"/>
              <a:t>finds a particular value in a list (</a:t>
            </a:r>
            <a:r>
              <a:rPr lang="en-US" b="1" dirty="0">
                <a:hlinkClick r:id="rId3"/>
              </a:rPr>
              <a:t>visualize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Searches the whole sequence</a:t>
            </a:r>
            <a:endParaRPr lang="en-US" dirty="0"/>
          </a:p>
          <a:p>
            <a:pPr lvl="1"/>
            <a:r>
              <a:rPr lang="en-US" dirty="0" smtClean="0"/>
              <a:t>Checks every element </a:t>
            </a:r>
            <a:r>
              <a:rPr lang="en-US" b="1" dirty="0" smtClean="0">
                <a:solidFill>
                  <a:schemeClr val="bg1"/>
                </a:solidFill>
              </a:rPr>
              <a:t>one</a:t>
            </a:r>
            <a:r>
              <a:rPr lang="en-US" dirty="0" smtClean="0"/>
              <a:t> </a:t>
            </a:r>
            <a:r>
              <a:rPr lang="en-US" dirty="0"/>
              <a:t>at a </a:t>
            </a:r>
            <a:r>
              <a:rPr lang="en-US" dirty="0" smtClean="0"/>
              <a:t>time</a:t>
            </a:r>
            <a:endParaRPr lang="en-US" dirty="0"/>
          </a:p>
          <a:p>
            <a:pPr lvl="1"/>
            <a:r>
              <a:rPr lang="en-US" dirty="0" smtClean="0"/>
              <a:t>Searches until </a:t>
            </a:r>
            <a:r>
              <a:rPr lang="en-US" dirty="0"/>
              <a:t>the desired one is </a:t>
            </a:r>
            <a:r>
              <a:rPr lang="en-US" b="1" dirty="0">
                <a:solidFill>
                  <a:schemeClr val="bg1"/>
                </a:solidFill>
              </a:rPr>
              <a:t>found</a:t>
            </a:r>
          </a:p>
          <a:p>
            <a:r>
              <a:rPr lang="en-US" dirty="0"/>
              <a:t>Worst </a:t>
            </a:r>
            <a:r>
              <a:rPr lang="en-US" dirty="0" smtClean="0"/>
              <a:t>and </a:t>
            </a:r>
            <a:r>
              <a:rPr lang="en-US" dirty="0"/>
              <a:t>average performance: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O(n)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4572000"/>
            <a:ext cx="7162800" cy="184760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for each item in the list: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if that item has the desired value,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return the item's location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return nothing</a:t>
            </a:r>
          </a:p>
        </p:txBody>
      </p:sp>
    </p:spTree>
    <p:extLst>
      <p:ext uri="{BB962C8B-B14F-4D97-AF65-F5344CB8AC3E}">
        <p14:creationId xmlns:p14="http://schemas.microsoft.com/office/powerpoint/2010/main" val="149944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Binary search</a:t>
            </a:r>
            <a:r>
              <a:rPr lang="en-US" dirty="0"/>
              <a:t> finds an item within a ordered data structure</a:t>
            </a:r>
          </a:p>
          <a:p>
            <a:r>
              <a:rPr lang="en-US" dirty="0"/>
              <a:t>At each step, compare the input with the middle element</a:t>
            </a:r>
          </a:p>
          <a:p>
            <a:pPr lvl="1"/>
            <a:r>
              <a:rPr lang="en-US" dirty="0"/>
              <a:t>The algorithm repeats its action to the left or right sub-structure</a:t>
            </a:r>
          </a:p>
          <a:p>
            <a:r>
              <a:rPr lang="en-US" dirty="0"/>
              <a:t>See the </a:t>
            </a:r>
            <a:r>
              <a:rPr lang="en-US" b="1" dirty="0">
                <a:hlinkClick r:id="rId3"/>
              </a:rPr>
              <a:t>visualization</a:t>
            </a:r>
            <a:endParaRPr lang="en-US" b="1" dirty="0"/>
          </a:p>
          <a:p>
            <a:r>
              <a:rPr lang="en-US" dirty="0"/>
              <a:t>Complexity: </a:t>
            </a:r>
            <a:r>
              <a:rPr lang="en-GB" dirty="0"/>
              <a:t>O(log n)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107</a:t>
            </a:fld>
            <a:endParaRPr lang="en-US" dirty="0"/>
          </a:p>
        </p:txBody>
      </p:sp>
      <p:pic>
        <p:nvPicPr>
          <p:cNvPr id="6" name="Picture 2" descr="http://railspikes.com/assets/2008/10/3/binary_searc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457" y="3791065"/>
            <a:ext cx="3169470" cy="21996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68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Binary </a:t>
            </a:r>
            <a:r>
              <a:rPr lang="en-US" dirty="0"/>
              <a:t>Search (Iterative)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371600"/>
            <a:ext cx="11049000" cy="521672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BinarySearch</a:t>
            </a:r>
            <a:r>
              <a:rPr lang="en-US" sz="2499" b="1" noProof="1">
                <a:latin typeface="Consolas" pitchFamily="49" charset="0"/>
                <a:cs typeface="Consolas" pitchFamily="49" charset="0"/>
              </a:rPr>
              <a:t>(int arr[], int key, int start, int end</a:t>
            </a:r>
            <a:r>
              <a:rPr lang="en-US" sz="2499" b="1" noProof="1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 smtClean="0">
                <a:latin typeface="Consolas" pitchFamily="49" charset="0"/>
                <a:cs typeface="Consolas" pitchFamily="49" charset="0"/>
              </a:rPr>
              <a:t>{</a:t>
            </a:r>
            <a:endParaRPr lang="en-US" sz="24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 smtClean="0">
                <a:latin typeface="Consolas" pitchFamily="49" charset="0"/>
                <a:cs typeface="Consolas" pitchFamily="49" charset="0"/>
              </a:rPr>
              <a:t>  while </a:t>
            </a:r>
            <a:r>
              <a:rPr lang="en-US" sz="2499" b="1" noProof="1">
                <a:latin typeface="Consolas" pitchFamily="49" charset="0"/>
                <a:cs typeface="Consolas" pitchFamily="49" charset="0"/>
              </a:rPr>
              <a:t>(end &gt;= start)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99" b="1" noProof="1" smtClean="0">
                <a:latin typeface="Consolas" pitchFamily="49" charset="0"/>
                <a:cs typeface="Consolas" pitchFamily="49" charset="0"/>
              </a:rPr>
              <a:t>   int </a:t>
            </a:r>
            <a:r>
              <a:rPr lang="en-US" sz="2499" b="1" noProof="1">
                <a:latin typeface="Consolas" pitchFamily="49" charset="0"/>
                <a:cs typeface="Consolas" pitchFamily="49" charset="0"/>
              </a:rPr>
              <a:t>mid = (start + end) / 2;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99" b="1" noProof="1" smtClean="0"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2499" b="1" noProof="1">
                <a:latin typeface="Consolas" pitchFamily="49" charset="0"/>
                <a:cs typeface="Consolas" pitchFamily="49" charset="0"/>
              </a:rPr>
              <a:t>(arr[mid] &lt; key)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99" b="1" noProof="1" smtClean="0">
                <a:latin typeface="Consolas" pitchFamily="49" charset="0"/>
                <a:cs typeface="Consolas" pitchFamily="49" charset="0"/>
              </a:rPr>
              <a:t>    start </a:t>
            </a:r>
            <a:r>
              <a:rPr lang="en-US" sz="2499" b="1" noProof="1">
                <a:latin typeface="Consolas" pitchFamily="49" charset="0"/>
                <a:cs typeface="Consolas" pitchFamily="49" charset="0"/>
              </a:rPr>
              <a:t>= mid + 1;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99" b="1" noProof="1" smtClean="0">
                <a:latin typeface="Consolas" pitchFamily="49" charset="0"/>
                <a:cs typeface="Consolas" pitchFamily="49" charset="0"/>
              </a:rPr>
              <a:t>  else </a:t>
            </a:r>
            <a:r>
              <a:rPr lang="en-US" sz="2499" b="1" noProof="1">
                <a:latin typeface="Consolas" pitchFamily="49" charset="0"/>
                <a:cs typeface="Consolas" pitchFamily="49" charset="0"/>
              </a:rPr>
              <a:t>if (arr[mid] &gt; key)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99" b="1" noProof="1" smtClean="0">
                <a:latin typeface="Consolas" pitchFamily="49" charset="0"/>
                <a:cs typeface="Consolas" pitchFamily="49" charset="0"/>
              </a:rPr>
              <a:t>  end </a:t>
            </a:r>
            <a:r>
              <a:rPr lang="en-US" sz="2499" b="1" noProof="1">
                <a:latin typeface="Consolas" pitchFamily="49" charset="0"/>
                <a:cs typeface="Consolas" pitchFamily="49" charset="0"/>
              </a:rPr>
              <a:t>= mid - 1;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99" b="1" noProof="1" smtClean="0">
                <a:latin typeface="Consolas" pitchFamily="49" charset="0"/>
                <a:cs typeface="Consolas" pitchFamily="49" charset="0"/>
              </a:rPr>
              <a:t>  else</a:t>
            </a:r>
            <a:endParaRPr lang="en-US" sz="24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99" b="1" noProof="1" smtClean="0"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2499" b="1" noProof="1">
                <a:latin typeface="Consolas" pitchFamily="49" charset="0"/>
                <a:cs typeface="Consolas" pitchFamily="49" charset="0"/>
              </a:rPr>
              <a:t>mid</a:t>
            </a:r>
            <a:r>
              <a:rPr lang="en-US" sz="2499" b="1" noProof="1" smtClean="0">
                <a:latin typeface="Consolas" pitchFamily="49" charset="0"/>
                <a:cs typeface="Consolas" pitchFamily="49" charset="0"/>
              </a:rPr>
              <a:t>; }</a:t>
            </a:r>
            <a:endParaRPr lang="en-US" sz="24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return KEY_NOT_FOUND;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488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498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14126">
              <a:defRPr/>
            </a:pPr>
            <a:fld id="{C014DD1E-5D91-48A3-AD6D-45FBA980D106}" type="slidenum">
              <a:rPr lang="en-US">
                <a:solidFill>
                  <a:srgbClr val="234465"/>
                </a:solidFill>
                <a:latin typeface="Calibri" panose="020F0502020204030204"/>
              </a:rPr>
              <a:pPr defTabSz="914126">
                <a:defRPr/>
              </a:pPr>
              <a:t>109</a:t>
            </a:fld>
            <a:endParaRPr lang="en-US" dirty="0">
              <a:solidFill>
                <a:srgbClr val="234465"/>
              </a:solidFill>
              <a:latin typeface="Calibri" panose="020F0502020204030204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892" y="1420274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797" indent="-342797" algn="ctr" defTabSz="914126">
                <a:buFont typeface="Wingdings" panose="05000000000000000000" pitchFamily="2" charset="2"/>
                <a:buChar char="§"/>
                <a:defRPr/>
              </a:pPr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797" indent="-342797" algn="ctr" defTabSz="914126">
                <a:buFont typeface="Wingdings" panose="05000000000000000000" pitchFamily="2" charset="2"/>
                <a:buChar char="§"/>
                <a:defRPr/>
              </a:pPr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797" indent="-342797" algn="ctr" defTabSz="914126">
                <a:buFont typeface="Wingdings" panose="05000000000000000000" pitchFamily="2" charset="2"/>
                <a:buChar char="§"/>
                <a:defRPr/>
              </a:pPr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2639" y="3276681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497" y="1607188"/>
            <a:ext cx="11811941" cy="519971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  <a:defRPr/>
            </a:pPr>
            <a:endParaRPr lang="en-US" sz="2799" dirty="0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99104" y="1744221"/>
            <a:ext cx="8161637" cy="51121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Recursion</a:t>
            </a:r>
            <a:r>
              <a:rPr lang="bg-BG" sz="3200" b="1" dirty="0" smtClean="0">
                <a:solidFill>
                  <a:schemeClr val="bg2"/>
                </a:solidFill>
              </a:rPr>
              <a:t> </a:t>
            </a:r>
            <a:r>
              <a:rPr lang="bg-BG" sz="3200" dirty="0" smtClean="0">
                <a:solidFill>
                  <a:schemeClr val="bg2"/>
                </a:solidFill>
              </a:rPr>
              <a:t>– </a:t>
            </a:r>
            <a:r>
              <a:rPr lang="en-US" sz="3200" dirty="0" smtClean="0">
                <a:solidFill>
                  <a:schemeClr val="bg2"/>
                </a:solidFill>
              </a:rPr>
              <a:t>a</a:t>
            </a:r>
            <a:r>
              <a:rPr lang="en-US" sz="3200" b="1" dirty="0" smtClean="0">
                <a:solidFill>
                  <a:schemeClr val="bg2"/>
                </a:solidFill>
              </a:rPr>
              <a:t> </a:t>
            </a:r>
            <a:r>
              <a:rPr lang="en-US" sz="3200" dirty="0" smtClean="0">
                <a:solidFill>
                  <a:schemeClr val="bg2"/>
                </a:solidFill>
              </a:rPr>
              <a:t>method or a function that </a:t>
            </a:r>
            <a:br>
              <a:rPr lang="en-US" sz="3200" dirty="0" smtClean="0">
                <a:solidFill>
                  <a:schemeClr val="bg2"/>
                </a:solidFill>
              </a:rPr>
            </a:br>
            <a:r>
              <a:rPr lang="en-US" sz="3200" dirty="0" smtClean="0">
                <a:solidFill>
                  <a:schemeClr val="bg2"/>
                </a:solidFill>
              </a:rPr>
              <a:t>calls itself</a:t>
            </a:r>
            <a:endParaRPr lang="bg-BG" sz="3200" dirty="0">
              <a:solidFill>
                <a:schemeClr val="bg2"/>
              </a:solidFill>
            </a:endParaRP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Brute-Force </a:t>
            </a:r>
            <a:r>
              <a:rPr lang="bg-BG" sz="3200" b="1" dirty="0" smtClean="0">
                <a:solidFill>
                  <a:schemeClr val="bg2"/>
                </a:solidFill>
              </a:rPr>
              <a:t>-</a:t>
            </a:r>
            <a:r>
              <a:rPr lang="en-US" sz="3200" b="1" dirty="0" smtClean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trying </a:t>
            </a:r>
            <a:r>
              <a:rPr lang="en-US" sz="3200" dirty="0" smtClean="0">
                <a:solidFill>
                  <a:schemeClr val="bg2"/>
                </a:solidFill>
              </a:rPr>
              <a:t>all the possible </a:t>
            </a:r>
            <a:r>
              <a:rPr lang="en-US" sz="3200" dirty="0">
                <a:solidFill>
                  <a:schemeClr val="bg2"/>
                </a:solidFill>
              </a:rPr>
              <a:t>solutions</a:t>
            </a:r>
            <a:endParaRPr lang="en-US" sz="3200" b="1" dirty="0">
              <a:solidFill>
                <a:schemeClr val="bg2"/>
              </a:solidFill>
            </a:endParaRP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Greedy</a:t>
            </a:r>
            <a:r>
              <a:rPr lang="en-US" sz="3200" b="1" dirty="0">
                <a:solidFill>
                  <a:schemeClr val="bg2"/>
                </a:solidFill>
              </a:rPr>
              <a:t> - </a:t>
            </a:r>
            <a:r>
              <a:rPr lang="en-US" sz="3200" dirty="0">
                <a:solidFill>
                  <a:schemeClr val="bg2"/>
                </a:solidFill>
              </a:rPr>
              <a:t>picking </a:t>
            </a:r>
            <a:r>
              <a:rPr lang="en-US" sz="3200" dirty="0" smtClean="0">
                <a:solidFill>
                  <a:schemeClr val="bg2"/>
                </a:solidFill>
              </a:rPr>
              <a:t>a locally </a:t>
            </a:r>
            <a:r>
              <a:rPr lang="en-US" sz="3200" dirty="0">
                <a:solidFill>
                  <a:schemeClr val="bg2"/>
                </a:solidFill>
              </a:rPr>
              <a:t>optimal solution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Sorting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</a:rPr>
              <a:t>Bubble Sort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Searching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</a:rPr>
              <a:t>Linear and Binary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sz="34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08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vs. Recursive Approach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function repeats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defined </a:t>
            </a:r>
            <a:r>
              <a:rPr lang="en-US" dirty="0"/>
              <a:t>process until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/>
              <a:t>condition fails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 function that calls </a:t>
            </a:r>
            <a:r>
              <a:rPr lang="en-US" dirty="0"/>
              <a:t>itself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repeatedly </a:t>
            </a:r>
            <a:r>
              <a:rPr lang="en-US" dirty="0"/>
              <a:t>until a certain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condition </a:t>
            </a:r>
            <a:r>
              <a:rPr lang="en-US" dirty="0"/>
              <a:t>is met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" y="2895600"/>
            <a:ext cx="3352800" cy="320226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412" y="2819400"/>
            <a:ext cx="3505200" cy="310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64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7" y="6400026"/>
            <a:ext cx="12111057" cy="363443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66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3080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8905" y="5565809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83601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4526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 and </a:t>
            </a:r>
            <a:br>
              <a:rPr lang="en-US" sz="3198" dirty="0"/>
            </a:br>
            <a:r>
              <a:rPr lang="en-US" sz="3198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lvl="1" indent="-380762" defTabSz="1218438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898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8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lvl="1" indent="-380762" defTabSz="1218438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5" y="2538346"/>
            <a:ext cx="2122030" cy="529273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482" y="2057758"/>
            <a:ext cx="3365989" cy="4481790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395" y="3654314"/>
            <a:ext cx="1118158" cy="111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4" y="5359165"/>
            <a:ext cx="1041691" cy="104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77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19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114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465" y="3809901"/>
            <a:ext cx="4641124" cy="1623821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21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312" y="6396852"/>
            <a:ext cx="428513" cy="30789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6089" y="808285"/>
            <a:ext cx="3656648" cy="3656648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450" y="395016"/>
            <a:ext cx="3123387" cy="383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34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41185" y="1196125"/>
            <a:ext cx="10780859" cy="2075282"/>
          </a:xfrm>
        </p:spPr>
        <p:txBody>
          <a:bodyPr/>
          <a:lstStyle/>
          <a:p>
            <a:r>
              <a:rPr lang="en-US" dirty="0" smtClean="0"/>
              <a:t>Write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recursive method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/>
              <a:t>that:</a:t>
            </a:r>
            <a:endParaRPr lang="en-US" dirty="0"/>
          </a:p>
          <a:p>
            <a:pPr lvl="1"/>
            <a:r>
              <a:rPr lang="en-US" dirty="0"/>
              <a:t>Finds the sum of all numbers stored in an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int[] array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GB" dirty="0"/>
              <a:t>Read numbers from the console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dirty="0" smtClean="0"/>
              <a:t>Recursive Array </a:t>
            </a:r>
            <a:r>
              <a:rPr lang="en-US" dirty="0"/>
              <a:t>Sum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1446213" y="3429000"/>
            <a:ext cx="2057400" cy="739990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9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GB" dirty="0"/>
              <a:t>1 2 3 4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0DF382D-B9A1-49D1-BF8D-EDEF44AA0290}"/>
              </a:ext>
            </a:extLst>
          </p:cNvPr>
          <p:cNvSpPr txBox="1">
            <a:spLocks/>
          </p:cNvSpPr>
          <p:nvPr/>
        </p:nvSpPr>
        <p:spPr>
          <a:xfrm>
            <a:off x="4570731" y="3429000"/>
            <a:ext cx="1218881" cy="739990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9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GB" dirty="0"/>
              <a:t>10</a:t>
            </a:r>
          </a:p>
        </p:txBody>
      </p:sp>
      <p:sp>
        <p:nvSpPr>
          <p:cNvPr id="17" name="Arrow: Right 13">
            <a:extLst>
              <a:ext uri="{FF2B5EF4-FFF2-40B4-BE49-F238E27FC236}">
                <a16:creationId xmlns:a16="http://schemas.microsoft.com/office/drawing/2014/main" id="{C66A4BB2-5CEA-45D5-8A4A-1876C24A354F}"/>
              </a:ext>
            </a:extLst>
          </p:cNvPr>
          <p:cNvSpPr/>
          <p:nvPr/>
        </p:nvSpPr>
        <p:spPr>
          <a:xfrm>
            <a:off x="3771100" y="3524757"/>
            <a:ext cx="532145" cy="51384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FFD19027-FE85-41DC-87EE-1AF534661569}"/>
              </a:ext>
            </a:extLst>
          </p:cNvPr>
          <p:cNvSpPr txBox="1">
            <a:spLocks/>
          </p:cNvSpPr>
          <p:nvPr/>
        </p:nvSpPr>
        <p:spPr>
          <a:xfrm>
            <a:off x="1446213" y="4700858"/>
            <a:ext cx="1905000" cy="739990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9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bg-BG" dirty="0"/>
              <a:t>-1 0 1</a:t>
            </a:r>
            <a:endParaRPr lang="en-GB" dirty="0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CD72DA72-4726-4A0E-853F-F89D7FE18A8B}"/>
              </a:ext>
            </a:extLst>
          </p:cNvPr>
          <p:cNvSpPr txBox="1">
            <a:spLocks/>
          </p:cNvSpPr>
          <p:nvPr/>
        </p:nvSpPr>
        <p:spPr>
          <a:xfrm>
            <a:off x="4570731" y="4700862"/>
            <a:ext cx="534336" cy="739990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9" b="1">
                <a:latin typeface="Consolas" pitchFamily="49" charset="0"/>
                <a:cs typeface="Consolas" pitchFamily="49" charset="0"/>
              </a:defRPr>
            </a:lvl1pPr>
          </a:lstStyle>
          <a:p>
            <a:pPr algn="ctr"/>
            <a:r>
              <a:rPr lang="bg-BG" dirty="0"/>
              <a:t>0</a:t>
            </a:r>
            <a:endParaRPr lang="en-GB" dirty="0"/>
          </a:p>
        </p:txBody>
      </p:sp>
      <p:sp>
        <p:nvSpPr>
          <p:cNvPr id="11" name="Arrow: Right 13">
            <a:extLst>
              <a:ext uri="{FF2B5EF4-FFF2-40B4-BE49-F238E27FC236}">
                <a16:creationId xmlns:a16="http://schemas.microsoft.com/office/drawing/2014/main" id="{C66A4BB2-5CEA-45D5-8A4A-1876C24A354F}"/>
              </a:ext>
            </a:extLst>
          </p:cNvPr>
          <p:cNvSpPr/>
          <p:nvPr/>
        </p:nvSpPr>
        <p:spPr>
          <a:xfrm>
            <a:off x="3771100" y="4813932"/>
            <a:ext cx="532145" cy="51384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10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smtClean="0"/>
              <a:t>Recursive Array </a:t>
            </a:r>
            <a:r>
              <a:rPr lang="en-US" dirty="0"/>
              <a:t>Sum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3CAAB1-1BB5-4293-8AF9-ED1802C6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2" y="1600200"/>
            <a:ext cx="9906000" cy="4248771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static int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Sum(int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[] array, int index)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  if (index ==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array.Length </a:t>
            </a:r>
            <a:r>
              <a:rPr lang="en-GB" sz="2800" b="1" dirty="0">
                <a:latin typeface="Consolas" pitchFamily="49" charset="0"/>
                <a:cs typeface="Consolas" pitchFamily="49" charset="0"/>
              </a:rPr>
              <a:t>- 1)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    return array[index];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GB" sz="2800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return array[index] + Sum(array, index + 1);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75956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recursive method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that calculates </a:t>
            </a:r>
            <a:r>
              <a:rPr lang="en-US" b="1" dirty="0">
                <a:solidFill>
                  <a:schemeClr val="bg1"/>
                </a:solidFill>
              </a:rPr>
              <a:t>n!</a:t>
            </a:r>
          </a:p>
          <a:p>
            <a:pPr lvl="1"/>
            <a:r>
              <a:rPr lang="en-US" dirty="0"/>
              <a:t>Read n from the console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Recursive Factorial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1304598" y="2551127"/>
            <a:ext cx="983409" cy="801673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GB" dirty="0"/>
              <a:t>5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D0DF382D-B9A1-49D1-BF8D-EDEF44AA0290}"/>
              </a:ext>
            </a:extLst>
          </p:cNvPr>
          <p:cNvSpPr txBox="1">
            <a:spLocks/>
          </p:cNvSpPr>
          <p:nvPr/>
        </p:nvSpPr>
        <p:spPr>
          <a:xfrm>
            <a:off x="3776002" y="2547492"/>
            <a:ext cx="1480210" cy="801673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GB" dirty="0"/>
              <a:t>120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943B65B-40F3-431E-97EB-3C846E0A5020}"/>
              </a:ext>
            </a:extLst>
          </p:cNvPr>
          <p:cNvSpPr txBox="1">
            <a:spLocks/>
          </p:cNvSpPr>
          <p:nvPr/>
        </p:nvSpPr>
        <p:spPr>
          <a:xfrm>
            <a:off x="1301002" y="3694127"/>
            <a:ext cx="1288209" cy="801673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GB" dirty="0"/>
              <a:t>10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B8447402-0808-4456-AA86-BAFA3F34D09E}"/>
              </a:ext>
            </a:extLst>
          </p:cNvPr>
          <p:cNvSpPr txBox="1">
            <a:spLocks/>
          </p:cNvSpPr>
          <p:nvPr/>
        </p:nvSpPr>
        <p:spPr>
          <a:xfrm>
            <a:off x="3756966" y="3694127"/>
            <a:ext cx="2286000" cy="801673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GB" dirty="0"/>
              <a:t>3628800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021" y="2743200"/>
            <a:ext cx="2743200" cy="2743200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C66A4BB2-5CEA-45D5-8A4A-1876C24A354F}"/>
              </a:ext>
            </a:extLst>
          </p:cNvPr>
          <p:cNvSpPr/>
          <p:nvPr/>
        </p:nvSpPr>
        <p:spPr>
          <a:xfrm>
            <a:off x="2907016" y="3838041"/>
            <a:ext cx="532145" cy="51384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rrow: Right 13">
            <a:extLst>
              <a:ext uri="{FF2B5EF4-FFF2-40B4-BE49-F238E27FC236}">
                <a16:creationId xmlns:a16="http://schemas.microsoft.com/office/drawing/2014/main" id="{C66A4BB2-5CEA-45D5-8A4A-1876C24A354F}"/>
              </a:ext>
            </a:extLst>
          </p:cNvPr>
          <p:cNvSpPr/>
          <p:nvPr/>
        </p:nvSpPr>
        <p:spPr>
          <a:xfrm>
            <a:off x="2907017" y="2691406"/>
            <a:ext cx="532145" cy="51384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754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1" grpId="0" animBg="1"/>
      <p:bldP spid="22" grpId="0" animBg="1"/>
      <p:bldP spid="14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Recursive Factorial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84412" y="1600200"/>
            <a:ext cx="7697788" cy="424513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defTabSz="1218438" latinLnBrk="1">
              <a:defRPr sz="2800" b="1">
                <a:latin typeface="Consolas" pitchFamily="49" charset="0"/>
              </a:defRPr>
            </a:lvl1pPr>
          </a:lstStyle>
          <a:p>
            <a:r>
              <a:rPr lang="pt-BR" dirty="0"/>
              <a:t>static long </a:t>
            </a:r>
            <a:r>
              <a:rPr lang="pt-BR" dirty="0">
                <a:solidFill>
                  <a:schemeClr val="bg1"/>
                </a:solidFill>
              </a:rPr>
              <a:t>Factorial</a:t>
            </a:r>
            <a:r>
              <a:rPr lang="pt-BR" dirty="0"/>
              <a:t>(int num</a:t>
            </a:r>
            <a:r>
              <a:rPr lang="pt-BR" dirty="0" smtClean="0"/>
              <a:t>)</a:t>
            </a:r>
            <a:endParaRPr lang="pt-BR" dirty="0"/>
          </a:p>
          <a:p>
            <a:r>
              <a:rPr lang="pt-BR" dirty="0" smtClean="0"/>
              <a:t>{</a:t>
            </a:r>
          </a:p>
          <a:p>
            <a:r>
              <a:rPr lang="pt-BR" dirty="0"/>
              <a:t> </a:t>
            </a:r>
            <a:r>
              <a:rPr lang="pt-BR" dirty="0" smtClean="0"/>
              <a:t> if </a:t>
            </a:r>
            <a:r>
              <a:rPr lang="pt-BR" dirty="0"/>
              <a:t>(</a:t>
            </a:r>
            <a:r>
              <a:rPr lang="pt-BR" dirty="0">
                <a:solidFill>
                  <a:schemeClr val="bg1"/>
                </a:solidFill>
              </a:rPr>
              <a:t>num == 0</a:t>
            </a:r>
            <a:r>
              <a:rPr lang="pt-BR" dirty="0" smtClean="0"/>
              <a:t>)</a:t>
            </a:r>
          </a:p>
          <a:p>
            <a:r>
              <a:rPr lang="pt-BR" dirty="0"/>
              <a:t> </a:t>
            </a:r>
            <a:r>
              <a:rPr lang="pt-BR" dirty="0" smtClean="0"/>
              <a:t> {</a:t>
            </a:r>
            <a:endParaRPr lang="pt-BR" dirty="0"/>
          </a:p>
          <a:p>
            <a:r>
              <a:rPr lang="pt-BR" dirty="0"/>
              <a:t>    return 1; </a:t>
            </a:r>
          </a:p>
          <a:p>
            <a:r>
              <a:rPr lang="pt-BR" dirty="0"/>
              <a:t>  }</a:t>
            </a:r>
            <a:br>
              <a:rPr lang="pt-BR" dirty="0"/>
            </a:br>
            <a:r>
              <a:rPr lang="pt-BR" dirty="0"/>
              <a:t>  </a:t>
            </a:r>
          </a:p>
          <a:p>
            <a:r>
              <a:rPr lang="pt-BR" dirty="0"/>
              <a:t>  return num * </a:t>
            </a:r>
            <a:r>
              <a:rPr lang="pt-BR" dirty="0">
                <a:solidFill>
                  <a:schemeClr val="bg1"/>
                </a:solidFill>
              </a:rPr>
              <a:t>Factorial</a:t>
            </a:r>
            <a:r>
              <a:rPr lang="pt-BR" dirty="0"/>
              <a:t>(</a:t>
            </a:r>
            <a:r>
              <a:rPr lang="pt-BR" dirty="0">
                <a:solidFill>
                  <a:schemeClr val="bg1"/>
                </a:solidFill>
              </a:rPr>
              <a:t>num - 1</a:t>
            </a:r>
            <a:r>
              <a:rPr lang="pt-BR" dirty="0" smtClean="0"/>
              <a:t>)</a:t>
            </a:r>
          </a:p>
          <a:p>
            <a:r>
              <a:rPr lang="pt-BR" dirty="0" smtClean="0"/>
              <a:t>} </a:t>
            </a:r>
            <a:endParaRPr lang="pt-BR" dirty="0"/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7473770F-9FF0-49FA-ADE3-AA86FBCE5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2012" y="3119603"/>
            <a:ext cx="1677988" cy="609600"/>
          </a:xfrm>
          <a:prstGeom prst="wedgeRoundRectCallout">
            <a:avLst>
              <a:gd name="adj1" fmla="val -64216"/>
              <a:gd name="adj2" fmla="val -3615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Base case</a:t>
            </a:r>
          </a:p>
        </p:txBody>
      </p:sp>
    </p:spTree>
    <p:extLst>
      <p:ext uri="{BB962C8B-B14F-4D97-AF65-F5344CB8AC3E}">
        <p14:creationId xmlns:p14="http://schemas.microsoft.com/office/powerpoint/2010/main" val="323029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A7AAEE0-0238-4B76-AAB8-4C9383D42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559" y="1066800"/>
            <a:ext cx="2221706" cy="308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65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BF91CE-1CE8-4918-897A-EBC34286599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51852" y="1150939"/>
            <a:ext cx="6733160" cy="2430462"/>
          </a:xfrm>
        </p:spPr>
        <p:txBody>
          <a:bodyPr/>
          <a:lstStyle/>
          <a:p>
            <a:r>
              <a:rPr lang="en-US" dirty="0"/>
              <a:t>Trying all possible combinations</a:t>
            </a:r>
          </a:p>
          <a:p>
            <a:r>
              <a:rPr lang="en-US" dirty="0"/>
              <a:t>Picking the best solution</a:t>
            </a:r>
          </a:p>
          <a:p>
            <a:r>
              <a:rPr lang="en-US" dirty="0"/>
              <a:t>Usually slow and inefficient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2970212" y="4084320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4265612" y="4084320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561012" y="4084320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6412" y="4084320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151812" y="4084320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50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1598612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3351212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103812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6412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609012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237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79412" y="1371600"/>
            <a:ext cx="8180332" cy="479593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Recursion</a:t>
            </a:r>
            <a:endParaRPr lang="bg-BG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Brute-Force Algorithms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Greedy Algorithms</a:t>
            </a:r>
          </a:p>
          <a:p>
            <a:r>
              <a:rPr lang="en-US" dirty="0"/>
              <a:t>Greedy Failure Cases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Simple Sorting Algorithms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Searching Algorithms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4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1598612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3351212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103812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6412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609012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1</a:t>
            </a:r>
            <a:endParaRPr lang="bg-BG" sz="115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197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1598612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3351212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103812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6412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609012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2</a:t>
            </a:r>
            <a:endParaRPr lang="bg-BG" sz="115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540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1598612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9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3351212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9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103812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9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6412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9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609012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9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3A419B-8E2F-4D51-9DEC-08537F14F7C8}"/>
              </a:ext>
            </a:extLst>
          </p:cNvPr>
          <p:cNvSpPr txBox="1"/>
          <p:nvPr/>
        </p:nvSpPr>
        <p:spPr>
          <a:xfrm>
            <a:off x="762824" y="5105400"/>
            <a:ext cx="106631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10 x 10 x 10 x 10 x 10 = 100,000 combinations</a:t>
            </a:r>
            <a:endParaRPr lang="bg-BG" sz="4400" dirty="0"/>
          </a:p>
        </p:txBody>
      </p:sp>
    </p:spTree>
    <p:extLst>
      <p:ext uri="{BB962C8B-B14F-4D97-AF65-F5344CB8AC3E}">
        <p14:creationId xmlns:p14="http://schemas.microsoft.com/office/powerpoint/2010/main" val="2950120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Greedy Algorithms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312" y="6396852"/>
            <a:ext cx="428513" cy="30789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4A9F8F-6954-42D4-95FC-D0CC26D4E1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564" y="1236519"/>
            <a:ext cx="2715697" cy="271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485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 smtClean="0"/>
              <a:t>Used for solving optimization problems</a:t>
            </a:r>
            <a:endParaRPr lang="en-US" sz="3200" dirty="0"/>
          </a:p>
          <a:p>
            <a:r>
              <a:rPr lang="en-US" sz="3200" dirty="0" smtClean="0"/>
              <a:t>Usually </a:t>
            </a:r>
            <a:r>
              <a:rPr lang="en-US" sz="3200" dirty="0"/>
              <a:t>more efficient than the other algorithms</a:t>
            </a:r>
          </a:p>
          <a:p>
            <a:r>
              <a:rPr lang="en-US" sz="3200" dirty="0"/>
              <a:t>C</a:t>
            </a:r>
            <a:r>
              <a:rPr lang="en-US" sz="3200" dirty="0" smtClean="0"/>
              <a:t>an </a:t>
            </a:r>
            <a:r>
              <a:rPr lang="en-US" sz="3200" dirty="0"/>
              <a:t>produce </a:t>
            </a:r>
            <a:r>
              <a:rPr lang="en-US" sz="3200" dirty="0" smtClean="0"/>
              <a:t> a </a:t>
            </a:r>
            <a:r>
              <a:rPr lang="en-US" sz="3200" b="1" dirty="0" smtClean="0">
                <a:solidFill>
                  <a:schemeClr val="bg1"/>
                </a:solidFill>
              </a:rPr>
              <a:t>non-optimal</a:t>
            </a:r>
            <a:r>
              <a:rPr lang="en-US" sz="3200" dirty="0" smtClean="0"/>
              <a:t> </a:t>
            </a:r>
            <a:r>
              <a:rPr lang="en-US" sz="3200" dirty="0"/>
              <a:t>(incorrect) result</a:t>
            </a:r>
          </a:p>
          <a:p>
            <a:r>
              <a:rPr lang="en-US" sz="3200" dirty="0" smtClean="0"/>
              <a:t>Pick </a:t>
            </a: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best local </a:t>
            </a:r>
            <a:r>
              <a:rPr lang="en-US" sz="3200" dirty="0"/>
              <a:t>solution</a:t>
            </a:r>
          </a:p>
          <a:p>
            <a:pPr lvl="1"/>
            <a:r>
              <a:rPr lang="en-US" sz="2800" dirty="0"/>
              <a:t>T</a:t>
            </a:r>
            <a:r>
              <a:rPr lang="en-US" sz="2800" dirty="0" smtClean="0"/>
              <a:t>he </a:t>
            </a:r>
            <a:r>
              <a:rPr lang="en-US" sz="2800" dirty="0"/>
              <a:t>optimum </a:t>
            </a:r>
            <a:r>
              <a:rPr lang="en-US" sz="2800" dirty="0" smtClean="0"/>
              <a:t>for a </a:t>
            </a:r>
            <a:r>
              <a:rPr lang="en-US" sz="2800" b="1" dirty="0">
                <a:solidFill>
                  <a:schemeClr val="bg1"/>
                </a:solidFill>
              </a:rPr>
              <a:t>current</a:t>
            </a:r>
            <a:r>
              <a:rPr lang="en-US" sz="2800" dirty="0"/>
              <a:t> position </a:t>
            </a:r>
            <a:r>
              <a:rPr lang="en-US" sz="2800" dirty="0" smtClean="0"/>
              <a:t>and point </a:t>
            </a:r>
            <a:r>
              <a:rPr lang="en-US" sz="2800" dirty="0"/>
              <a:t>of view</a:t>
            </a:r>
          </a:p>
          <a:p>
            <a:r>
              <a:rPr lang="en-US" sz="3200" dirty="0"/>
              <a:t>Greedy algorithms </a:t>
            </a:r>
            <a:r>
              <a:rPr lang="en-US" sz="3200" dirty="0" smtClean="0"/>
              <a:t>assume that always </a:t>
            </a:r>
            <a:r>
              <a:rPr lang="en-US" sz="3200" dirty="0"/>
              <a:t>choosing a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b="1" dirty="0" smtClean="0">
                <a:solidFill>
                  <a:schemeClr val="bg1"/>
                </a:solidFill>
              </a:rPr>
              <a:t>local</a:t>
            </a:r>
            <a:r>
              <a:rPr lang="en-US" sz="3200" dirty="0" smtClean="0"/>
              <a:t> optimum leads </a:t>
            </a:r>
            <a:r>
              <a:rPr lang="en-US" sz="3200" dirty="0"/>
              <a:t>to the </a:t>
            </a:r>
            <a:r>
              <a:rPr lang="en-US" sz="3200" b="1" dirty="0">
                <a:solidFill>
                  <a:schemeClr val="bg1"/>
                </a:solidFill>
              </a:rPr>
              <a:t>global</a:t>
            </a:r>
            <a:r>
              <a:rPr lang="en-US" sz="3200" dirty="0"/>
              <a:t> </a:t>
            </a:r>
            <a:r>
              <a:rPr lang="en-US" sz="3200" dirty="0" smtClean="0"/>
              <a:t>optimum</a:t>
            </a:r>
            <a:endParaRPr lang="en-US" sz="3200" dirty="0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973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</a:t>
            </a:r>
            <a:r>
              <a:rPr lang="en-US" sz="3200" dirty="0" smtClean="0"/>
              <a:t>inding </a:t>
            </a:r>
            <a:r>
              <a:rPr lang="en-US" sz="3200" dirty="0"/>
              <a:t>the best solution from all </a:t>
            </a:r>
            <a:r>
              <a:rPr lang="en-US" sz="3200" dirty="0" smtClean="0"/>
              <a:t>possible </a:t>
            </a:r>
            <a:r>
              <a:rPr lang="en-US" sz="3200" dirty="0"/>
              <a:t>solutions</a:t>
            </a:r>
          </a:p>
          <a:p>
            <a:r>
              <a:rPr lang="en-US" sz="3200" dirty="0" smtClean="0"/>
              <a:t>Examples:</a:t>
            </a:r>
            <a:endParaRPr lang="en-US" sz="3200" dirty="0"/>
          </a:p>
          <a:p>
            <a:pPr lvl="1"/>
            <a:r>
              <a:rPr lang="en-US" sz="3200" dirty="0"/>
              <a:t>Find the </a:t>
            </a:r>
            <a:r>
              <a:rPr lang="en-US" sz="3200" b="1" dirty="0">
                <a:solidFill>
                  <a:schemeClr val="bg1"/>
                </a:solidFill>
              </a:rPr>
              <a:t>shortest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path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from Sofia to </a:t>
            </a:r>
            <a:r>
              <a:rPr lang="en-US" sz="3200" dirty="0" smtClean="0"/>
              <a:t>Varna</a:t>
            </a:r>
            <a:endParaRPr lang="en-US" sz="3200" dirty="0"/>
          </a:p>
          <a:p>
            <a:pPr lvl="1"/>
            <a:r>
              <a:rPr lang="en-US" sz="3200" dirty="0"/>
              <a:t>Find the </a:t>
            </a:r>
            <a:r>
              <a:rPr lang="en-US" sz="3200" b="1" dirty="0">
                <a:solidFill>
                  <a:schemeClr val="bg1"/>
                </a:solidFill>
              </a:rPr>
              <a:t>maximum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increasing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subsequence</a:t>
            </a:r>
            <a:r>
              <a:rPr lang="en-US" sz="3200" dirty="0"/>
              <a:t> </a:t>
            </a:r>
          </a:p>
          <a:p>
            <a:pPr lvl="1"/>
            <a:r>
              <a:rPr lang="en-US" sz="3200" dirty="0" smtClean="0"/>
              <a:t>Find </a:t>
            </a:r>
            <a:r>
              <a:rPr lang="en-US" sz="3200" dirty="0"/>
              <a:t>the shortest route that visits each city </a:t>
            </a:r>
            <a:r>
              <a:rPr lang="en-US" sz="3200" dirty="0" smtClean="0"/>
              <a:t>and</a:t>
            </a:r>
            <a:br>
              <a:rPr lang="en-US" sz="3200" dirty="0" smtClean="0"/>
            </a:br>
            <a:r>
              <a:rPr lang="en-US" sz="3200" dirty="0" smtClean="0"/>
              <a:t>returns</a:t>
            </a:r>
            <a:r>
              <a:rPr lang="en-US" sz="3200" dirty="0"/>
              <a:t> </a:t>
            </a:r>
            <a:r>
              <a:rPr lang="en-US" sz="3200" dirty="0" smtClean="0"/>
              <a:t>to </a:t>
            </a:r>
            <a:r>
              <a:rPr lang="en-US" sz="3200" dirty="0"/>
              <a:t>the origin </a:t>
            </a:r>
            <a:r>
              <a:rPr lang="en-US" sz="3200" dirty="0" smtClean="0"/>
              <a:t>city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959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Greedy Algorithms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312" y="6396852"/>
            <a:ext cx="428513" cy="30789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6089" y="808285"/>
            <a:ext cx="3656648" cy="3656648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450" y="395016"/>
            <a:ext cx="3123387" cy="383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97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4897" y="1196125"/>
            <a:ext cx="11301283" cy="520106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Write a program, which gathers </a:t>
            </a:r>
            <a:r>
              <a:rPr lang="en-US" sz="3200" dirty="0"/>
              <a:t>a sum of money,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using </a:t>
            </a:r>
            <a:r>
              <a:rPr lang="en-US" sz="3200" dirty="0"/>
              <a:t>the least </a:t>
            </a:r>
            <a:r>
              <a:rPr lang="en-US" sz="3200" dirty="0" smtClean="0"/>
              <a:t>possible </a:t>
            </a:r>
            <a:r>
              <a:rPr lang="en-US" sz="3200" dirty="0"/>
              <a:t>number of </a:t>
            </a:r>
            <a:r>
              <a:rPr lang="en-US" sz="3200" dirty="0" smtClean="0"/>
              <a:t>coins</a:t>
            </a:r>
          </a:p>
          <a:p>
            <a:r>
              <a:rPr lang="en-US" sz="3200" dirty="0"/>
              <a:t>Consider the US </a:t>
            </a:r>
            <a:r>
              <a:rPr lang="en-US" sz="3200" b="1" dirty="0">
                <a:solidFill>
                  <a:schemeClr val="bg1"/>
                </a:solidFill>
              </a:rPr>
              <a:t>currency </a:t>
            </a:r>
            <a:r>
              <a:rPr lang="en-US" sz="3200" b="1" dirty="0" smtClean="0">
                <a:solidFill>
                  <a:schemeClr val="bg1"/>
                </a:solidFill>
              </a:rPr>
              <a:t>coins</a:t>
            </a:r>
            <a:endParaRPr lang="en-US" sz="3200" dirty="0" smtClean="0"/>
          </a:p>
          <a:p>
            <a:pPr lvl="1">
              <a:buClr>
                <a:schemeClr val="tx1"/>
              </a:buClr>
            </a:pPr>
            <a:r>
              <a:rPr lang="en-US" sz="2800" b="1" dirty="0" smtClean="0">
                <a:solidFill>
                  <a:schemeClr val="bg1"/>
                </a:solidFill>
              </a:rPr>
              <a:t>0.01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</a:rPr>
              <a:t>0.02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</a:rPr>
              <a:t>0.05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</a:rPr>
              <a:t>0.10 </a:t>
            </a:r>
            <a:endParaRPr lang="en-US" sz="3000" dirty="0"/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Greedy algorithm </a:t>
            </a:r>
            <a:r>
              <a:rPr lang="en-US" sz="3200" dirty="0"/>
              <a:t>for "Sum of Coins":</a:t>
            </a:r>
          </a:p>
          <a:p>
            <a:pPr lvl="1"/>
            <a:r>
              <a:rPr lang="en-US" sz="3000" dirty="0"/>
              <a:t>Take the largest coin while possible</a:t>
            </a:r>
          </a:p>
          <a:p>
            <a:pPr lvl="1"/>
            <a:r>
              <a:rPr lang="en-US" sz="3000" dirty="0"/>
              <a:t>Then take the second largest</a:t>
            </a:r>
          </a:p>
          <a:p>
            <a:pPr lvl="1"/>
            <a:r>
              <a:rPr lang="en-US" sz="3000" dirty="0"/>
              <a:t>Etc.</a:t>
            </a:r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</a:t>
            </a:r>
            <a:r>
              <a:rPr lang="en-US" dirty="0"/>
              <a:t>Sum of Coins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979427" y="2286000"/>
            <a:ext cx="3429000" cy="3276600"/>
            <a:chOff x="4529567" y="1214512"/>
            <a:chExt cx="3229698" cy="3040480"/>
          </a:xfrm>
        </p:grpSpPr>
        <p:sp>
          <p:nvSpPr>
            <p:cNvPr id="5" name="TextBox 28">
              <a:extLst>
                <a:ext uri="{FF2B5EF4-FFF2-40B4-BE49-F238E27FC236}">
                  <a16:creationId xmlns:a16="http://schemas.microsoft.com/office/drawing/2014/main" id="{A2F042AC-6CAC-44D4-BD1D-16687E107AB7}"/>
                </a:ext>
              </a:extLst>
            </p:cNvPr>
            <p:cNvSpPr txBox="1"/>
            <p:nvPr/>
          </p:nvSpPr>
          <p:spPr>
            <a:xfrm>
              <a:off x="4529567" y="2508782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sz="2799" dirty="0">
                  <a:solidFill>
                    <a:schemeClr val="tx1"/>
                  </a:solidFill>
                  <a:effectLst/>
                </a:rPr>
                <a:t>5¢</a:t>
              </a:r>
            </a:p>
          </p:txBody>
        </p:sp>
        <p:sp>
          <p:nvSpPr>
            <p:cNvPr id="6" name="TextBox 28">
              <a:extLst>
                <a:ext uri="{FF2B5EF4-FFF2-40B4-BE49-F238E27FC236}">
                  <a16:creationId xmlns:a16="http://schemas.microsoft.com/office/drawing/2014/main" id="{ED6BDF5F-0F17-4342-B2AB-89298BEBC1B6}"/>
                </a:ext>
              </a:extLst>
            </p:cNvPr>
            <p:cNvSpPr txBox="1"/>
            <p:nvPr/>
          </p:nvSpPr>
          <p:spPr>
            <a:xfrm>
              <a:off x="5276027" y="3373514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bg-BG" sz="2799" dirty="0">
                  <a:solidFill>
                    <a:schemeClr val="tx1"/>
                  </a:solidFill>
                  <a:effectLst/>
                </a:rPr>
                <a:t>4</a:t>
              </a:r>
              <a:r>
                <a:rPr lang="en-US" sz="2799" dirty="0">
                  <a:solidFill>
                    <a:schemeClr val="tx1"/>
                  </a:solidFill>
                  <a:effectLst/>
                </a:rPr>
                <a:t>¢</a:t>
              </a:r>
            </a:p>
          </p:txBody>
        </p:sp>
        <p:sp>
          <p:nvSpPr>
            <p:cNvPr id="8" name="TextBox 28">
              <a:extLst>
                <a:ext uri="{FF2B5EF4-FFF2-40B4-BE49-F238E27FC236}">
                  <a16:creationId xmlns:a16="http://schemas.microsoft.com/office/drawing/2014/main" id="{C8799BA4-F4A1-44C5-A9ED-5B9BE616B020}"/>
                </a:ext>
              </a:extLst>
            </p:cNvPr>
            <p:cNvSpPr txBox="1"/>
            <p:nvPr/>
          </p:nvSpPr>
          <p:spPr>
            <a:xfrm>
              <a:off x="4796210" y="1358815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sz="2799" dirty="0">
                  <a:solidFill>
                    <a:schemeClr val="tx1"/>
                  </a:solidFill>
                  <a:effectLst/>
                </a:rPr>
                <a:t>1¢</a:t>
              </a:r>
            </a:p>
          </p:txBody>
        </p:sp>
        <p:sp>
          <p:nvSpPr>
            <p:cNvPr id="9" name="TextBox 28">
              <a:extLst>
                <a:ext uri="{FF2B5EF4-FFF2-40B4-BE49-F238E27FC236}">
                  <a16:creationId xmlns:a16="http://schemas.microsoft.com/office/drawing/2014/main" id="{03977CAF-923F-412B-B01F-D2C42FEB55F5}"/>
                </a:ext>
              </a:extLst>
            </p:cNvPr>
            <p:cNvSpPr txBox="1"/>
            <p:nvPr/>
          </p:nvSpPr>
          <p:spPr>
            <a:xfrm>
              <a:off x="5755844" y="2294013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sz="2799" dirty="0">
                  <a:solidFill>
                    <a:schemeClr val="tx1"/>
                  </a:solidFill>
                  <a:effectLst/>
                </a:rPr>
                <a:t>50¢</a:t>
              </a:r>
            </a:p>
          </p:txBody>
        </p:sp>
        <p:sp>
          <p:nvSpPr>
            <p:cNvPr id="10" name="TextBox 28">
              <a:extLst>
                <a:ext uri="{FF2B5EF4-FFF2-40B4-BE49-F238E27FC236}">
                  <a16:creationId xmlns:a16="http://schemas.microsoft.com/office/drawing/2014/main" id="{37F4D815-8BEF-4AB0-8F2D-DCAB3E75AB6E}"/>
                </a:ext>
              </a:extLst>
            </p:cNvPr>
            <p:cNvSpPr txBox="1"/>
            <p:nvPr/>
          </p:nvSpPr>
          <p:spPr>
            <a:xfrm>
              <a:off x="6799630" y="2761480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sz="2799" dirty="0">
                  <a:solidFill>
                    <a:schemeClr val="tx1"/>
                  </a:solidFill>
                  <a:effectLst/>
                </a:rPr>
                <a:t>25¢</a:t>
              </a:r>
            </a:p>
          </p:txBody>
        </p:sp>
        <p:sp>
          <p:nvSpPr>
            <p:cNvPr id="11" name="TextBox 28">
              <a:extLst>
                <a:ext uri="{FF2B5EF4-FFF2-40B4-BE49-F238E27FC236}">
                  <a16:creationId xmlns:a16="http://schemas.microsoft.com/office/drawing/2014/main" id="{CF9ACAC6-772E-4D6A-8C94-6A6C677EAB23}"/>
                </a:ext>
              </a:extLst>
            </p:cNvPr>
            <p:cNvSpPr txBox="1"/>
            <p:nvPr/>
          </p:nvSpPr>
          <p:spPr>
            <a:xfrm>
              <a:off x="6094412" y="1214512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sz="2799" dirty="0">
                  <a:solidFill>
                    <a:schemeClr val="tx1"/>
                  </a:solidFill>
                  <a:effectLst/>
                </a:rPr>
                <a:t>1$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8866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6012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3612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1164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59094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CD5A7EAA-90AD-4B00-891C-FA9476E713CE}"/>
              </a:ext>
            </a:extLst>
          </p:cNvPr>
          <p:cNvSpPr txBox="1"/>
          <p:nvPr/>
        </p:nvSpPr>
        <p:spPr>
          <a:xfrm>
            <a:off x="3656012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011494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323564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7618412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1169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39759" y="472440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</a:t>
            </a:r>
            <a:endParaRPr lang="bg-BG" sz="4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5C8592-A1B1-4D5E-87FF-5A6FFDEA1972}"/>
              </a:ext>
            </a:extLst>
          </p:cNvPr>
          <p:cNvSpPr txBox="1"/>
          <p:nvPr/>
        </p:nvSpPr>
        <p:spPr>
          <a:xfrm>
            <a:off x="4977613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</p:spTree>
    <p:extLst>
      <p:ext uri="{BB962C8B-B14F-4D97-AF65-F5344CB8AC3E}">
        <p14:creationId xmlns:p14="http://schemas.microsoft.com/office/powerpoint/2010/main" val="97814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6012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3612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1164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59094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011494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323564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7618412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1169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39759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10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05183C-C636-44B6-98CD-E373511E9F9B}"/>
              </a:ext>
            </a:extLst>
          </p:cNvPr>
          <p:cNvSpPr txBox="1"/>
          <p:nvPr/>
        </p:nvSpPr>
        <p:spPr>
          <a:xfrm>
            <a:off x="4977613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46EC755-1F1C-4A59-BA4D-A7BF8A9E7CCF}"/>
              </a:ext>
            </a:extLst>
          </p:cNvPr>
          <p:cNvSpPr txBox="1"/>
          <p:nvPr/>
        </p:nvSpPr>
        <p:spPr>
          <a:xfrm>
            <a:off x="3911474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</p:spTree>
    <p:extLst>
      <p:ext uri="{BB962C8B-B14F-4D97-AF65-F5344CB8AC3E}">
        <p14:creationId xmlns:p14="http://schemas.microsoft.com/office/powerpoint/2010/main" val="2080579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999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endParaRPr lang="bg-BG" sz="7198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497" b="1" noProof="1" smtClean="0"/>
              <a:t>#csharp-advanced</a:t>
            </a:r>
            <a:endParaRPr lang="en-US" sz="11497" noProof="1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93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6012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3612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1164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59094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CD5A7EAA-90AD-4B00-891C-FA9476E713CE}"/>
              </a:ext>
            </a:extLst>
          </p:cNvPr>
          <p:cNvSpPr txBox="1"/>
          <p:nvPr/>
        </p:nvSpPr>
        <p:spPr>
          <a:xfrm>
            <a:off x="3911474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339036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323564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7618412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249638-14C5-4533-8B93-76E76587CEBF}"/>
              </a:ext>
            </a:extLst>
          </p:cNvPr>
          <p:cNvSpPr txBox="1"/>
          <p:nvPr/>
        </p:nvSpPr>
        <p:spPr>
          <a:xfrm>
            <a:off x="4977613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1169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39759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15</a:t>
            </a:r>
            <a:endParaRPr lang="bg-BG" sz="4000" dirty="0"/>
          </a:p>
        </p:txBody>
      </p:sp>
    </p:spTree>
    <p:extLst>
      <p:ext uri="{BB962C8B-B14F-4D97-AF65-F5344CB8AC3E}">
        <p14:creationId xmlns:p14="http://schemas.microsoft.com/office/powerpoint/2010/main" val="2431813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6012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3612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1164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59094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CD5A7EAA-90AD-4B00-891C-FA9476E713CE}"/>
              </a:ext>
            </a:extLst>
          </p:cNvPr>
          <p:cNvSpPr txBox="1"/>
          <p:nvPr/>
        </p:nvSpPr>
        <p:spPr>
          <a:xfrm>
            <a:off x="3911474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339036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766598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7618412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249638-14C5-4533-8B93-76E76587CEBF}"/>
              </a:ext>
            </a:extLst>
          </p:cNvPr>
          <p:cNvSpPr txBox="1"/>
          <p:nvPr/>
        </p:nvSpPr>
        <p:spPr>
          <a:xfrm>
            <a:off x="4977613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1169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39759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17</a:t>
            </a:r>
            <a:endParaRPr lang="bg-BG" sz="4000" dirty="0"/>
          </a:p>
        </p:txBody>
      </p:sp>
    </p:spTree>
    <p:extLst>
      <p:ext uri="{BB962C8B-B14F-4D97-AF65-F5344CB8AC3E}">
        <p14:creationId xmlns:p14="http://schemas.microsoft.com/office/powerpoint/2010/main" val="2486304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6012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3612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1164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59094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CD5A7EAA-90AD-4B00-891C-FA9476E713CE}"/>
              </a:ext>
            </a:extLst>
          </p:cNvPr>
          <p:cNvSpPr txBox="1"/>
          <p:nvPr/>
        </p:nvSpPr>
        <p:spPr>
          <a:xfrm>
            <a:off x="3911474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339036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766598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8194160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249638-14C5-4533-8B93-76E76587CEBF}"/>
              </a:ext>
            </a:extLst>
          </p:cNvPr>
          <p:cNvSpPr txBox="1"/>
          <p:nvPr/>
        </p:nvSpPr>
        <p:spPr>
          <a:xfrm>
            <a:off x="4977613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1169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39759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18</a:t>
            </a:r>
            <a:endParaRPr lang="bg-BG" sz="4000" dirty="0"/>
          </a:p>
        </p:txBody>
      </p:sp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7AE8F8C4-C1B2-4629-BD5D-252C91DE3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47175" y="2362200"/>
            <a:ext cx="1752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4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Sum </a:t>
            </a:r>
            <a:r>
              <a:rPr lang="en-US" dirty="0"/>
              <a:t>of </a:t>
            </a:r>
            <a:r>
              <a:rPr lang="en-US" dirty="0" smtClean="0"/>
              <a:t>Coins</a:t>
            </a:r>
            <a:endParaRPr lang="en-US" dirty="0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1446212" y="1600200"/>
            <a:ext cx="9286513" cy="4157932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>
            <a:lvl1pPr marL="342900" indent="-34290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Char char="•"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int finalSum = 18;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int currentSum = 0;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int[] </a:t>
            </a:r>
            <a:r>
              <a:rPr lang="en-US" sz="2799" noProof="1">
                <a:solidFill>
                  <a:schemeClr val="bg1"/>
                </a:solidFill>
                <a:effectLst/>
              </a:rPr>
              <a:t>coins</a:t>
            </a:r>
            <a:r>
              <a:rPr lang="en-US" sz="2799" noProof="1">
                <a:solidFill>
                  <a:schemeClr val="tx1"/>
                </a:solidFill>
                <a:effectLst/>
              </a:rPr>
              <a:t> = { 10, 10, 5, 5, 2, 2, 1, 1 };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Queue&lt;int&gt; </a:t>
            </a:r>
            <a:r>
              <a:rPr lang="en-US" sz="2799" noProof="1">
                <a:solidFill>
                  <a:schemeClr val="bg1"/>
                </a:solidFill>
                <a:effectLst/>
              </a:rPr>
              <a:t>resultCoins</a:t>
            </a:r>
            <a:r>
              <a:rPr lang="en-US" sz="2799" noProof="1">
                <a:solidFill>
                  <a:schemeClr val="tx1"/>
                </a:solidFill>
                <a:effectLst/>
              </a:rPr>
              <a:t> = new Queue&lt;int&gt;();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799" noProof="1">
              <a:solidFill>
                <a:schemeClr val="tx1"/>
              </a:solidFill>
              <a:effectLst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accent2"/>
                </a:solidFill>
                <a:effectLst/>
              </a:rPr>
              <a:t>// Next Slide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799" noProof="1">
              <a:solidFill>
                <a:schemeClr val="tx1"/>
              </a:solidFill>
              <a:effectLst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Console.WriteLine("Sum not found");</a:t>
            </a:r>
          </a:p>
        </p:txBody>
      </p:sp>
    </p:spTree>
    <p:extLst>
      <p:ext uri="{BB962C8B-B14F-4D97-AF65-F5344CB8AC3E}">
        <p14:creationId xmlns:p14="http://schemas.microsoft.com/office/powerpoint/2010/main" val="231395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of Coins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912812" y="1317510"/>
            <a:ext cx="10498346" cy="510562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>
            <a:lvl1pPr marL="342900" indent="-34290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Char char="•"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for (int i = 0; i &lt; coins.Length; i++)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  if (currentSum + coins[i] &gt; finalSum) continue;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  currentSum += coins[i];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  resultCoins.Enqueue(coins[i]);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799" noProof="1">
              <a:solidFill>
                <a:schemeClr val="tx1"/>
              </a:solidFill>
              <a:effectLst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  if (</a:t>
            </a:r>
            <a:r>
              <a:rPr lang="en-US" sz="2799" noProof="1">
                <a:solidFill>
                  <a:schemeClr val="bg1"/>
                </a:solidFill>
                <a:effectLst/>
              </a:rPr>
              <a:t>currentSum</a:t>
            </a:r>
            <a:r>
              <a:rPr lang="en-US" sz="2799" noProof="1">
                <a:solidFill>
                  <a:schemeClr val="tx1"/>
                </a:solidFill>
                <a:effectLst/>
              </a:rPr>
              <a:t> </a:t>
            </a:r>
            <a:r>
              <a:rPr lang="en-US" sz="2799" noProof="1">
                <a:solidFill>
                  <a:schemeClr val="bg1"/>
                </a:solidFill>
                <a:effectLst/>
              </a:rPr>
              <a:t>==</a:t>
            </a:r>
            <a:r>
              <a:rPr lang="en-US" sz="2799" noProof="1">
                <a:solidFill>
                  <a:schemeClr val="tx1"/>
                </a:solidFill>
                <a:effectLst/>
              </a:rPr>
              <a:t> </a:t>
            </a:r>
            <a:r>
              <a:rPr lang="en-US" sz="2799" noProof="1">
                <a:solidFill>
                  <a:schemeClr val="bg1"/>
                </a:solidFill>
                <a:effectLst/>
              </a:rPr>
              <a:t>finalSum</a:t>
            </a:r>
            <a:r>
              <a:rPr lang="en-US" sz="2799" noProof="1">
                <a:solidFill>
                  <a:schemeClr val="tx1"/>
                </a:solidFill>
                <a:effectLst/>
              </a:rPr>
              <a:t>)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    </a:t>
            </a:r>
            <a:r>
              <a:rPr lang="en-US" sz="2799" noProof="1">
                <a:solidFill>
                  <a:schemeClr val="accent2"/>
                </a:solidFill>
                <a:effectLst/>
              </a:rPr>
              <a:t>// Sum Found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0398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a program that finds </a:t>
            </a:r>
            <a:r>
              <a:rPr lang="en-US" dirty="0"/>
              <a:t>the smallest subset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dirty="0"/>
              <a:t>, the union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which = </a:t>
            </a:r>
            <a:r>
              <a:rPr lang="en-US" b="1" dirty="0">
                <a:solidFill>
                  <a:schemeClr val="bg1"/>
                </a:solidFill>
              </a:rPr>
              <a:t>U</a:t>
            </a:r>
            <a:r>
              <a:rPr lang="en-US" dirty="0"/>
              <a:t> (if it exists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You will be given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</a:t>
            </a:r>
            <a:r>
              <a:rPr lang="en-US" dirty="0" smtClean="0"/>
              <a:t>of integers </a:t>
            </a:r>
            <a:r>
              <a:rPr lang="en-US" b="1" dirty="0" smtClean="0">
                <a:solidFill>
                  <a:schemeClr val="bg1"/>
                </a:solidFill>
              </a:rPr>
              <a:t>U</a:t>
            </a:r>
            <a:r>
              <a:rPr lang="en-US" dirty="0" smtClean="0"/>
              <a:t> called </a:t>
            </a: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the Universe</a:t>
            </a:r>
            <a:r>
              <a:rPr lang="en-US" dirty="0"/>
              <a:t>"</a:t>
            </a:r>
          </a:p>
          <a:p>
            <a:r>
              <a:rPr lang="en-US" dirty="0"/>
              <a:t>And a set </a:t>
            </a:r>
            <a:r>
              <a:rPr lang="en-US" b="1" dirty="0" smtClean="0">
                <a:solidFill>
                  <a:schemeClr val="bg1"/>
                </a:solidFill>
              </a:rPr>
              <a:t>S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</a:t>
            </a:r>
            <a:r>
              <a:rPr lang="en-US" dirty="0" smtClean="0"/>
              <a:t>integer sets </a:t>
            </a:r>
            <a:r>
              <a:rPr lang="en-US" dirty="0"/>
              <a:t>whose union = </a:t>
            </a:r>
            <a:r>
              <a:rPr lang="en-US" b="1" dirty="0">
                <a:solidFill>
                  <a:schemeClr val="bg1"/>
                </a:solidFill>
              </a:rPr>
              <a:t>U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Set Cover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760412" y="3886199"/>
            <a:ext cx="4881913" cy="2586777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Universe: 1, 2, 3, 4, 5</a:t>
            </a:r>
            <a:endParaRPr lang="bg-BG" dirty="0"/>
          </a:p>
          <a:p>
            <a:r>
              <a:rPr lang="en-US" dirty="0"/>
              <a:t>Number of sets: 4</a:t>
            </a:r>
            <a:endParaRPr lang="bg-BG" dirty="0"/>
          </a:p>
          <a:p>
            <a:r>
              <a:rPr lang="en-US" dirty="0"/>
              <a:t>1</a:t>
            </a:r>
            <a:endParaRPr lang="bg-BG" dirty="0"/>
          </a:p>
          <a:p>
            <a:r>
              <a:rPr lang="en-US" dirty="0"/>
              <a:t>2, 4</a:t>
            </a:r>
            <a:endParaRPr lang="bg-BG" dirty="0"/>
          </a:p>
          <a:p>
            <a:r>
              <a:rPr lang="en-US" dirty="0"/>
              <a:t>5</a:t>
            </a:r>
            <a:endParaRPr lang="bg-BG" dirty="0"/>
          </a:p>
          <a:p>
            <a:r>
              <a:rPr lang="en-US" dirty="0"/>
              <a:t>3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DF382D-B9A1-49D1-BF8D-EDEF44AA0290}"/>
              </a:ext>
            </a:extLst>
          </p:cNvPr>
          <p:cNvSpPr txBox="1">
            <a:spLocks/>
          </p:cNvSpPr>
          <p:nvPr/>
        </p:nvSpPr>
        <p:spPr>
          <a:xfrm>
            <a:off x="6784233" y="4070863"/>
            <a:ext cx="3734676" cy="2217445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Sets to take (4):</a:t>
            </a:r>
            <a:endParaRPr lang="bg-BG" dirty="0"/>
          </a:p>
          <a:p>
            <a:r>
              <a:rPr lang="en-US" dirty="0"/>
              <a:t>{ 2, 4 }</a:t>
            </a:r>
            <a:endParaRPr lang="bg-BG" dirty="0"/>
          </a:p>
          <a:p>
            <a:r>
              <a:rPr lang="en-US" dirty="0"/>
              <a:t>{ 1 }</a:t>
            </a:r>
            <a:endParaRPr lang="bg-BG" dirty="0"/>
          </a:p>
          <a:p>
            <a:r>
              <a:rPr lang="en-US" dirty="0"/>
              <a:t>{ 5 }</a:t>
            </a:r>
            <a:endParaRPr lang="bg-BG" dirty="0"/>
          </a:p>
          <a:p>
            <a:r>
              <a:rPr lang="en-US" dirty="0"/>
              <a:t>{ 3 }</a:t>
            </a:r>
            <a:endParaRPr lang="en-GB" dirty="0"/>
          </a:p>
        </p:txBody>
      </p:sp>
      <p:sp>
        <p:nvSpPr>
          <p:cNvPr id="8" name="Arrow: Right 13">
            <a:extLst>
              <a:ext uri="{FF2B5EF4-FFF2-40B4-BE49-F238E27FC236}">
                <a16:creationId xmlns:a16="http://schemas.microsoft.com/office/drawing/2014/main" id="{C66A4BB2-5CEA-45D5-8A4A-1876C24A354F}"/>
              </a:ext>
            </a:extLst>
          </p:cNvPr>
          <p:cNvSpPr/>
          <p:nvPr/>
        </p:nvSpPr>
        <p:spPr>
          <a:xfrm>
            <a:off x="5947206" y="4922663"/>
            <a:ext cx="532145" cy="51384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4714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Set Cover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ext Placeholder 7"/>
          <p:cNvSpPr txBox="1">
            <a:spLocks noGrp="1"/>
          </p:cNvSpPr>
          <p:nvPr>
            <p:ph type="body" sz="quarter" idx="10"/>
          </p:nvPr>
        </p:nvSpPr>
        <p:spPr>
          <a:xfrm>
            <a:off x="271555" y="1288273"/>
            <a:ext cx="11461657" cy="511054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None/>
            </a:pPr>
            <a:r>
              <a:rPr lang="en-GB" sz="2800" b="1" dirty="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800" b="1" noProof="1" smtClean="0">
                <a:latin typeface="Consolas" pitchFamily="49" charset="0"/>
                <a:cs typeface="Consolas" pitchFamily="49" charset="0"/>
              </a:rPr>
              <a:t>static List&lt;int[]&gt; </a:t>
            </a:r>
            <a:r>
              <a:rPr lang="en-GB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ChooseSets</a:t>
            </a:r>
            <a:r>
              <a:rPr lang="en-GB" sz="2800" b="1" noProof="1" smtClean="0">
                <a:latin typeface="Consolas" pitchFamily="49" charset="0"/>
                <a:cs typeface="Consolas" pitchFamily="49" charset="0"/>
              </a:rPr>
              <a:t>(List&lt;int[]&gt; </a:t>
            </a:r>
            <a:r>
              <a:rPr lang="en-GB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sets</a:t>
            </a:r>
            <a:r>
              <a:rPr lang="en-GB" sz="2800" b="1" noProof="1" smtClean="0">
                <a:latin typeface="Consolas" pitchFamily="49" charset="0"/>
                <a:cs typeface="Consolas" pitchFamily="49" charset="0"/>
              </a:rPr>
              <a:t>, </a:t>
            </a:r>
            <a:br>
              <a:rPr lang="en-GB" sz="2800" b="1" noProof="1" smtClean="0">
                <a:latin typeface="Consolas" pitchFamily="49" charset="0"/>
                <a:cs typeface="Consolas" pitchFamily="49" charset="0"/>
              </a:rPr>
            </a:br>
            <a:r>
              <a:rPr lang="en-GB" sz="2800" b="1" noProof="1" smtClean="0">
                <a:latin typeface="Consolas" pitchFamily="49" charset="0"/>
                <a:cs typeface="Consolas" pitchFamily="49" charset="0"/>
              </a:rPr>
              <a:t> List&lt;int&gt; </a:t>
            </a:r>
            <a:r>
              <a:rPr lang="en-GB" sz="28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universe</a:t>
            </a:r>
            <a:r>
              <a:rPr lang="en-GB" sz="28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None/>
            </a:pPr>
            <a:r>
              <a:rPr lang="bg-BG" sz="2800" b="1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 smtClean="0">
                <a:latin typeface="Consolas" pitchFamily="49" charset="0"/>
                <a:cs typeface="Consolas" pitchFamily="49" charset="0"/>
              </a:rPr>
              <a:t>List&lt;int[]&gt; </a:t>
            </a:r>
            <a:r>
              <a:rPr lang="en-GB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selectedSets</a:t>
            </a:r>
            <a:r>
              <a:rPr lang="en-GB" sz="2800" b="1" noProof="1" smtClean="0">
                <a:latin typeface="Consolas" pitchFamily="49" charset="0"/>
                <a:cs typeface="Consolas" pitchFamily="49" charset="0"/>
              </a:rPr>
              <a:t> = new List&lt;int[]&gt;();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None/>
            </a:pPr>
            <a:r>
              <a:rPr lang="en-GB" sz="2800" b="1" noProof="1" smtClean="0">
                <a:latin typeface="Consolas" pitchFamily="49" charset="0"/>
                <a:cs typeface="Consolas" pitchFamily="49" charset="0"/>
              </a:rPr>
              <a:t>  while (universe.Count &gt; 0)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None/>
            </a:pPr>
            <a:r>
              <a:rPr lang="bg-BG" sz="2800" b="1" dirty="0" smtClean="0">
                <a:latin typeface="Consolas" pitchFamily="49" charset="0"/>
                <a:cs typeface="Consolas" pitchFamily="49" charset="0"/>
              </a:rPr>
              <a:t>  {</a:t>
            </a:r>
            <a:endParaRPr lang="en-US" sz="2800" b="1" dirty="0" smtClean="0">
              <a:latin typeface="Consolas" pitchFamily="49" charset="0"/>
              <a:cs typeface="Consolas" pitchFamily="49" charset="0"/>
            </a:endParaRP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None/>
            </a:pP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// Next Slide</a:t>
            </a:r>
            <a:endParaRPr lang="bg-BG" sz="2800" b="1" i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dirty="0" smtClean="0">
                <a:latin typeface="Consolas" pitchFamily="49" charset="0"/>
                <a:cs typeface="Consolas" pitchFamily="49" charset="0"/>
              </a:rPr>
              <a:t>return </a:t>
            </a:r>
            <a:r>
              <a:rPr lang="en-GB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selectedSets</a:t>
            </a:r>
            <a:r>
              <a:rPr lang="en-GB" sz="2800" b="1" noProof="1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None/>
            </a:pPr>
            <a:r>
              <a:rPr lang="bg-BG" sz="2800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20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Set Cover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Text Placeholder 7"/>
          <p:cNvSpPr txBox="1">
            <a:spLocks noGrp="1"/>
          </p:cNvSpPr>
          <p:nvPr>
            <p:ph type="body" sz="quarter" idx="10"/>
          </p:nvPr>
        </p:nvSpPr>
        <p:spPr>
          <a:xfrm>
            <a:off x="989012" y="1295400"/>
            <a:ext cx="10210800" cy="511054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int[] 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 = sets.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OrderByDescending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(set =&gt;           set.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(universe.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)).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None/>
            </a:pPr>
            <a:r>
              <a:rPr lang="en-GB" sz="2800" b="1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 smtClean="0">
                <a:latin typeface="Consolas" pitchFamily="49" charset="0"/>
                <a:cs typeface="Consolas" pitchFamily="49" charset="0"/>
              </a:rPr>
              <a:t> selectedSets.Add(current);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None/>
            </a:pPr>
            <a:r>
              <a:rPr lang="en-GB" sz="2800" b="1" noProof="1" smtClean="0">
                <a:latin typeface="Consolas" pitchFamily="49" charset="0"/>
                <a:cs typeface="Consolas" pitchFamily="49" charset="0"/>
              </a:rPr>
              <a:t>  sets.Remove(current);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None/>
            </a:pPr>
            <a:endParaRPr lang="en-US" sz="2800" b="1" dirty="0" smtClean="0">
              <a:latin typeface="Consolas" pitchFamily="49" charset="0"/>
              <a:cs typeface="Consolas" pitchFamily="49" charset="0"/>
            </a:endParaRP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foreach (int 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 in 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dirty="0" smtClean="0">
                <a:latin typeface="Consolas" pitchFamily="49" charset="0"/>
                <a:cs typeface="Consolas" pitchFamily="49" charset="0"/>
              </a:rPr>
              <a:t>{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None/>
            </a:pPr>
            <a:r>
              <a:rPr lang="en-GB" sz="28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 smtClean="0">
                <a:latin typeface="Consolas" pitchFamily="49" charset="0"/>
                <a:cs typeface="Consolas" pitchFamily="49" charset="0"/>
              </a:rPr>
              <a:t>universe.</a:t>
            </a:r>
            <a:r>
              <a:rPr lang="en-GB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GB" sz="2800" b="1" noProof="1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GB" sz="2800" b="1" noProof="1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79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Greedy Failure Cases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312" y="6396852"/>
            <a:ext cx="428513" cy="30789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55B9BD-6DE9-4382-8BBE-7C9F07C236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028" y="1012250"/>
            <a:ext cx="3003502" cy="3003500"/>
          </a:xfrm>
          <a:prstGeom prst="rect">
            <a:avLst/>
          </a:prstGeom>
          <a:noFill/>
        </p:spPr>
      </p:pic>
      <p:pic>
        <p:nvPicPr>
          <p:cNvPr id="9" name="Graphic 10" descr="Close">
            <a:extLst>
              <a:ext uri="{FF2B5EF4-FFF2-40B4-BE49-F238E27FC236}">
                <a16:creationId xmlns:a16="http://schemas.microsoft.com/office/drawing/2014/main" id="{5D877A7B-9767-4724-AB5B-E4AD3BB4D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50580" y="1479883"/>
            <a:ext cx="2664396" cy="26643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809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0882" y="4724062"/>
            <a:ext cx="1638163" cy="707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99" dirty="0"/>
              <a:t>Actual:</a:t>
            </a:r>
            <a:endParaRPr lang="bg-BG" sz="3999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39045" y="4724062"/>
            <a:ext cx="444236" cy="707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99" dirty="0"/>
              <a:t>0</a:t>
            </a:r>
            <a:endParaRPr lang="bg-BG" sz="3999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6317" y="1499433"/>
            <a:ext cx="2245992" cy="707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99" dirty="0"/>
              <a:t>Target: 18</a:t>
            </a:r>
            <a:endParaRPr lang="bg-BG" sz="3999" dirty="0"/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08722" y="236247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7354" y="236247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4211" y="236247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2483" y="236247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899714" y="251483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052075" y="2667199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4843" y="251483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407204" y="2667199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6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6572" y="251483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18932" y="2667199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861082" y="251483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8013443" y="2667199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</p:spTree>
    <p:extLst>
      <p:ext uri="{BB962C8B-B14F-4D97-AF65-F5344CB8AC3E}">
        <p14:creationId xmlns:p14="http://schemas.microsoft.com/office/powerpoint/2010/main" val="159966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is Recursion?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213" y="1676400"/>
            <a:ext cx="1676400" cy="1676400"/>
          </a:xfrm>
          <a:prstGeom prst="rect">
            <a:avLst/>
          </a:prstGeom>
          <a:noFill/>
          <a:effectLst>
            <a:reflection blurRad="6350" stA="50000" endA="300" endPos="555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0871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1169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39759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10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7613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10730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8330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5882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3812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0730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6212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408612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8282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0682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863130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8015530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30" name="TextBox 28">
            <a:extLst>
              <a:ext uri="{FF2B5EF4-FFF2-40B4-BE49-F238E27FC236}">
                <a16:creationId xmlns:a16="http://schemas.microsoft.com/office/drawing/2014/main" id="{DB450795-F4B9-4DE5-84CF-BBF9F6926A9A}"/>
              </a:ext>
            </a:extLst>
          </p:cNvPr>
          <p:cNvSpPr txBox="1"/>
          <p:nvPr/>
        </p:nvSpPr>
        <p:spPr>
          <a:xfrm>
            <a:off x="4296327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</p:spTree>
    <p:extLst>
      <p:ext uri="{BB962C8B-B14F-4D97-AF65-F5344CB8AC3E}">
        <p14:creationId xmlns:p14="http://schemas.microsoft.com/office/powerpoint/2010/main" val="1003098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1169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39759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15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7613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10730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8330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5882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3812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0730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296327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6212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550053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8282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0682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863130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8015530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</p:spTree>
    <p:extLst>
      <p:ext uri="{BB962C8B-B14F-4D97-AF65-F5344CB8AC3E}">
        <p14:creationId xmlns:p14="http://schemas.microsoft.com/office/powerpoint/2010/main" val="1420577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1169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39759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16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7613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10730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8330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5882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3812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0730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296327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6212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550053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8282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0682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863130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6803779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</p:spTree>
    <p:extLst>
      <p:ext uri="{BB962C8B-B14F-4D97-AF65-F5344CB8AC3E}">
        <p14:creationId xmlns:p14="http://schemas.microsoft.com/office/powerpoint/2010/main" val="3366401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6803779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1169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39759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17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7613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10730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8330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5882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3812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0730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296327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6212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550053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8282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0682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415097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</p:spTree>
    <p:extLst>
      <p:ext uri="{BB962C8B-B14F-4D97-AF65-F5344CB8AC3E}">
        <p14:creationId xmlns:p14="http://schemas.microsoft.com/office/powerpoint/2010/main" val="931842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6803779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1169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39759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18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7613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8330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5882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3812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0730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296327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6212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550053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8282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0682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415097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993368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</p:spTree>
    <p:extLst>
      <p:ext uri="{BB962C8B-B14F-4D97-AF65-F5344CB8AC3E}">
        <p14:creationId xmlns:p14="http://schemas.microsoft.com/office/powerpoint/2010/main" val="2718033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3380488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7541660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10209212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873036" y="3928248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2126762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8875436" y="392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3991806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4570077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pic>
        <p:nvPicPr>
          <p:cNvPr id="29" name="Graphic 28" descr="Close">
            <a:extLst>
              <a:ext uri="{FF2B5EF4-FFF2-40B4-BE49-F238E27FC236}">
                <a16:creationId xmlns:a16="http://schemas.microsoft.com/office/drawing/2014/main" id="{50F031BA-CB81-472C-9ACA-CC20ADDCA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7991" y="2111202"/>
            <a:ext cx="1781421" cy="17526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A4DFEC5-954E-4C8B-B735-72D63096DFCE}"/>
              </a:ext>
            </a:extLst>
          </p:cNvPr>
          <p:cNvSpPr txBox="1"/>
          <p:nvPr/>
        </p:nvSpPr>
        <p:spPr>
          <a:xfrm>
            <a:off x="4977613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pic>
        <p:nvPicPr>
          <p:cNvPr id="31" name="Graphic 30" descr="Checkmark">
            <a:extLst>
              <a:ext uri="{FF2B5EF4-FFF2-40B4-BE49-F238E27FC236}">
                <a16:creationId xmlns:a16="http://schemas.microsoft.com/office/drawing/2014/main" id="{5FA377E9-FFC2-4537-B94F-09FF6F81E1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09012" y="2111201"/>
            <a:ext cx="1752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505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Simple Sorting Algorithms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312" y="6396852"/>
            <a:ext cx="428513" cy="30789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7" name="Graphic 3" descr="Bar chart">
            <a:extLst>
              <a:ext uri="{FF2B5EF4-FFF2-40B4-BE49-F238E27FC236}">
                <a16:creationId xmlns:a16="http://schemas.microsoft.com/office/drawing/2014/main" id="{71BA4389-2639-4761-A0EA-2BB31BB01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0412" y="1066800"/>
            <a:ext cx="3163548" cy="31635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6985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dirty="0"/>
              <a:t>algorithm that rearranges elements in a </a:t>
            </a:r>
            <a:r>
              <a:rPr lang="en-US" dirty="0" smtClean="0"/>
              <a:t>list in </a:t>
            </a:r>
            <a:br>
              <a:rPr lang="en-US" dirty="0" smtClean="0"/>
            </a:br>
            <a:r>
              <a:rPr lang="en-US" dirty="0" smtClean="0"/>
              <a:t>non-decreasing </a:t>
            </a:r>
            <a:r>
              <a:rPr lang="en-US" dirty="0"/>
              <a:t>order</a:t>
            </a:r>
          </a:p>
          <a:p>
            <a:pPr lvl="1"/>
            <a:r>
              <a:rPr lang="en-US" dirty="0" smtClean="0"/>
              <a:t>The elements </a:t>
            </a:r>
            <a:r>
              <a:rPr lang="en-US" dirty="0"/>
              <a:t>must be </a:t>
            </a:r>
            <a:r>
              <a:rPr lang="en-US" b="1" dirty="0">
                <a:solidFill>
                  <a:schemeClr val="bg1"/>
                </a:solidFill>
              </a:rPr>
              <a:t>comparable</a:t>
            </a:r>
          </a:p>
          <a:p>
            <a:r>
              <a:rPr lang="en-US" dirty="0"/>
              <a:t>More formally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input</a:t>
            </a:r>
            <a:r>
              <a:rPr lang="en-US" dirty="0"/>
              <a:t> is a sequence / list of elements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output</a:t>
            </a:r>
            <a:r>
              <a:rPr lang="en-US" dirty="0"/>
              <a:t> is an rearrangement / </a:t>
            </a:r>
            <a:r>
              <a:rPr lang="en-US" b="1" dirty="0">
                <a:solidFill>
                  <a:schemeClr val="bg1"/>
                </a:solidFill>
              </a:rPr>
              <a:t>permutation</a:t>
            </a:r>
            <a:r>
              <a:rPr lang="en-US" dirty="0"/>
              <a:t> of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elements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/>
              <a:t>non-decreasing order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Sorting Algorithm?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44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Sorting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2858" y="1150938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/>
              <a:t>Efficient sorting algorithms are important </a:t>
            </a:r>
            <a:r>
              <a:rPr lang="en-US" dirty="0" smtClean="0"/>
              <a:t>for:</a:t>
            </a:r>
            <a:endParaRPr lang="en-US" dirty="0"/>
          </a:p>
          <a:p>
            <a:pPr lvl="1"/>
            <a:r>
              <a:rPr lang="en-US" dirty="0"/>
              <a:t>Producing human-readable output</a:t>
            </a:r>
          </a:p>
          <a:p>
            <a:pPr lvl="1"/>
            <a:r>
              <a:rPr lang="en-US" noProof="1"/>
              <a:t>Canonicalizing</a:t>
            </a:r>
            <a:r>
              <a:rPr lang="en-US" dirty="0"/>
              <a:t> data – making data uniquely arranged</a:t>
            </a:r>
          </a:p>
          <a:p>
            <a:pPr lvl="1"/>
            <a:r>
              <a:rPr lang="en-US" dirty="0"/>
              <a:t>In conjunction with other algorithms, like binary searching</a:t>
            </a:r>
          </a:p>
          <a:p>
            <a:pPr>
              <a:spcBef>
                <a:spcPts val="1200"/>
              </a:spcBef>
            </a:pPr>
            <a:r>
              <a:rPr lang="en-US" dirty="0"/>
              <a:t>Example of sorting: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249769"/>
              </p:ext>
            </p:extLst>
          </p:nvPr>
        </p:nvGraphicFramePr>
        <p:xfrm>
          <a:off x="1979612" y="5410200"/>
          <a:ext cx="2667000" cy="438912"/>
        </p:xfrm>
        <a:graphic>
          <a:graphicData uri="http://schemas.openxmlformats.org/drawingml/2006/table">
            <a:tbl>
              <a:tblPr/>
              <a:tblGrid>
                <a:gridCol w="53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4412" y="4782312"/>
            <a:ext cx="2045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Unsorted list</a:t>
            </a:r>
          </a:p>
        </p:txBody>
      </p:sp>
      <p:graphicFrame>
        <p:nvGraphicFramePr>
          <p:cNvPr id="8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688909"/>
              </p:ext>
            </p:extLst>
          </p:nvPr>
        </p:nvGraphicFramePr>
        <p:xfrm>
          <a:off x="7476964" y="5410200"/>
          <a:ext cx="2667000" cy="438912"/>
        </p:xfrm>
        <a:graphic>
          <a:graphicData uri="http://schemas.openxmlformats.org/drawingml/2006/table">
            <a:tbl>
              <a:tblPr/>
              <a:tblGrid>
                <a:gridCol w="53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781764" y="4782312"/>
            <a:ext cx="1649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Sorted list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886164" y="5620512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791164" y="5615346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61012" y="4746314"/>
            <a:ext cx="970810" cy="354604"/>
          </a:xfrm>
          <a:prstGeom prst="rect">
            <a:avLst/>
          </a:prstGeom>
          <a:noFill/>
        </p:spPr>
        <p:txBody>
          <a:bodyPr wrap="none" rtlCol="0">
            <a:prstTxWarp prst="textChevron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sorting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8916EE-EC83-47C1-93CB-69D1ED59E2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38" y="5163757"/>
            <a:ext cx="1086609" cy="108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86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8872" y="1211263"/>
            <a:ext cx="11885612" cy="5570537"/>
          </a:xfrm>
        </p:spPr>
        <p:txBody>
          <a:bodyPr>
            <a:normAutofit/>
          </a:bodyPr>
          <a:lstStyle/>
          <a:p>
            <a:r>
              <a:rPr lang="en-US" dirty="0"/>
              <a:t>Sorting algorithms are often classified by</a:t>
            </a:r>
          </a:p>
          <a:p>
            <a:pPr lvl="1"/>
            <a:r>
              <a:rPr lang="en-US" dirty="0"/>
              <a:t>Computational </a:t>
            </a:r>
            <a:r>
              <a:rPr lang="en-US" b="1" dirty="0">
                <a:solidFill>
                  <a:schemeClr val="bg1"/>
                </a:solidFill>
              </a:rPr>
              <a:t>complexity</a:t>
            </a:r>
            <a:r>
              <a:rPr lang="en-US" dirty="0"/>
              <a:t> and memory usage</a:t>
            </a:r>
          </a:p>
          <a:p>
            <a:pPr lvl="2"/>
            <a:r>
              <a:rPr lang="en-US" dirty="0"/>
              <a:t>Worst, average and best case behavior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Recursive</a:t>
            </a:r>
            <a:r>
              <a:rPr lang="en-US" dirty="0"/>
              <a:t> / non-recursive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Stability</a:t>
            </a:r>
            <a:r>
              <a:rPr lang="en-US" dirty="0"/>
              <a:t> – stable / unstable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Comparison-based</a:t>
            </a:r>
            <a:r>
              <a:rPr lang="en-US" dirty="0"/>
              <a:t> sort / non-comparison based</a:t>
            </a:r>
          </a:p>
          <a:p>
            <a:pPr lvl="1"/>
            <a:r>
              <a:rPr lang="en-US" dirty="0"/>
              <a:t>Sorting </a:t>
            </a: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: insertion, exchange (bubble sort and quicksort), selection (heapsort), merging, serial / parallel, etc.</a:t>
            </a:r>
          </a:p>
        </p:txBody>
      </p:sp>
    </p:spTree>
    <p:extLst>
      <p:ext uri="{BB962C8B-B14F-4D97-AF65-F5344CB8AC3E}">
        <p14:creationId xmlns:p14="http://schemas.microsoft.com/office/powerpoint/2010/main" val="260919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</a:t>
            </a:r>
            <a:r>
              <a:rPr lang="en-US" dirty="0" smtClean="0"/>
              <a:t>function or a method that </a:t>
            </a:r>
            <a:r>
              <a:rPr lang="en-US" b="1" dirty="0" smtClean="0">
                <a:solidFill>
                  <a:schemeClr val="bg1"/>
                </a:solidFill>
              </a:rPr>
              <a:t>calls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itself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or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more</a:t>
            </a:r>
            <a:r>
              <a:rPr lang="en-US" dirty="0" smtClean="0"/>
              <a:t> times until </a:t>
            </a:r>
            <a:r>
              <a:rPr lang="en-US" dirty="0"/>
              <a:t>a specified </a:t>
            </a:r>
            <a:r>
              <a:rPr lang="en-US" b="1" dirty="0" smtClean="0">
                <a:solidFill>
                  <a:schemeClr val="bg1"/>
                </a:solidFill>
              </a:rPr>
              <a:t>condition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b="1" dirty="0" smtClean="0">
                <a:solidFill>
                  <a:schemeClr val="bg1"/>
                </a:solidFill>
              </a:rPr>
              <a:t>met</a:t>
            </a:r>
          </a:p>
          <a:p>
            <a:r>
              <a:rPr lang="en-US" dirty="0" smtClean="0"/>
              <a:t>When it is, </a:t>
            </a:r>
            <a:r>
              <a:rPr lang="en-US" dirty="0"/>
              <a:t>the rest of </a:t>
            </a:r>
            <a:r>
              <a:rPr lang="en-US" b="1" dirty="0">
                <a:solidFill>
                  <a:schemeClr val="bg1"/>
                </a:solidFill>
              </a:rPr>
              <a:t>each</a:t>
            </a:r>
            <a:r>
              <a:rPr lang="en-US" dirty="0"/>
              <a:t> repetition is </a:t>
            </a:r>
            <a:r>
              <a:rPr lang="en-US" dirty="0" smtClean="0"/>
              <a:t>processed </a:t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from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 one called </a:t>
            </a:r>
            <a:r>
              <a:rPr lang="en-US" b="1" dirty="0">
                <a:solidFill>
                  <a:schemeClr val="bg1"/>
                </a:solidFill>
              </a:rPr>
              <a:t>to</a:t>
            </a:r>
            <a:r>
              <a:rPr lang="en-US" dirty="0"/>
              <a:t> the </a:t>
            </a:r>
            <a:r>
              <a:rPr lang="en-US" b="1" dirty="0" smtClean="0">
                <a:solidFill>
                  <a:schemeClr val="bg1"/>
                </a:solidFill>
              </a:rPr>
              <a:t>first</a:t>
            </a:r>
            <a:endParaRPr lang="en-GB" b="1" dirty="0" smtClean="0">
              <a:solidFill>
                <a:schemeClr val="bg1"/>
              </a:solidFill>
            </a:endParaRPr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Recursion?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4722812" y="4038600"/>
            <a:ext cx="3048000" cy="1905000"/>
            <a:chOff x="2491976" y="3560542"/>
            <a:chExt cx="3774882" cy="23075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1976" y="4044779"/>
              <a:ext cx="3602436" cy="1823346"/>
            </a:xfrm>
            <a:prstGeom prst="rect">
              <a:avLst/>
            </a:prstGeom>
          </p:spPr>
        </p:pic>
        <p:sp>
          <p:nvSpPr>
            <p:cNvPr id="11" name="Curved Down Arrow 10"/>
            <p:cNvSpPr/>
            <p:nvPr/>
          </p:nvSpPr>
          <p:spPr bwMode="auto">
            <a:xfrm rot="1488117">
              <a:off x="4151484" y="4031871"/>
              <a:ext cx="692744" cy="443727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Curved Down Arrow 19"/>
            <p:cNvSpPr/>
            <p:nvPr/>
          </p:nvSpPr>
          <p:spPr bwMode="auto">
            <a:xfrm rot="1674301">
              <a:off x="3221882" y="3560542"/>
              <a:ext cx="749699" cy="610487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Curved Down Arrow 28"/>
            <p:cNvSpPr/>
            <p:nvPr/>
          </p:nvSpPr>
          <p:spPr bwMode="auto">
            <a:xfrm rot="1488117">
              <a:off x="5015661" y="4380807"/>
              <a:ext cx="639945" cy="447034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Curved Down Arrow 29"/>
            <p:cNvSpPr/>
            <p:nvPr/>
          </p:nvSpPr>
          <p:spPr bwMode="auto">
            <a:xfrm rot="1488117">
              <a:off x="5769334" y="4793715"/>
              <a:ext cx="497524" cy="377126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14182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Stability of Sorting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6438" y="1150938"/>
            <a:ext cx="8037513" cy="5570537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Stable</a:t>
            </a:r>
            <a:r>
              <a:rPr lang="en-US" dirty="0"/>
              <a:t> sorting algorithms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Maintain the order of equal elements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If two items compare as equal, their </a:t>
            </a:r>
            <a:br>
              <a:rPr lang="en-US" dirty="0"/>
            </a:br>
            <a:r>
              <a:rPr lang="en-US" dirty="0"/>
              <a:t>relative order is preserved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Unstable</a:t>
            </a:r>
            <a:r>
              <a:rPr lang="en-US" dirty="0"/>
              <a:t> sorting algorithms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Rearrange the equal elements in </a:t>
            </a:r>
            <a:br>
              <a:rPr lang="en-US" dirty="0"/>
            </a:br>
            <a:r>
              <a:rPr lang="en-US" dirty="0"/>
              <a:t>unpredictable order</a:t>
            </a:r>
            <a:endParaRPr lang="bg-BG" dirty="0"/>
          </a:p>
          <a:p>
            <a:pPr>
              <a:lnSpc>
                <a:spcPct val="110000"/>
              </a:lnSpc>
            </a:pPr>
            <a:r>
              <a:rPr lang="en-US" dirty="0"/>
              <a:t>Often </a:t>
            </a:r>
            <a:r>
              <a:rPr lang="en-US" b="1" dirty="0">
                <a:solidFill>
                  <a:schemeClr val="bg1"/>
                </a:solidFill>
              </a:rPr>
              <a:t>different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have </a:t>
            </a:r>
            <a:r>
              <a:rPr lang="en-US" dirty="0" smtClean="0"/>
              <a:t>the </a:t>
            </a:r>
            <a:r>
              <a:rPr lang="en-US" b="1" dirty="0" smtClean="0">
                <a:solidFill>
                  <a:schemeClr val="bg1"/>
                </a:solidFill>
              </a:rPr>
              <a:t>same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used for equality comparing</a:t>
            </a:r>
          </a:p>
        </p:txBody>
      </p:sp>
      <p:pic>
        <p:nvPicPr>
          <p:cNvPr id="1026" name="Picture 2" descr="File:Sorting stability playing cards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1398494"/>
            <a:ext cx="2950464" cy="4876800"/>
          </a:xfrm>
          <a:prstGeom prst="roundRect">
            <a:avLst>
              <a:gd name="adj" fmla="val 97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75795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hlinkClick r:id="rId2"/>
              </a:rPr>
              <a:t>Selection sort</a:t>
            </a:r>
            <a:r>
              <a:rPr lang="en-US" b="1" dirty="0" smtClean="0"/>
              <a:t> </a:t>
            </a:r>
            <a:r>
              <a:rPr lang="en-US" dirty="0" smtClean="0"/>
              <a:t>– simple, but inefficient algorithm (</a:t>
            </a:r>
            <a:r>
              <a:rPr lang="en-US" b="1" dirty="0" smtClean="0">
                <a:hlinkClick r:id="rId3"/>
              </a:rPr>
              <a:t>visualize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Swap the first with the min element on the right, then the </a:t>
            </a:r>
            <a:br>
              <a:rPr lang="en-US" dirty="0" smtClean="0"/>
            </a:br>
            <a:r>
              <a:rPr lang="en-US" dirty="0" smtClean="0"/>
              <a:t>second, etc.</a:t>
            </a:r>
          </a:p>
          <a:p>
            <a:pPr lvl="1"/>
            <a:r>
              <a:rPr lang="en-US" dirty="0" smtClean="0"/>
              <a:t>Memory: O(1)</a:t>
            </a:r>
          </a:p>
          <a:p>
            <a:pPr lvl="1"/>
            <a:r>
              <a:rPr lang="en-US" dirty="0" smtClean="0"/>
              <a:t>Stable: No</a:t>
            </a:r>
          </a:p>
          <a:p>
            <a:pPr lvl="1"/>
            <a:r>
              <a:rPr lang="en-US" dirty="0" smtClean="0"/>
              <a:t>Method: Selection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Selection Sort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1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Selection Sort Visualization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350" y="6397625"/>
            <a:ext cx="428625" cy="307975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4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189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6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340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00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588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748" y="2971800"/>
            <a:ext cx="932848" cy="135449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46D733C-C1A2-49C5-9BFF-6019DBC59968}"/>
              </a:ext>
            </a:extLst>
          </p:cNvPr>
          <p:cNvSpPr txBox="1"/>
          <p:nvPr/>
        </p:nvSpPr>
        <p:spPr>
          <a:xfrm>
            <a:off x="1426473" y="247165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088F59-B825-467E-AD34-4DB2AE3C05A7}"/>
              </a:ext>
            </a:extLst>
          </p:cNvPr>
          <p:cNvSpPr txBox="1"/>
          <p:nvPr/>
        </p:nvSpPr>
        <p:spPr>
          <a:xfrm>
            <a:off x="5606435" y="2471650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48743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4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189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6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38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340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00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588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019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2444099" y="247165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9661148" y="2445478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1473234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189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6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38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340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00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588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414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019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3440069" y="247165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6620924" y="2471650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585030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308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6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38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584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00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588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414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019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4482240" y="251460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4590923" y="2219980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969792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308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6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38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584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00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588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414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019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5499049" y="251460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5607732" y="2219980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958600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308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6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38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584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00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588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414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019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6485294" y="251460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6593977" y="2219980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525300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308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6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38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584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00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588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414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019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7524653" y="251460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8645749" y="2514600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798938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308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6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38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584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997" y="2968698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410" y="2960905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414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019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8529507" y="2500007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8638190" y="2207236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544054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</a:t>
            </a:r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W</a:t>
            </a:r>
            <a:r>
              <a:rPr lang="en-US" dirty="0" smtClean="0"/>
              <a:t>ork?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The function or method has a </a:t>
            </a:r>
            <a:r>
              <a:rPr lang="en-GB" b="1" dirty="0">
                <a:solidFill>
                  <a:schemeClr val="bg1"/>
                </a:solidFill>
              </a:rPr>
              <a:t>base case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Each step </a:t>
            </a:r>
            <a:r>
              <a:rPr lang="en-GB" dirty="0"/>
              <a:t>of the recursion should </a:t>
            </a:r>
            <a:r>
              <a:rPr lang="en-GB" b="1" dirty="0">
                <a:solidFill>
                  <a:schemeClr val="bg1"/>
                </a:solidFill>
              </a:rPr>
              <a:t>move towards</a:t>
            </a:r>
            <a:r>
              <a:rPr lang="en-GB" dirty="0"/>
              <a:t> the </a:t>
            </a:r>
            <a:r>
              <a:rPr lang="en-GB" b="1" dirty="0">
                <a:solidFill>
                  <a:schemeClr val="bg1"/>
                </a:solidFill>
              </a:rPr>
              <a:t>base case</a:t>
            </a:r>
            <a:endParaRPr lang="bg-BG" b="1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411" y="2590800"/>
            <a:ext cx="7862801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86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308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6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38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584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997" y="2968698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410" y="2960905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414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019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9542746" y="2476937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9651429" y="2184166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45897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308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6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38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584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997" y="2968698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410" y="2960905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414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019" y="2971800"/>
            <a:ext cx="932848" cy="135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30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308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6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38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584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997" y="2968698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410" y="2960905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414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019" y="2971800"/>
            <a:ext cx="932848" cy="135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814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Why the "selection sort" is </a:t>
            </a:r>
            <a:r>
              <a:rPr lang="en-US" b="1" dirty="0" smtClean="0">
                <a:solidFill>
                  <a:schemeClr val="bg1"/>
                </a:solidFill>
              </a:rPr>
              <a:t>unstable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Swaps the first element with the min element on the right</a:t>
            </a:r>
          </a:p>
          <a:p>
            <a:pPr lvl="1"/>
            <a:r>
              <a:rPr lang="en-US" dirty="0" smtClean="0"/>
              <a:t>Swaps the second element with the min element on the right</a:t>
            </a:r>
          </a:p>
          <a:p>
            <a:pPr lvl="1"/>
            <a:r>
              <a:rPr lang="en-US" dirty="0" smtClean="0"/>
              <a:t>Etc.</a:t>
            </a:r>
          </a:p>
          <a:p>
            <a:r>
              <a:rPr lang="en-US" dirty="0" smtClean="0"/>
              <a:t>During the swaps equal elements can jump over each other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Selection Sort: Why Unstable?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63</a:t>
            </a:fld>
            <a:endParaRPr lang="en-US" dirty="0"/>
          </a:p>
        </p:txBody>
      </p:sp>
      <p:graphicFrame>
        <p:nvGraphicFramePr>
          <p:cNvPr id="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26585"/>
              </p:ext>
            </p:extLst>
          </p:nvPr>
        </p:nvGraphicFramePr>
        <p:xfrm>
          <a:off x="826691" y="5791200"/>
          <a:ext cx="2895599" cy="496824"/>
        </p:xfrm>
        <a:graphic>
          <a:graphicData uri="http://schemas.openxmlformats.org/drawingml/2006/table">
            <a:tbl>
              <a:tblPr/>
              <a:tblGrid>
                <a:gridCol w="580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8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8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87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3♥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5♠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4♥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2♣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3417491" y="5181600"/>
            <a:ext cx="0" cy="457200"/>
          </a:xfrm>
          <a:prstGeom prst="straightConnector1">
            <a:avLst/>
          </a:prstGeom>
          <a:ln w="38100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49938" y="4670612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min</a:t>
            </a:r>
            <a:endParaRPr lang="en-US" sz="2800" b="1" dirty="0"/>
          </a:p>
        </p:txBody>
      </p:sp>
      <p:graphicFrame>
        <p:nvGraphicFramePr>
          <p:cNvPr id="1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590289"/>
              </p:ext>
            </p:extLst>
          </p:nvPr>
        </p:nvGraphicFramePr>
        <p:xfrm>
          <a:off x="4646612" y="5791200"/>
          <a:ext cx="2895599" cy="496824"/>
        </p:xfrm>
        <a:graphic>
          <a:graphicData uri="http://schemas.openxmlformats.org/drawingml/2006/table">
            <a:tbl>
              <a:tblPr/>
              <a:tblGrid>
                <a:gridCol w="580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8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8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87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3♥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5♠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4♥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2♣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Freeform 9"/>
          <p:cNvSpPr>
            <a:spLocks/>
          </p:cNvSpPr>
          <p:nvPr/>
        </p:nvSpPr>
        <p:spPr bwMode="auto">
          <a:xfrm>
            <a:off x="4875212" y="5193833"/>
            <a:ext cx="2362200" cy="444968"/>
          </a:xfrm>
          <a:custGeom>
            <a:avLst/>
            <a:gdLst>
              <a:gd name="connsiteX0" fmla="*/ 0 w 9918"/>
              <a:gd name="connsiteY0" fmla="*/ 10366 h 10366"/>
              <a:gd name="connsiteX1" fmla="*/ 1614 w 9918"/>
              <a:gd name="connsiteY1" fmla="*/ 2738 h 10366"/>
              <a:gd name="connsiteX2" fmla="*/ 4602 w 9918"/>
              <a:gd name="connsiteY2" fmla="*/ 4 h 10366"/>
              <a:gd name="connsiteX3" fmla="*/ 7918 w 9918"/>
              <a:gd name="connsiteY3" fmla="*/ 3313 h 10366"/>
              <a:gd name="connsiteX4" fmla="*/ 9918 w 9918"/>
              <a:gd name="connsiteY4" fmla="*/ 9932 h 10366"/>
              <a:gd name="connsiteX0" fmla="*/ 0 w 10000"/>
              <a:gd name="connsiteY0" fmla="*/ 9752 h 9752"/>
              <a:gd name="connsiteX1" fmla="*/ 1627 w 10000"/>
              <a:gd name="connsiteY1" fmla="*/ 2641 h 9752"/>
              <a:gd name="connsiteX2" fmla="*/ 4640 w 10000"/>
              <a:gd name="connsiteY2" fmla="*/ 4 h 9752"/>
              <a:gd name="connsiteX3" fmla="*/ 7983 w 10000"/>
              <a:gd name="connsiteY3" fmla="*/ 3196 h 9752"/>
              <a:gd name="connsiteX4" fmla="*/ 10000 w 10000"/>
              <a:gd name="connsiteY4" fmla="*/ 9581 h 9752"/>
              <a:gd name="connsiteX0" fmla="*/ 0 w 10000"/>
              <a:gd name="connsiteY0" fmla="*/ 10000 h 10000"/>
              <a:gd name="connsiteX1" fmla="*/ 1627 w 10000"/>
              <a:gd name="connsiteY1" fmla="*/ 2708 h 10000"/>
              <a:gd name="connsiteX2" fmla="*/ 4888 w 10000"/>
              <a:gd name="connsiteY2" fmla="*/ 4 h 10000"/>
              <a:gd name="connsiteX3" fmla="*/ 7983 w 10000"/>
              <a:gd name="connsiteY3" fmla="*/ 3277 h 10000"/>
              <a:gd name="connsiteX4" fmla="*/ 10000 w 10000"/>
              <a:gd name="connsiteY4" fmla="*/ 9825 h 10000"/>
              <a:gd name="connsiteX0" fmla="*/ 0 w 10000"/>
              <a:gd name="connsiteY0" fmla="*/ 9997 h 9997"/>
              <a:gd name="connsiteX1" fmla="*/ 1461 w 10000"/>
              <a:gd name="connsiteY1" fmla="*/ 3214 h 9997"/>
              <a:gd name="connsiteX2" fmla="*/ 4888 w 10000"/>
              <a:gd name="connsiteY2" fmla="*/ 1 h 9997"/>
              <a:gd name="connsiteX3" fmla="*/ 7983 w 10000"/>
              <a:gd name="connsiteY3" fmla="*/ 3274 h 9997"/>
              <a:gd name="connsiteX4" fmla="*/ 10000 w 10000"/>
              <a:gd name="connsiteY4" fmla="*/ 9822 h 9997"/>
              <a:gd name="connsiteX0" fmla="*/ 0 w 10000"/>
              <a:gd name="connsiteY0" fmla="*/ 10000 h 10000"/>
              <a:gd name="connsiteX1" fmla="*/ 1461 w 10000"/>
              <a:gd name="connsiteY1" fmla="*/ 3215 h 10000"/>
              <a:gd name="connsiteX2" fmla="*/ 4888 w 10000"/>
              <a:gd name="connsiteY2" fmla="*/ 1 h 10000"/>
              <a:gd name="connsiteX3" fmla="*/ 8149 w 10000"/>
              <a:gd name="connsiteY3" fmla="*/ 3275 h 10000"/>
              <a:gd name="connsiteX4" fmla="*/ 10000 w 10000"/>
              <a:gd name="connsiteY4" fmla="*/ 9825 h 10000"/>
              <a:gd name="connsiteX0" fmla="*/ 0 w 10000"/>
              <a:gd name="connsiteY0" fmla="*/ 9745 h 9825"/>
              <a:gd name="connsiteX1" fmla="*/ 1461 w 10000"/>
              <a:gd name="connsiteY1" fmla="*/ 3215 h 9825"/>
              <a:gd name="connsiteX2" fmla="*/ 4888 w 10000"/>
              <a:gd name="connsiteY2" fmla="*/ 1 h 9825"/>
              <a:gd name="connsiteX3" fmla="*/ 8149 w 10000"/>
              <a:gd name="connsiteY3" fmla="*/ 3275 h 9825"/>
              <a:gd name="connsiteX4" fmla="*/ 10000 w 10000"/>
              <a:gd name="connsiteY4" fmla="*/ 9825 h 9825"/>
              <a:gd name="connsiteX0" fmla="*/ 0 w 10083"/>
              <a:gd name="connsiteY0" fmla="*/ 9919 h 9919"/>
              <a:gd name="connsiteX1" fmla="*/ 1461 w 10083"/>
              <a:gd name="connsiteY1" fmla="*/ 3272 h 9919"/>
              <a:gd name="connsiteX2" fmla="*/ 4888 w 10083"/>
              <a:gd name="connsiteY2" fmla="*/ 1 h 9919"/>
              <a:gd name="connsiteX3" fmla="*/ 8149 w 10083"/>
              <a:gd name="connsiteY3" fmla="*/ 3333 h 9919"/>
              <a:gd name="connsiteX4" fmla="*/ 10083 w 10083"/>
              <a:gd name="connsiteY4" fmla="*/ 9870 h 9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3" h="9919">
                <a:moveTo>
                  <a:pt x="0" y="9919"/>
                </a:moveTo>
                <a:cubicBezTo>
                  <a:pt x="280" y="8977"/>
                  <a:pt x="646" y="4925"/>
                  <a:pt x="1461" y="3272"/>
                </a:cubicBezTo>
                <a:cubicBezTo>
                  <a:pt x="2276" y="1619"/>
                  <a:pt x="3773" y="-9"/>
                  <a:pt x="4888" y="1"/>
                </a:cubicBezTo>
                <a:cubicBezTo>
                  <a:pt x="6003" y="11"/>
                  <a:pt x="7256" y="1667"/>
                  <a:pt x="8149" y="3333"/>
                </a:cubicBezTo>
                <a:cubicBezTo>
                  <a:pt x="9043" y="5001"/>
                  <a:pt x="9675" y="8494"/>
                  <a:pt x="10083" y="9870"/>
                </a:cubicBezTo>
              </a:path>
            </a:pathLst>
          </a:custGeom>
          <a:noFill/>
          <a:ln w="38100" cap="flat" cmpd="sng">
            <a:solidFill>
              <a:schemeClr val="bg1"/>
            </a:solidFill>
            <a:prstDash val="solid"/>
            <a:round/>
            <a:headEnd type="triangle" w="med" len="med"/>
            <a:tailEnd type="triangle" w="med" len="med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7754" y="4658380"/>
            <a:ext cx="738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swap</a:t>
            </a:r>
            <a:endParaRPr lang="en-US" sz="2800" b="1" dirty="0"/>
          </a:p>
        </p:txBody>
      </p:sp>
      <p:sp>
        <p:nvSpPr>
          <p:cNvPr id="17" name="Freeform 9"/>
          <p:cNvSpPr>
            <a:spLocks/>
          </p:cNvSpPr>
          <p:nvPr/>
        </p:nvSpPr>
        <p:spPr bwMode="auto">
          <a:xfrm>
            <a:off x="9877518" y="5181600"/>
            <a:ext cx="1143000" cy="444968"/>
          </a:xfrm>
          <a:custGeom>
            <a:avLst/>
            <a:gdLst>
              <a:gd name="connsiteX0" fmla="*/ 0 w 9918"/>
              <a:gd name="connsiteY0" fmla="*/ 10366 h 10366"/>
              <a:gd name="connsiteX1" fmla="*/ 1614 w 9918"/>
              <a:gd name="connsiteY1" fmla="*/ 2738 h 10366"/>
              <a:gd name="connsiteX2" fmla="*/ 4602 w 9918"/>
              <a:gd name="connsiteY2" fmla="*/ 4 h 10366"/>
              <a:gd name="connsiteX3" fmla="*/ 7918 w 9918"/>
              <a:gd name="connsiteY3" fmla="*/ 3313 h 10366"/>
              <a:gd name="connsiteX4" fmla="*/ 9918 w 9918"/>
              <a:gd name="connsiteY4" fmla="*/ 9932 h 10366"/>
              <a:gd name="connsiteX0" fmla="*/ 0 w 10000"/>
              <a:gd name="connsiteY0" fmla="*/ 9752 h 9752"/>
              <a:gd name="connsiteX1" fmla="*/ 1627 w 10000"/>
              <a:gd name="connsiteY1" fmla="*/ 2641 h 9752"/>
              <a:gd name="connsiteX2" fmla="*/ 4640 w 10000"/>
              <a:gd name="connsiteY2" fmla="*/ 4 h 9752"/>
              <a:gd name="connsiteX3" fmla="*/ 7983 w 10000"/>
              <a:gd name="connsiteY3" fmla="*/ 3196 h 9752"/>
              <a:gd name="connsiteX4" fmla="*/ 10000 w 10000"/>
              <a:gd name="connsiteY4" fmla="*/ 9581 h 9752"/>
              <a:gd name="connsiteX0" fmla="*/ 0 w 10000"/>
              <a:gd name="connsiteY0" fmla="*/ 10000 h 10000"/>
              <a:gd name="connsiteX1" fmla="*/ 1627 w 10000"/>
              <a:gd name="connsiteY1" fmla="*/ 2708 h 10000"/>
              <a:gd name="connsiteX2" fmla="*/ 4888 w 10000"/>
              <a:gd name="connsiteY2" fmla="*/ 4 h 10000"/>
              <a:gd name="connsiteX3" fmla="*/ 7983 w 10000"/>
              <a:gd name="connsiteY3" fmla="*/ 3277 h 10000"/>
              <a:gd name="connsiteX4" fmla="*/ 10000 w 10000"/>
              <a:gd name="connsiteY4" fmla="*/ 9825 h 10000"/>
              <a:gd name="connsiteX0" fmla="*/ 0 w 10000"/>
              <a:gd name="connsiteY0" fmla="*/ 9997 h 9997"/>
              <a:gd name="connsiteX1" fmla="*/ 1461 w 10000"/>
              <a:gd name="connsiteY1" fmla="*/ 3214 h 9997"/>
              <a:gd name="connsiteX2" fmla="*/ 4888 w 10000"/>
              <a:gd name="connsiteY2" fmla="*/ 1 h 9997"/>
              <a:gd name="connsiteX3" fmla="*/ 7983 w 10000"/>
              <a:gd name="connsiteY3" fmla="*/ 3274 h 9997"/>
              <a:gd name="connsiteX4" fmla="*/ 10000 w 10000"/>
              <a:gd name="connsiteY4" fmla="*/ 9822 h 9997"/>
              <a:gd name="connsiteX0" fmla="*/ 0 w 10000"/>
              <a:gd name="connsiteY0" fmla="*/ 10000 h 10000"/>
              <a:gd name="connsiteX1" fmla="*/ 1461 w 10000"/>
              <a:gd name="connsiteY1" fmla="*/ 3215 h 10000"/>
              <a:gd name="connsiteX2" fmla="*/ 4888 w 10000"/>
              <a:gd name="connsiteY2" fmla="*/ 1 h 10000"/>
              <a:gd name="connsiteX3" fmla="*/ 8149 w 10000"/>
              <a:gd name="connsiteY3" fmla="*/ 3275 h 10000"/>
              <a:gd name="connsiteX4" fmla="*/ 10000 w 10000"/>
              <a:gd name="connsiteY4" fmla="*/ 9825 h 10000"/>
              <a:gd name="connsiteX0" fmla="*/ 0 w 10000"/>
              <a:gd name="connsiteY0" fmla="*/ 9745 h 9825"/>
              <a:gd name="connsiteX1" fmla="*/ 1461 w 10000"/>
              <a:gd name="connsiteY1" fmla="*/ 3215 h 9825"/>
              <a:gd name="connsiteX2" fmla="*/ 4888 w 10000"/>
              <a:gd name="connsiteY2" fmla="*/ 1 h 9825"/>
              <a:gd name="connsiteX3" fmla="*/ 8149 w 10000"/>
              <a:gd name="connsiteY3" fmla="*/ 3275 h 9825"/>
              <a:gd name="connsiteX4" fmla="*/ 10000 w 10000"/>
              <a:gd name="connsiteY4" fmla="*/ 9825 h 9825"/>
              <a:gd name="connsiteX0" fmla="*/ 0 w 10083"/>
              <a:gd name="connsiteY0" fmla="*/ 9919 h 9919"/>
              <a:gd name="connsiteX1" fmla="*/ 1461 w 10083"/>
              <a:gd name="connsiteY1" fmla="*/ 3272 h 9919"/>
              <a:gd name="connsiteX2" fmla="*/ 4888 w 10083"/>
              <a:gd name="connsiteY2" fmla="*/ 1 h 9919"/>
              <a:gd name="connsiteX3" fmla="*/ 8149 w 10083"/>
              <a:gd name="connsiteY3" fmla="*/ 3333 h 9919"/>
              <a:gd name="connsiteX4" fmla="*/ 10083 w 10083"/>
              <a:gd name="connsiteY4" fmla="*/ 9870 h 9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3" h="9919">
                <a:moveTo>
                  <a:pt x="0" y="9919"/>
                </a:moveTo>
                <a:cubicBezTo>
                  <a:pt x="280" y="8977"/>
                  <a:pt x="646" y="4925"/>
                  <a:pt x="1461" y="3272"/>
                </a:cubicBezTo>
                <a:cubicBezTo>
                  <a:pt x="2276" y="1619"/>
                  <a:pt x="3773" y="-9"/>
                  <a:pt x="4888" y="1"/>
                </a:cubicBezTo>
                <a:cubicBezTo>
                  <a:pt x="6003" y="11"/>
                  <a:pt x="7256" y="1667"/>
                  <a:pt x="8149" y="3333"/>
                </a:cubicBezTo>
                <a:cubicBezTo>
                  <a:pt x="9043" y="5001"/>
                  <a:pt x="9675" y="8494"/>
                  <a:pt x="10083" y="9870"/>
                </a:cubicBezTo>
              </a:path>
            </a:pathLst>
          </a:custGeom>
          <a:noFill/>
          <a:ln w="38100" cap="flat" cmpd="sng">
            <a:solidFill>
              <a:schemeClr val="bg1"/>
            </a:solidFill>
            <a:prstDash val="solid"/>
            <a:round/>
            <a:headEnd type="triangle" w="med" len="med"/>
            <a:tailEnd type="triangle" w="med" len="med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999428" y="4648200"/>
            <a:ext cx="18537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equal elements</a:t>
            </a:r>
          </a:p>
          <a:p>
            <a:r>
              <a:rPr lang="en-US" sz="2000" b="1" dirty="0"/>
              <a:t>changed order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095632" y="5187717"/>
            <a:ext cx="0" cy="457200"/>
          </a:xfrm>
          <a:prstGeom prst="straightConnector1">
            <a:avLst/>
          </a:prstGeom>
          <a:ln w="38100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60412" y="4689157"/>
            <a:ext cx="545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left</a:t>
            </a:r>
            <a:endParaRPr lang="en-US" sz="2800" b="1" dirty="0"/>
          </a:p>
        </p:txBody>
      </p:sp>
      <p:graphicFrame>
        <p:nvGraphicFramePr>
          <p:cNvPr id="2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855938"/>
              </p:ext>
            </p:extLst>
          </p:nvPr>
        </p:nvGraphicFramePr>
        <p:xfrm>
          <a:off x="8456613" y="5791200"/>
          <a:ext cx="2895599" cy="496824"/>
        </p:xfrm>
        <a:graphic>
          <a:graphicData uri="http://schemas.openxmlformats.org/drawingml/2006/table">
            <a:tbl>
              <a:tblPr/>
              <a:tblGrid>
                <a:gridCol w="580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8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8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87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2♣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5♠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4♥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3♥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>
            <a:off x="3960812" y="6019800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770812" y="6019800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53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5" grpId="0"/>
      <p:bldP spid="17" grpId="0" animBg="1"/>
      <p:bldP spid="18" grpId="0"/>
      <p:bldP spid="20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3C25AA-25E6-4AF5-90DB-AFBACFF61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Selection Sort Code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6BFD89-1DEC-4C2D-BAC1-C7147D6E1C8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DECC26-AAE3-45A1-AC6A-4814B38042C1}"/>
              </a:ext>
            </a:extLst>
          </p:cNvPr>
          <p:cNvSpPr/>
          <p:nvPr/>
        </p:nvSpPr>
        <p:spPr>
          <a:xfrm>
            <a:off x="316044" y="1151230"/>
            <a:ext cx="11473093" cy="52459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fontAlgn="base">
              <a:lnSpc>
                <a:spcPct val="11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 (int index = 0; index &lt; collection.Length; index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++)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None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{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int min = index;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for (int curr = index + 1; curr &lt; collection.Length; curr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++)  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{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(Less(collection[curr], collection[min]))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min = curr;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Swap(collection, index, min);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655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0447" y="1151121"/>
            <a:ext cx="10847960" cy="32684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200" b="1" dirty="0">
                <a:hlinkClick r:id="rId3"/>
              </a:rPr>
              <a:t>Bubble sort</a:t>
            </a:r>
            <a:r>
              <a:rPr lang="en-US" sz="3200" b="1" dirty="0"/>
              <a:t> </a:t>
            </a:r>
            <a:r>
              <a:rPr lang="en-US" sz="3200" dirty="0"/>
              <a:t>– simple, but inefficient algorithm (</a:t>
            </a:r>
            <a:r>
              <a:rPr lang="en-US" sz="3200" b="1" dirty="0">
                <a:hlinkClick r:id="rId4"/>
              </a:rPr>
              <a:t>visualize</a:t>
            </a:r>
            <a:r>
              <a:rPr lang="en-US" sz="3200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Swaps to neighbor elements when not in order until sorted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Memory: </a:t>
            </a:r>
            <a:r>
              <a:rPr lang="en-US" sz="3000" b="1" dirty="0">
                <a:solidFill>
                  <a:schemeClr val="bg1"/>
                </a:solidFill>
              </a:rPr>
              <a:t>O(1)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Stable: Yes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Method: Exchanging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12" y="2971800"/>
            <a:ext cx="2743200" cy="239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22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66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4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189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6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340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00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588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74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8362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96035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44152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67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4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189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6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340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00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588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74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79414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06553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3300102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68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4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189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6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00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588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938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74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40079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5249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8311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69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4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189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64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00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588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0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74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87521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887625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667529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Array </a:t>
            </a:r>
            <a:r>
              <a:rPr lang="en-US" dirty="0" smtClean="0"/>
              <a:t>Sum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D6CFFDA3-54FB-4F35-B0F0-AFAE838CF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642358"/>
              </p:ext>
            </p:extLst>
          </p:nvPr>
        </p:nvGraphicFramePr>
        <p:xfrm>
          <a:off x="584303" y="4065013"/>
          <a:ext cx="219456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7619363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81271324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1441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93D478D8-EF98-4B68-B393-9B6F4DD6C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262651"/>
              </p:ext>
            </p:extLst>
          </p:nvPr>
        </p:nvGraphicFramePr>
        <p:xfrm>
          <a:off x="5561012" y="2362644"/>
          <a:ext cx="164592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47619363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81271324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1441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3B914303-6F3E-45D8-A0A5-2872CA788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194621"/>
              </p:ext>
            </p:extLst>
          </p:nvPr>
        </p:nvGraphicFramePr>
        <p:xfrm>
          <a:off x="4418012" y="2362644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34" name="Plus Sign 3">
            <a:extLst>
              <a:ext uri="{FF2B5EF4-FFF2-40B4-BE49-F238E27FC236}">
                <a16:creationId xmlns:a16="http://schemas.microsoft.com/office/drawing/2014/main" id="{DB4B9426-FE40-4D71-9699-7CA11CDFF208}"/>
              </a:ext>
            </a:extLst>
          </p:cNvPr>
          <p:cNvSpPr/>
          <p:nvPr/>
        </p:nvSpPr>
        <p:spPr>
          <a:xfrm>
            <a:off x="5149532" y="2476944"/>
            <a:ext cx="228600" cy="228600"/>
          </a:xfrm>
          <a:prstGeom prst="mathPlu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4026B6CC-1F04-4141-8A3D-223A3B147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764430"/>
              </p:ext>
            </p:extLst>
          </p:nvPr>
        </p:nvGraphicFramePr>
        <p:xfrm>
          <a:off x="6704012" y="4042661"/>
          <a:ext cx="109728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81271324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1441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7926E08F-A811-4534-8E05-AFE560F97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470120"/>
              </p:ext>
            </p:extLst>
          </p:nvPr>
        </p:nvGraphicFramePr>
        <p:xfrm>
          <a:off x="4418012" y="4048523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37" name="Plus Sign 12">
            <a:extLst>
              <a:ext uri="{FF2B5EF4-FFF2-40B4-BE49-F238E27FC236}">
                <a16:creationId xmlns:a16="http://schemas.microsoft.com/office/drawing/2014/main" id="{92AF2E12-96F2-4972-9625-8A9EBD5137FD}"/>
              </a:ext>
            </a:extLst>
          </p:cNvPr>
          <p:cNvSpPr/>
          <p:nvPr/>
        </p:nvSpPr>
        <p:spPr>
          <a:xfrm>
            <a:off x="5149532" y="4162823"/>
            <a:ext cx="228600" cy="228600"/>
          </a:xfrm>
          <a:prstGeom prst="mathPlu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01923B5-052A-4B52-80A2-A6D1D08D0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783032"/>
              </p:ext>
            </p:extLst>
          </p:nvPr>
        </p:nvGraphicFramePr>
        <p:xfrm>
          <a:off x="5561012" y="4048523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CE4DF916-571D-486F-BA40-3A1153FE5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368180"/>
              </p:ext>
            </p:extLst>
          </p:nvPr>
        </p:nvGraphicFramePr>
        <p:xfrm>
          <a:off x="4418012" y="5728318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40" name="Plus Sign 15">
            <a:extLst>
              <a:ext uri="{FF2B5EF4-FFF2-40B4-BE49-F238E27FC236}">
                <a16:creationId xmlns:a16="http://schemas.microsoft.com/office/drawing/2014/main" id="{35ABAF50-C3DA-4CED-8A32-841932B1F37E}"/>
              </a:ext>
            </a:extLst>
          </p:cNvPr>
          <p:cNvSpPr/>
          <p:nvPr/>
        </p:nvSpPr>
        <p:spPr>
          <a:xfrm>
            <a:off x="5149532" y="5842618"/>
            <a:ext cx="228600" cy="228600"/>
          </a:xfrm>
          <a:prstGeom prst="mathPlu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12AE9A13-440A-4C07-B2DA-B91A76DD4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471936"/>
              </p:ext>
            </p:extLst>
          </p:nvPr>
        </p:nvGraphicFramePr>
        <p:xfrm>
          <a:off x="5561012" y="5728318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51" name="Plus Sign 18">
            <a:extLst>
              <a:ext uri="{FF2B5EF4-FFF2-40B4-BE49-F238E27FC236}">
                <a16:creationId xmlns:a16="http://schemas.microsoft.com/office/drawing/2014/main" id="{D56849F6-0509-4197-8015-EA52B96B0421}"/>
              </a:ext>
            </a:extLst>
          </p:cNvPr>
          <p:cNvSpPr/>
          <p:nvPr/>
        </p:nvSpPr>
        <p:spPr>
          <a:xfrm>
            <a:off x="6292532" y="4165754"/>
            <a:ext cx="228600" cy="228600"/>
          </a:xfrm>
          <a:prstGeom prst="mathPlu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6B796AAF-F5A5-4577-B5C2-364D291CE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959871"/>
              </p:ext>
            </p:extLst>
          </p:nvPr>
        </p:nvGraphicFramePr>
        <p:xfrm>
          <a:off x="6704012" y="5728317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313ED9F4-882E-4949-9BDF-AA93343E1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748961"/>
              </p:ext>
            </p:extLst>
          </p:nvPr>
        </p:nvGraphicFramePr>
        <p:xfrm>
          <a:off x="7797770" y="5728317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1441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54" name="Plus Sign 22">
            <a:extLst>
              <a:ext uri="{FF2B5EF4-FFF2-40B4-BE49-F238E27FC236}">
                <a16:creationId xmlns:a16="http://schemas.microsoft.com/office/drawing/2014/main" id="{D3BD8231-376F-4EB6-BF14-2F86022C1CBD}"/>
              </a:ext>
            </a:extLst>
          </p:cNvPr>
          <p:cNvSpPr/>
          <p:nvPr/>
        </p:nvSpPr>
        <p:spPr>
          <a:xfrm>
            <a:off x="6292532" y="5842618"/>
            <a:ext cx="228600" cy="228600"/>
          </a:xfrm>
          <a:prstGeom prst="mathPlu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Plus Sign 23">
            <a:extLst>
              <a:ext uri="{FF2B5EF4-FFF2-40B4-BE49-F238E27FC236}">
                <a16:creationId xmlns:a16="http://schemas.microsoft.com/office/drawing/2014/main" id="{36083BE1-A32C-475D-90A2-D1B2454CD5B9}"/>
              </a:ext>
            </a:extLst>
          </p:cNvPr>
          <p:cNvSpPr/>
          <p:nvPr/>
        </p:nvSpPr>
        <p:spPr>
          <a:xfrm>
            <a:off x="7435532" y="5842618"/>
            <a:ext cx="228600" cy="228600"/>
          </a:xfrm>
          <a:prstGeom prst="mathPlu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Arrow: Right 5">
            <a:extLst>
              <a:ext uri="{FF2B5EF4-FFF2-40B4-BE49-F238E27FC236}">
                <a16:creationId xmlns:a16="http://schemas.microsoft.com/office/drawing/2014/main" id="{A24F4E25-8C4E-4828-895B-96AF70948576}"/>
              </a:ext>
            </a:extLst>
          </p:cNvPr>
          <p:cNvSpPr/>
          <p:nvPr/>
        </p:nvSpPr>
        <p:spPr>
          <a:xfrm>
            <a:off x="3373223" y="4126471"/>
            <a:ext cx="548639" cy="33384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C964F49-3D29-43FE-930A-4C01FF3BA3AC}"/>
              </a:ext>
            </a:extLst>
          </p:cNvPr>
          <p:cNvSpPr txBox="1"/>
          <p:nvPr/>
        </p:nvSpPr>
        <p:spPr>
          <a:xfrm>
            <a:off x="1065068" y="3029641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Sum(n)</a:t>
            </a:r>
          </a:p>
        </p:txBody>
      </p:sp>
      <p:sp>
        <p:nvSpPr>
          <p:cNvPr id="58" name="AutoShape 25">
            <a:extLst>
              <a:ext uri="{FF2B5EF4-FFF2-40B4-BE49-F238E27FC236}">
                <a16:creationId xmlns:a16="http://schemas.microsoft.com/office/drawing/2014/main" id="{F833F77A-C1FF-491C-A11E-F3FDB7A62BC3}"/>
              </a:ext>
            </a:extLst>
          </p:cNvPr>
          <p:cNvSpPr>
            <a:spLocks/>
          </p:cNvSpPr>
          <p:nvPr/>
        </p:nvSpPr>
        <p:spPr bwMode="auto">
          <a:xfrm rot="5400000">
            <a:off x="1566186" y="2668429"/>
            <a:ext cx="230794" cy="2194560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9ED558C-9698-4BAD-8AF8-94EF89468E28}"/>
              </a:ext>
            </a:extLst>
          </p:cNvPr>
          <p:cNvSpPr txBox="1"/>
          <p:nvPr/>
        </p:nvSpPr>
        <p:spPr>
          <a:xfrm>
            <a:off x="5571472" y="1312005"/>
            <a:ext cx="1689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Sum(n - 1)</a:t>
            </a:r>
          </a:p>
        </p:txBody>
      </p:sp>
      <p:sp>
        <p:nvSpPr>
          <p:cNvPr id="60" name="AutoShape 25">
            <a:extLst>
              <a:ext uri="{FF2B5EF4-FFF2-40B4-BE49-F238E27FC236}">
                <a16:creationId xmlns:a16="http://schemas.microsoft.com/office/drawing/2014/main" id="{9EA3CC27-8D7F-4F27-B2D2-CAC37F6A4A34}"/>
              </a:ext>
            </a:extLst>
          </p:cNvPr>
          <p:cNvSpPr>
            <a:spLocks/>
          </p:cNvSpPr>
          <p:nvPr/>
        </p:nvSpPr>
        <p:spPr bwMode="auto">
          <a:xfrm rot="5400000">
            <a:off x="6296970" y="1274150"/>
            <a:ext cx="174004" cy="1645919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19AC616-8394-4F9E-B7A1-7D4CBFB40AB0}"/>
              </a:ext>
            </a:extLst>
          </p:cNvPr>
          <p:cNvSpPr txBox="1"/>
          <p:nvPr/>
        </p:nvSpPr>
        <p:spPr>
          <a:xfrm>
            <a:off x="6598795" y="3132682"/>
            <a:ext cx="2433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Sum((n – 1) - 1)</a:t>
            </a:r>
          </a:p>
        </p:txBody>
      </p:sp>
      <p:sp>
        <p:nvSpPr>
          <p:cNvPr id="62" name="AutoShape 25">
            <a:extLst>
              <a:ext uri="{FF2B5EF4-FFF2-40B4-BE49-F238E27FC236}">
                <a16:creationId xmlns:a16="http://schemas.microsoft.com/office/drawing/2014/main" id="{41CF1A5B-50AB-4DDE-A084-A942F1AE4837}"/>
              </a:ext>
            </a:extLst>
          </p:cNvPr>
          <p:cNvSpPr>
            <a:spLocks/>
          </p:cNvSpPr>
          <p:nvPr/>
        </p:nvSpPr>
        <p:spPr bwMode="auto">
          <a:xfrm rot="5400000">
            <a:off x="7179926" y="3278317"/>
            <a:ext cx="174505" cy="1104229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AutoShape 25">
            <a:extLst>
              <a:ext uri="{FF2B5EF4-FFF2-40B4-BE49-F238E27FC236}">
                <a16:creationId xmlns:a16="http://schemas.microsoft.com/office/drawing/2014/main" id="{62073257-D078-42A8-BBB8-F879E272CDFC}"/>
              </a:ext>
            </a:extLst>
          </p:cNvPr>
          <p:cNvSpPr>
            <a:spLocks/>
          </p:cNvSpPr>
          <p:nvPr/>
        </p:nvSpPr>
        <p:spPr bwMode="auto">
          <a:xfrm rot="5400000">
            <a:off x="7991270" y="5257342"/>
            <a:ext cx="179641" cy="530637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9AE8248-65B4-43A2-A37C-9F6CD8A99BAC}"/>
              </a:ext>
            </a:extLst>
          </p:cNvPr>
          <p:cNvSpPr txBox="1"/>
          <p:nvPr/>
        </p:nvSpPr>
        <p:spPr>
          <a:xfrm>
            <a:off x="7719898" y="4831109"/>
            <a:ext cx="3286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Sum(((n – 1) - 1) – 1)</a:t>
            </a:r>
          </a:p>
        </p:txBody>
      </p:sp>
      <p:sp>
        <p:nvSpPr>
          <p:cNvPr id="65" name="AutoShape 7"/>
          <p:cNvSpPr>
            <a:spLocks noChangeArrowheads="1"/>
          </p:cNvSpPr>
          <p:nvPr/>
        </p:nvSpPr>
        <p:spPr bwMode="auto">
          <a:xfrm>
            <a:off x="8891528" y="5728317"/>
            <a:ext cx="1725963" cy="564912"/>
          </a:xfrm>
          <a:prstGeom prst="wedgeRoundRectCallout">
            <a:avLst>
              <a:gd name="adj1" fmla="val -70127"/>
              <a:gd name="adj2" fmla="val -4758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Base case</a:t>
            </a:r>
          </a:p>
        </p:txBody>
      </p:sp>
    </p:spTree>
    <p:extLst>
      <p:ext uri="{BB962C8B-B14F-4D97-AF65-F5344CB8AC3E}">
        <p14:creationId xmlns:p14="http://schemas.microsoft.com/office/powerpoint/2010/main" val="8889235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7" grpId="0" animBg="1"/>
      <p:bldP spid="40" grpId="0" animBg="1"/>
      <p:bldP spid="51" grpId="0" animBg="1"/>
      <p:bldP spid="54" grpId="0" animBg="1"/>
      <p:bldP spid="55" grpId="0" animBg="1"/>
      <p:bldP spid="56" grpId="0" animBg="1"/>
      <p:bldP spid="59" grpId="0"/>
      <p:bldP spid="60" grpId="0" animBg="1"/>
      <p:bldP spid="61" grpId="0"/>
      <p:bldP spid="62" grpId="0" animBg="1"/>
      <p:bldP spid="63" grpId="0" animBg="1"/>
      <p:bldP spid="64" grpId="0"/>
      <p:bldP spid="6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70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4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189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64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00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588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748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07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5877571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68899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4030447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71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4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3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64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00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588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345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07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6868171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78805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484657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72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4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3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64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00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38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193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07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7880891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889330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862971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73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4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3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64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677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38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108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07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883761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9814606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919657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74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10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3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64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677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38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07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9640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92429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4440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75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10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3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64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677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38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07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81781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13839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675136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76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10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3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66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677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38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07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0841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04439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099323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77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10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3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07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677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38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01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87521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871239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847664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78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10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90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5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677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38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01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586581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6861839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277600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79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10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90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5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677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38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01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685641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7852439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439053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Recursive definition of n! (n factorial):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Pseudocode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Recursive </a:t>
            </a:r>
            <a:r>
              <a:rPr lang="en-US" dirty="0" smtClean="0"/>
              <a:t>Factorial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03106" y="4682007"/>
            <a:ext cx="5138906" cy="1109193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/>
          <a:p>
            <a:pPr algn="ctr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pt-BR" sz="2399" b="1" noProof="1">
                <a:latin typeface="Consolas" pitchFamily="49" charset="0"/>
                <a:cs typeface="Consolas" pitchFamily="49" charset="0"/>
              </a:rPr>
              <a:t>n! = n * (n–1)! for n &gt; 0</a:t>
            </a:r>
          </a:p>
          <a:p>
            <a:pPr algn="ctr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pt-BR" sz="2399" b="1" noProof="1">
                <a:latin typeface="Consolas" pitchFamily="49" charset="0"/>
                <a:cs typeface="Consolas" pitchFamily="49" charset="0"/>
              </a:rPr>
              <a:t>0! = 1</a:t>
            </a:r>
            <a:endParaRPr lang="en-US" sz="23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1673" y="3048099"/>
            <a:ext cx="11122303" cy="3504287"/>
          </a:xfrm>
          <a:prstGeom prst="rect">
            <a:avLst/>
          </a:prstGeom>
        </p:spPr>
        <p:txBody>
          <a:bodyPr/>
          <a:lstStyle/>
          <a:p>
            <a:pPr indent="-231537" fontAlgn="base">
              <a:lnSpc>
                <a:spcPts val="3599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sz="3199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7F0AD39-1784-428E-A1EE-3CE19A5315BE}"/>
              </a:ext>
            </a:extLst>
          </p:cNvPr>
          <p:cNvSpPr txBox="1">
            <a:spLocks/>
          </p:cNvSpPr>
          <p:nvPr/>
        </p:nvSpPr>
        <p:spPr>
          <a:xfrm>
            <a:off x="803106" y="1905000"/>
            <a:ext cx="643106" cy="739990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5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48547542-B5DA-4D62-851F-AA78BF7F7E6D}"/>
              </a:ext>
            </a:extLst>
          </p:cNvPr>
          <p:cNvSpPr txBox="1">
            <a:spLocks/>
          </p:cNvSpPr>
          <p:nvPr/>
        </p:nvSpPr>
        <p:spPr>
          <a:xfrm>
            <a:off x="3239547" y="1905000"/>
            <a:ext cx="1407065" cy="739990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120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341F7842-8E60-454C-B267-B1BAC929F63B}"/>
              </a:ext>
            </a:extLst>
          </p:cNvPr>
          <p:cNvSpPr txBox="1">
            <a:spLocks/>
          </p:cNvSpPr>
          <p:nvPr/>
        </p:nvSpPr>
        <p:spPr>
          <a:xfrm>
            <a:off x="803107" y="2895600"/>
            <a:ext cx="1206110" cy="739990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GB" sz="2399" dirty="0">
                <a:solidFill>
                  <a:schemeClr val="tx1"/>
                </a:solidFill>
                <a:effectLst/>
              </a:rPr>
              <a:t>10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6BA08FA9-6C88-43D5-9291-1F3B8787968C}"/>
              </a:ext>
            </a:extLst>
          </p:cNvPr>
          <p:cNvSpPr txBox="1">
            <a:spLocks/>
          </p:cNvSpPr>
          <p:nvPr/>
        </p:nvSpPr>
        <p:spPr>
          <a:xfrm>
            <a:off x="3239547" y="2895600"/>
            <a:ext cx="2094767" cy="739990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3628800</a:t>
            </a:r>
          </a:p>
        </p:txBody>
      </p:sp>
      <p:sp>
        <p:nvSpPr>
          <p:cNvPr id="17" name="Arrow: Right 13">
            <a:extLst>
              <a:ext uri="{FF2B5EF4-FFF2-40B4-BE49-F238E27FC236}">
                <a16:creationId xmlns:a16="http://schemas.microsoft.com/office/drawing/2014/main" id="{7804DA4F-63EC-4B67-BA66-A28D3C2CEEE5}"/>
              </a:ext>
            </a:extLst>
          </p:cNvPr>
          <p:cNvSpPr/>
          <p:nvPr/>
        </p:nvSpPr>
        <p:spPr>
          <a:xfrm>
            <a:off x="2301774" y="2053664"/>
            <a:ext cx="532145" cy="48434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Arrow: Right 13">
            <a:extLst>
              <a:ext uri="{FF2B5EF4-FFF2-40B4-BE49-F238E27FC236}">
                <a16:creationId xmlns:a16="http://schemas.microsoft.com/office/drawing/2014/main" id="{A0E07078-5648-4DB1-9158-73CABCE6B6B6}"/>
              </a:ext>
            </a:extLst>
          </p:cNvPr>
          <p:cNvSpPr/>
          <p:nvPr/>
        </p:nvSpPr>
        <p:spPr>
          <a:xfrm>
            <a:off x="2301774" y="2971800"/>
            <a:ext cx="532145" cy="47702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08C3EE-8B2A-4525-8041-E3C79A8498AA}"/>
              </a:ext>
            </a:extLst>
          </p:cNvPr>
          <p:cNvSpPr/>
          <p:nvPr/>
        </p:nvSpPr>
        <p:spPr>
          <a:xfrm>
            <a:off x="6854512" y="1504845"/>
            <a:ext cx="3810000" cy="45089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700" b="1" cap="none" spc="0" dirty="0">
                <a:ln w="0"/>
                <a:solidFill>
                  <a:schemeClr val="tx1"/>
                </a:solidFill>
              </a:rPr>
              <a:t>N!</a:t>
            </a:r>
          </a:p>
        </p:txBody>
      </p:sp>
    </p:spTree>
    <p:extLst>
      <p:ext uri="{BB962C8B-B14F-4D97-AF65-F5344CB8AC3E}">
        <p14:creationId xmlns:p14="http://schemas.microsoft.com/office/powerpoint/2010/main" val="115193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80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10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90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5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8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2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01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78751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88711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79482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81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2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90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5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8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01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791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751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603081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82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2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90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94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70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5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8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01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7697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7657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376111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83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2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90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94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93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5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8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13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13174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09201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343138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84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2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93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94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09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5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8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13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8271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8231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845623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85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2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93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94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09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5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8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13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58177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68137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853749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86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2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93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94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09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5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8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13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685641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7852439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780277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87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8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93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94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09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5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13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791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751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961642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88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8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93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324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09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5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10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81781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13839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416294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89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8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55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54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09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5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10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365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325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666869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7012" y="1196125"/>
            <a:ext cx="8915400" cy="2766275"/>
          </a:xfrm>
        </p:spPr>
        <p:txBody>
          <a:bodyPr/>
          <a:lstStyle/>
          <a:p>
            <a:r>
              <a:rPr lang="en-US" dirty="0"/>
              <a:t>Recursive methods have 3 parts: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Pre-actions</a:t>
            </a:r>
            <a:r>
              <a:rPr lang="en-US" dirty="0"/>
              <a:t> (before calling the recursion)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Recursive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calls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(step-in)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Post-actions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(after returning from recursion)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Pre-Actions and Post-Actions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93811" y="3962400"/>
            <a:ext cx="4419601" cy="2586008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pt-BR" sz="2399" b="1" dirty="0">
                <a:latin typeface="Consolas" pitchFamily="49" charset="0"/>
                <a:cs typeface="Consolas" pitchFamily="49" charset="0"/>
              </a:rPr>
              <a:t>static void </a:t>
            </a:r>
            <a:r>
              <a:rPr lang="pt-BR" sz="2399" b="1" dirty="0" smtClean="0">
                <a:latin typeface="Consolas" pitchFamily="49" charset="0"/>
                <a:cs typeface="Consolas" pitchFamily="49" charset="0"/>
              </a:rPr>
              <a:t>Recursion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pt-BR" sz="2399" b="1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pt-BR" sz="2399" b="1" dirty="0">
                <a:latin typeface="Consolas" pitchFamily="49" charset="0"/>
                <a:cs typeface="Consolas" pitchFamily="49" charset="0"/>
              </a:rPr>
              <a:t/>
            </a:r>
            <a:br>
              <a:rPr lang="pt-BR" sz="2399" b="1" dirty="0">
                <a:latin typeface="Consolas" pitchFamily="49" charset="0"/>
                <a:cs typeface="Consolas" pitchFamily="49" charset="0"/>
              </a:rPr>
            </a:br>
            <a:r>
              <a:rPr lang="pt-BR" sz="2399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399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399" b="1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BR" sz="2399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Pre-actions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pt-BR" sz="2399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2399" b="1" dirty="0" smtClean="0">
                <a:latin typeface="Consolas" pitchFamily="49" charset="0"/>
                <a:cs typeface="Consolas" pitchFamily="49" charset="0"/>
              </a:rPr>
              <a:t>Recursion</a:t>
            </a:r>
            <a:r>
              <a:rPr lang="pt-BR" sz="2399" b="1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pt-BR" sz="2399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2399" b="1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BR" sz="2399" b="1" i="1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Post-actions</a:t>
            </a:r>
            <a:r>
              <a:rPr lang="pt-BR" sz="2399" b="1" dirty="0">
                <a:latin typeface="Consolas" pitchFamily="49" charset="0"/>
                <a:cs typeface="Consolas" pitchFamily="49" charset="0"/>
              </a:rPr>
              <a:t/>
            </a:r>
            <a:br>
              <a:rPr lang="pt-BR" sz="2399" b="1" dirty="0">
                <a:latin typeface="Consolas" pitchFamily="49" charset="0"/>
                <a:cs typeface="Consolas" pitchFamily="49" charset="0"/>
              </a:rPr>
            </a:br>
            <a:r>
              <a:rPr lang="pt-BR" sz="2399" b="1" dirty="0"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93420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90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8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55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54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09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5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10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8271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8231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980070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91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8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55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54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09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5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10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58939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68899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171692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92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91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55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54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09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49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10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791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751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861245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93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91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55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54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09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49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10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81781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13839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952545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94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91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55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54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09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49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10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365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325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71518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95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91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55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54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09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49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10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9033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8993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789750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96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163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55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54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18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49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10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82721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823239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764060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97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163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55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54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18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49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10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7697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7657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379938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98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163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55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54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18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49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10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365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325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798863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99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16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55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880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18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49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10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791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751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716621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2">
    <a:dk1>
      <a:srgbClr val="234465"/>
    </a:dk1>
    <a:lt1>
      <a:srgbClr val="FFA000"/>
    </a:lt1>
    <a:dk2>
      <a:srgbClr val="234465"/>
    </a:dk2>
    <a:lt2>
      <a:srgbClr val="FFFFFF"/>
    </a:lt2>
    <a:accent1>
      <a:srgbClr val="F7C86D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ppt/theme/themeOverride2.xml><?xml version="1.0" encoding="utf-8"?>
<a:themeOverride xmlns:a="http://schemas.openxmlformats.org/drawingml/2006/main">
  <a:clrScheme name="Custom 2">
    <a:dk1>
      <a:srgbClr val="234465"/>
    </a:dk1>
    <a:lt1>
      <a:srgbClr val="FFA000"/>
    </a:lt1>
    <a:dk2>
      <a:srgbClr val="234465"/>
    </a:dk2>
    <a:lt2>
      <a:srgbClr val="FFFFFF"/>
    </a:lt2>
    <a:accent1>
      <a:srgbClr val="F7C86D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ppt/theme/themeOverride3.xml><?xml version="1.0" encoding="utf-8"?>
<a:themeOverride xmlns:a="http://schemas.openxmlformats.org/drawingml/2006/main">
  <a:clrScheme name="Custom 2">
    <a:dk1>
      <a:srgbClr val="234465"/>
    </a:dk1>
    <a:lt1>
      <a:srgbClr val="FFA000"/>
    </a:lt1>
    <a:dk2>
      <a:srgbClr val="234465"/>
    </a:dk2>
    <a:lt2>
      <a:srgbClr val="FFFFFF"/>
    </a:lt2>
    <a:accent1>
      <a:srgbClr val="F7C86D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ppt/theme/themeOverride4.xml><?xml version="1.0" encoding="utf-8"?>
<a:themeOverride xmlns:a="http://schemas.openxmlformats.org/drawingml/2006/main">
  <a:clrScheme name="Custom 2">
    <a:dk1>
      <a:srgbClr val="234465"/>
    </a:dk1>
    <a:lt1>
      <a:srgbClr val="FFA000"/>
    </a:lt1>
    <a:dk2>
      <a:srgbClr val="234465"/>
    </a:dk2>
    <a:lt2>
      <a:srgbClr val="FFFFFF"/>
    </a:lt2>
    <a:accent1>
      <a:srgbClr val="F7C86D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ppt/theme/themeOverride5.xml><?xml version="1.0" encoding="utf-8"?>
<a:themeOverride xmlns:a="http://schemas.openxmlformats.org/drawingml/2006/main">
  <a:clrScheme name="Custom 2">
    <a:dk1>
      <a:srgbClr val="234465"/>
    </a:dk1>
    <a:lt1>
      <a:srgbClr val="FFA000"/>
    </a:lt1>
    <a:dk2>
      <a:srgbClr val="234465"/>
    </a:dk2>
    <a:lt2>
      <a:srgbClr val="FFFFFF"/>
    </a:lt2>
    <a:accent1>
      <a:srgbClr val="F7C86D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2343</Words>
  <Application>Microsoft Office PowerPoint</Application>
  <PresentationFormat>Custom</PresentationFormat>
  <Paragraphs>834</Paragraphs>
  <Slides>114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114</vt:i4>
      </vt:variant>
    </vt:vector>
  </HeadingPairs>
  <TitlesOfParts>
    <vt:vector size="121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Basic Algorithms</vt:lpstr>
      <vt:lpstr>Table of Contents</vt:lpstr>
      <vt:lpstr>Have a Question?</vt:lpstr>
      <vt:lpstr>PowerPoint Presentation</vt:lpstr>
      <vt:lpstr>What is Recursion?</vt:lpstr>
      <vt:lpstr>How Does It Work?</vt:lpstr>
      <vt:lpstr>Example: Array Sum</vt:lpstr>
      <vt:lpstr>Example: Recursive Factorial</vt:lpstr>
      <vt:lpstr>Recursion Pre-Actions and Post-Actions</vt:lpstr>
      <vt:lpstr>Direct and Indirect Recursion</vt:lpstr>
      <vt:lpstr>Iterative vs. Recursive Approach</vt:lpstr>
      <vt:lpstr>PowerPoint Presentation</vt:lpstr>
      <vt:lpstr>Problem: Recursive Array Sum</vt:lpstr>
      <vt:lpstr>Solution: Recursive Array Sum</vt:lpstr>
      <vt:lpstr>Problem: Recursive Factorial</vt:lpstr>
      <vt:lpstr>Solution: Recursive Factorial</vt:lpstr>
      <vt:lpstr>PowerPoint Presentation</vt:lpstr>
      <vt:lpstr>Brute-Force Algorithms</vt:lpstr>
      <vt:lpstr>Brute-Force Algorithms</vt:lpstr>
      <vt:lpstr>Brute-Force Algorithms</vt:lpstr>
      <vt:lpstr>Brute-Force Algorithms</vt:lpstr>
      <vt:lpstr>Brute-Force Algorithms</vt:lpstr>
      <vt:lpstr>PowerPoint Presentation</vt:lpstr>
      <vt:lpstr>Greedy Algorithms</vt:lpstr>
      <vt:lpstr>Optimization Problems</vt:lpstr>
      <vt:lpstr>PowerPoint Presentation</vt:lpstr>
      <vt:lpstr>Problem: Sum of Coins</vt:lpstr>
      <vt:lpstr>Sum of Coins Visualization</vt:lpstr>
      <vt:lpstr>Sum of Coins Visualization</vt:lpstr>
      <vt:lpstr>Sum of Coins Visualization</vt:lpstr>
      <vt:lpstr>Sum of Coins Visualization</vt:lpstr>
      <vt:lpstr>Sum of Coins Visualization</vt:lpstr>
      <vt:lpstr>Solution: Sum of Coins</vt:lpstr>
      <vt:lpstr>Solution: Sum of Coins (2)</vt:lpstr>
      <vt:lpstr>Problem: Set Cover</vt:lpstr>
      <vt:lpstr>Solution: Set Cover</vt:lpstr>
      <vt:lpstr>Solution: Set Cover (2)</vt:lpstr>
      <vt:lpstr>PowerPoint Presentation</vt:lpstr>
      <vt:lpstr>Sum of Coins Failure</vt:lpstr>
      <vt:lpstr>Sum of Coins Failure</vt:lpstr>
      <vt:lpstr>Sum of Coins Failure</vt:lpstr>
      <vt:lpstr>Sum of Coins Failure</vt:lpstr>
      <vt:lpstr>Sum of Coins Failure</vt:lpstr>
      <vt:lpstr>Sum of Coins Failure</vt:lpstr>
      <vt:lpstr>Sum of Coins Failure</vt:lpstr>
      <vt:lpstr>PowerPoint Presentation</vt:lpstr>
      <vt:lpstr>What is a Sorting Algorithm?</vt:lpstr>
      <vt:lpstr>Example: Sorting</vt:lpstr>
      <vt:lpstr>Classification</vt:lpstr>
      <vt:lpstr>Stability of Sorting</vt:lpstr>
      <vt:lpstr>Selection Sort</vt:lpstr>
      <vt:lpstr>Selection Sort Visualization</vt:lpstr>
      <vt:lpstr>Selection Sort Visualization</vt:lpstr>
      <vt:lpstr>Selection Sort Visualization</vt:lpstr>
      <vt:lpstr>Selection Sort Visualization</vt:lpstr>
      <vt:lpstr>Selection Sort Visualization</vt:lpstr>
      <vt:lpstr>Selection Sort Visualization</vt:lpstr>
      <vt:lpstr>Selection Sort Visualization</vt:lpstr>
      <vt:lpstr>Selection Sort Visualization</vt:lpstr>
      <vt:lpstr>Selection Sort Visualization</vt:lpstr>
      <vt:lpstr>Selection Sort Visualization</vt:lpstr>
      <vt:lpstr>Selection Sort Visualization</vt:lpstr>
      <vt:lpstr>Selection Sort: Why Unstable?</vt:lpstr>
      <vt:lpstr>Selection Sort Code</vt:lpstr>
      <vt:lpstr>Bubble Sort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Example: Bubble Sort</vt:lpstr>
      <vt:lpstr>PowerPoint Presentation</vt:lpstr>
      <vt:lpstr>PowerPoint Presentation</vt:lpstr>
      <vt:lpstr>Search Algorithm</vt:lpstr>
      <vt:lpstr>Linear Search</vt:lpstr>
      <vt:lpstr>Binary Search</vt:lpstr>
      <vt:lpstr>Example: Binary Search (Iterative)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- Basic Algorithms Workshop</dc:title>
  <dc:subject>C# Advanced – Practical Training Course @ SoftUni</dc:subject>
  <dc:creator/>
  <cp:keywords>C# Advanced, C#, Advanced, Software University, SoftUni, programming, coding, software development, education, training, course</cp:keywords>
  <dc:description>C# Advanced Course @ SoftUni – https://softuni.bg/courses/csharp-advanced</dc:description>
  <cp:lastModifiedBy/>
  <cp:revision>1</cp:revision>
  <dcterms:created xsi:type="dcterms:W3CDTF">2014-01-02T17:00:34Z</dcterms:created>
  <dcterms:modified xsi:type="dcterms:W3CDTF">2019-06-21T11:17:34Z</dcterms:modified>
  <cp:category>programming, education, software engineering, software development 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