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34"/>
  </p:notesMasterIdLst>
  <p:handoutMasterIdLst>
    <p:handoutMasterId r:id="rId35"/>
  </p:handoutMasterIdLst>
  <p:sldIdLst>
    <p:sldId id="402" r:id="rId3"/>
    <p:sldId id="548" r:id="rId4"/>
    <p:sldId id="508" r:id="rId5"/>
    <p:sldId id="467" r:id="rId6"/>
    <p:sldId id="549" r:id="rId7"/>
    <p:sldId id="550" r:id="rId8"/>
    <p:sldId id="551" r:id="rId9"/>
    <p:sldId id="552" r:id="rId10"/>
    <p:sldId id="553" r:id="rId11"/>
    <p:sldId id="554" r:id="rId12"/>
    <p:sldId id="555" r:id="rId13"/>
    <p:sldId id="556" r:id="rId14"/>
    <p:sldId id="473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480" r:id="rId23"/>
    <p:sldId id="564" r:id="rId24"/>
    <p:sldId id="565" r:id="rId25"/>
    <p:sldId id="566" r:id="rId26"/>
    <p:sldId id="567" r:id="rId27"/>
    <p:sldId id="349" r:id="rId28"/>
    <p:sldId id="543" r:id="rId29"/>
    <p:sldId id="568" r:id="rId30"/>
    <p:sldId id="569" r:id="rId31"/>
    <p:sldId id="546" r:id="rId32"/>
    <p:sldId id="547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48"/>
            <p14:sldId id="508"/>
          </p14:sldIdLst>
        </p14:section>
        <p14:section name="Entity Framework" id="{434EBAE8-1691-433D-9596-8AE3E67F67B5}">
          <p14:sldIdLst>
            <p14:sldId id="467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Reading Data with Entity Framework" id="{6F66BED0-FBED-470B-BAD5-ACFC36FA0673}">
          <p14:sldIdLst>
            <p14:sldId id="473"/>
            <p14:sldId id="557"/>
            <p14:sldId id="558"/>
            <p14:sldId id="559"/>
            <p14:sldId id="560"/>
            <p14:sldId id="561"/>
            <p14:sldId id="562"/>
            <p14:sldId id="563"/>
          </p14:sldIdLst>
        </p14:section>
        <p14:section name="Create, Update and Delete using Entity Framework" id="{707CFBAC-D943-4BF6-AD94-4BE5E88077CB}">
          <p14:sldIdLst>
            <p14:sldId id="480"/>
            <p14:sldId id="564"/>
            <p14:sldId id="565"/>
            <p14:sldId id="566"/>
            <p14:sldId id="567"/>
          </p14:sldIdLst>
        </p14:section>
        <p14:section name="Conclusion" id="{10E03AB1-9AA8-4E86-9A64-D741901E50A2}">
          <p14:sldIdLst>
            <p14:sldId id="349"/>
            <p14:sldId id="543"/>
            <p14:sldId id="568"/>
            <p14:sldId id="569"/>
            <p14:sldId id="546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8" d="100"/>
          <a:sy n="88" d="100"/>
        </p:scale>
        <p:origin x="427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10/28/2019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38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21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40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5696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3567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3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61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59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01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94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96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4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5090E-6CF8-44E5-B9E1-699141F0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4957-EA63-44EA-BE91-D0BBA7D9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72737-4098-4B82-8447-1DD1996B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9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887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FEAC7-2768-4ADF-B43E-AC8B32C99F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1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4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3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5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6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99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profiler.codeplex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databases-advanced-entity-framewor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7.png"/><Relationship Id="rId26" Type="http://schemas.openxmlformats.org/officeDocument/2006/relationships/image" Target="../media/image5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5.png"/><Relationship Id="rId22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2.jpeg"/><Relationship Id="rId7" Type="http://schemas.openxmlformats.org/officeDocument/2006/relationships/image" Target="../media/image5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5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ORM Concept, Config, CRUD Operations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Entity Framework Core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612" y="2451336"/>
            <a:ext cx="3657600" cy="2425464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Scaffolding DbContext from DB with </a:t>
            </a:r>
            <a:r>
              <a:rPr lang="en-US" b="1" dirty="0">
                <a:solidFill>
                  <a:schemeClr val="bg1"/>
                </a:solidFill>
              </a:rPr>
              <a:t>Scaffold-DbContext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command in </a:t>
            </a:r>
            <a:r>
              <a:rPr lang="en-US" b="1" dirty="0">
                <a:solidFill>
                  <a:schemeClr val="bg1"/>
                </a:solidFill>
              </a:rPr>
              <a:t>Package Manager Console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Scaffolding requires the following packages beforehand: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First Model: Setup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09BDA-12FC-4567-86D2-FE08A50BD86D}"/>
              </a:ext>
            </a:extLst>
          </p:cNvPr>
          <p:cNvSpPr txBox="1">
            <a:spLocks/>
          </p:cNvSpPr>
          <p:nvPr/>
        </p:nvSpPr>
        <p:spPr>
          <a:xfrm>
            <a:off x="566283" y="2306198"/>
            <a:ext cx="1106315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Scaffold-DbContext 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-Connection 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Server=.;Database=…;Integrated Security=True</a:t>
            </a:r>
            <a:r>
              <a:rPr lang="en-US" sz="2400" b="1" noProof="1">
                <a:latin typeface="Consolas" panose="020B0609020204030204" pitchFamily="49" charset="0"/>
              </a:rPr>
              <a:t>" 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-Provider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Microsoft.EntityFrameworkCore.SqlServer 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-OutputDir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E90AC19-67A6-48CD-8049-529D8A0ACEF8}"/>
              </a:ext>
            </a:extLst>
          </p:cNvPr>
          <p:cNvSpPr txBox="1">
            <a:spLocks/>
          </p:cNvSpPr>
          <p:nvPr/>
        </p:nvSpPr>
        <p:spPr>
          <a:xfrm>
            <a:off x="531812" y="4547525"/>
            <a:ext cx="11063157" cy="8617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500" b="1" noProof="1">
                <a:latin typeface="Consolas" panose="020B0609020204030204" pitchFamily="49" charset="0"/>
              </a:rPr>
              <a:t>Install-Package 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Microsoft.EntityFrameworkCore.Tools</a:t>
            </a:r>
          </a:p>
          <a:p>
            <a:pPr>
              <a:lnSpc>
                <a:spcPct val="100000"/>
              </a:lnSpc>
            </a:pPr>
            <a:r>
              <a:rPr lang="en-US" sz="2500" b="1" noProof="1">
                <a:latin typeface="Consolas" panose="020B0609020204030204" pitchFamily="49" charset="0"/>
              </a:rPr>
              <a:t>Install-Package </a:t>
            </a:r>
            <a:r>
              <a:rPr lang="en-US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Microsoft.EntityFrameworkCore.SqlServer.Design</a:t>
            </a:r>
          </a:p>
        </p:txBody>
      </p:sp>
    </p:spTree>
    <p:extLst>
      <p:ext uri="{BB962C8B-B14F-4D97-AF65-F5344CB8AC3E}">
        <p14:creationId xmlns:p14="http://schemas.microsoft.com/office/powerpoint/2010/main" val="250538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noProof="1"/>
              <a:t>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Holds the </a:t>
            </a:r>
            <a:r>
              <a:rPr lang="en-US" b="1" dirty="0">
                <a:solidFill>
                  <a:schemeClr val="bg1"/>
                </a:solidFill>
              </a:rPr>
              <a:t>database connection </a:t>
            </a:r>
            <a:r>
              <a:rPr lang="en-US" dirty="0"/>
              <a:t>and the </a:t>
            </a:r>
            <a:r>
              <a:rPr lang="en-US" b="1" dirty="0">
                <a:solidFill>
                  <a:schemeClr val="bg1"/>
                </a:solidFill>
              </a:rPr>
              <a:t>entity classes</a:t>
            </a:r>
          </a:p>
          <a:p>
            <a:pPr lvl="1"/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LINQ-based</a:t>
            </a:r>
            <a:r>
              <a:rPr lang="en-US" dirty="0"/>
              <a:t> data access</a:t>
            </a:r>
          </a:p>
          <a:p>
            <a:pPr lvl="1"/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identity tracking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change tracking</a:t>
            </a:r>
            <a:r>
              <a:rPr lang="en-US" dirty="0"/>
              <a:t>, and an API for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operations</a:t>
            </a:r>
          </a:p>
          <a:p>
            <a:r>
              <a:rPr lang="en-US" dirty="0"/>
              <a:t>Entity classes</a:t>
            </a:r>
          </a:p>
          <a:p>
            <a:pPr lvl="1"/>
            <a:r>
              <a:rPr lang="en-US" dirty="0"/>
              <a:t>Hold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  <a:r>
              <a:rPr lang="en-US" dirty="0"/>
              <a:t> (objects with their attributes and relations)</a:t>
            </a:r>
          </a:p>
          <a:p>
            <a:pPr lvl="1"/>
            <a:r>
              <a:rPr lang="en-US" dirty="0"/>
              <a:t>Each database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is typically mapped to a single </a:t>
            </a:r>
            <a:r>
              <a:rPr lang="en-US" b="1" dirty="0">
                <a:solidFill>
                  <a:schemeClr val="bg1"/>
                </a:solidFill>
              </a:rPr>
              <a:t>C# class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Components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0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Associations</a:t>
            </a:r>
            <a:r>
              <a:rPr lang="en-US" dirty="0"/>
              <a:t> (relationship mappings)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 association is a primary key / foreign key-based relationship between two entity classes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Allows navigation from one entity to another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Concurrency control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Entity Framework </a:t>
            </a:r>
            <a:r>
              <a:rPr lang="en-US" dirty="0"/>
              <a:t>uses </a:t>
            </a:r>
            <a:r>
              <a:rPr lang="en-US" b="1" dirty="0">
                <a:solidFill>
                  <a:schemeClr val="bg1"/>
                </a:solidFill>
              </a:rPr>
              <a:t>optimistic concurrency control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No locking by default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Automatic concurrency conflict detection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Components (2)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2130424" y="3546157"/>
            <a:ext cx="79248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courses = student.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.Where(…);</a:t>
            </a:r>
          </a:p>
        </p:txBody>
      </p:sp>
    </p:spTree>
    <p:extLst>
      <p:ext uri="{BB962C8B-B14F-4D97-AF65-F5344CB8AC3E}">
        <p14:creationId xmlns:p14="http://schemas.microsoft.com/office/powerpoint/2010/main" val="110051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Querying the DB using Entity Framework</a:t>
            </a:r>
          </a:p>
        </p:txBody>
      </p:sp>
      <p:pic>
        <p:nvPicPr>
          <p:cNvPr id="2054" name="Picture 6" descr="Image result for reading data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828800"/>
            <a:ext cx="2774932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Db</a:t>
            </a:r>
            <a:r>
              <a:rPr lang="en-US" b="1" noProof="1">
                <a:solidFill>
                  <a:schemeClr val="bg1"/>
                </a:solidFill>
              </a:rPr>
              <a:t>Context</a:t>
            </a:r>
            <a:r>
              <a:rPr lang="en-US" dirty="0"/>
              <a:t> provides: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CRUD Operations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 way to </a:t>
            </a:r>
            <a:r>
              <a:rPr lang="en-US" b="1" dirty="0">
                <a:solidFill>
                  <a:schemeClr val="bg1"/>
                </a:solidFill>
              </a:rPr>
              <a:t>access entities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Methods for </a:t>
            </a: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/>
              <a:t> new entities (</a:t>
            </a:r>
            <a:r>
              <a:rPr lang="en-US" b="1" noProof="1">
                <a:solidFill>
                  <a:schemeClr val="bg1"/>
                </a:solidFill>
              </a:rPr>
              <a:t>Add() </a:t>
            </a:r>
            <a:r>
              <a:rPr lang="en-US" dirty="0"/>
              <a:t>method)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manipulate database data by </a:t>
            </a:r>
            <a:r>
              <a:rPr lang="en-US" dirty="0"/>
              <a:t>modifying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dirty="0"/>
              <a:t>Easily navigate through </a:t>
            </a:r>
            <a:r>
              <a:rPr lang="en-US" b="1" dirty="0">
                <a:solidFill>
                  <a:schemeClr val="bg1"/>
                </a:solidFill>
              </a:rPr>
              <a:t>table relations</a:t>
            </a:r>
          </a:p>
          <a:p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LINQ queries </a:t>
            </a:r>
            <a:r>
              <a:rPr lang="en-US" dirty="0"/>
              <a:t>as native </a:t>
            </a:r>
            <a:r>
              <a:rPr lang="en-US" b="1" dirty="0">
                <a:solidFill>
                  <a:schemeClr val="bg1"/>
                </a:solidFill>
              </a:rPr>
              <a:t>SQL queries</a:t>
            </a:r>
          </a:p>
          <a:p>
            <a:r>
              <a:rPr lang="en-US" dirty="0"/>
              <a:t>Managing database </a:t>
            </a:r>
            <a:r>
              <a:rPr lang="en-US" b="1" dirty="0">
                <a:solidFill>
                  <a:schemeClr val="bg1"/>
                </a:solidFill>
              </a:rPr>
              <a:t>creation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deletion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migration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noProof="1"/>
              <a:t>DbContext </a:t>
            </a:r>
            <a:r>
              <a:rPr lang="en-US"/>
              <a:t>Class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4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create instance of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r>
              <a:rPr lang="en-US" dirty="0"/>
              <a:t>In the constructor you can pass a database connection string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properties: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Database</a:t>
            </a:r>
            <a:r>
              <a:rPr lang="en-US" dirty="0"/>
              <a:t> – </a:t>
            </a:r>
            <a:r>
              <a:rPr lang="en-US" b="1" dirty="0">
                <a:solidFill>
                  <a:schemeClr val="bg1"/>
                </a:solidFill>
              </a:rPr>
              <a:t>EnsureCreated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Deleted</a:t>
            </a:r>
            <a:r>
              <a:rPr lang="en-US" dirty="0"/>
              <a:t> methods, DB Connection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ChangeTracker</a:t>
            </a:r>
            <a:r>
              <a:rPr lang="en-US" dirty="0"/>
              <a:t> – Holds info about the </a:t>
            </a:r>
            <a:r>
              <a:rPr lang="en-US" b="1" dirty="0">
                <a:solidFill>
                  <a:schemeClr val="bg1"/>
                </a:solidFill>
              </a:rPr>
              <a:t>automatic change tracker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 entity classes (tables) are listed as properties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e.g. </a:t>
            </a:r>
            <a:r>
              <a:rPr lang="en-US" b="1" noProof="1">
                <a:solidFill>
                  <a:schemeClr val="bg1"/>
                </a:solidFill>
              </a:rPr>
              <a:t>DbSet&lt;Employee&gt; Employees { get; set;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DbContext Class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062036" y="1905000"/>
            <a:ext cx="10061576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</p:txBody>
      </p:sp>
    </p:spTree>
    <p:extLst>
      <p:ext uri="{BB962C8B-B14F-4D97-AF65-F5344CB8AC3E}">
        <p14:creationId xmlns:p14="http://schemas.microsoft.com/office/powerpoint/2010/main" val="381464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LINQ-to-Entities</a:t>
            </a:r>
            <a:r>
              <a:rPr lang="en-US" dirty="0"/>
              <a:t> query over EF entity: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 property in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with LINQ Query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12118" y="4784712"/>
            <a:ext cx="876458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public partial class SoftUniEntities : DbContext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DbSet&lt;Project&gt; Projects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DbSet&lt;Department&gt; Departments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712118" y="1876132"/>
            <a:ext cx="8764588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.ToArray();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18412" y="3170138"/>
            <a:ext cx="2672167" cy="904513"/>
          </a:xfrm>
          <a:prstGeom prst="wedgeRoundRectCallout">
            <a:avLst>
              <a:gd name="adj1" fmla="val -58448"/>
              <a:gd name="adj2" fmla="val -466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EF translates this to an SQL query</a:t>
            </a:r>
          </a:p>
        </p:txBody>
      </p:sp>
    </p:spTree>
    <p:extLst>
      <p:ext uri="{BB962C8B-B14F-4D97-AF65-F5344CB8AC3E}">
        <p14:creationId xmlns:p14="http://schemas.microsoft.com/office/powerpoint/2010/main" val="290782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also use </a:t>
            </a:r>
            <a:r>
              <a:rPr lang="en-US" b="1" dirty="0">
                <a:solidFill>
                  <a:schemeClr val="bg1"/>
                </a:solidFill>
              </a:rPr>
              <a:t>extension methods </a:t>
            </a:r>
            <a:r>
              <a:rPr lang="en-US" dirty="0"/>
              <a:t>for constructing the query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with LINQ 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2412" y="4833550"/>
            <a:ext cx="9144000" cy="13388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var project = context.Projects.Find(2);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Console.WriteLine(project.Name);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2412" y="1828800"/>
            <a:ext cx="9144000" cy="183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.Where(c =&gt; c.JobTitle == "Design Engineering")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.Select(c =&gt; c.FirstName)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.ToList();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84612" y="3233460"/>
            <a:ext cx="3276600" cy="865532"/>
          </a:xfrm>
          <a:prstGeom prst="wedgeRoundRectCallout">
            <a:avLst>
              <a:gd name="adj1" fmla="val -55252"/>
              <a:gd name="adj2" fmla="val -346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</a:rPr>
              <a:t>ToList() </a:t>
            </a:r>
            <a:r>
              <a:rPr lang="en-US" sz="2400" b="1" noProof="1">
                <a:solidFill>
                  <a:srgbClr val="FFFFFF"/>
                </a:solidFill>
              </a:rPr>
              <a:t>materializes the query</a:t>
            </a:r>
          </a:p>
        </p:txBody>
      </p:sp>
    </p:spTree>
    <p:extLst>
      <p:ext uri="{BB962C8B-B14F-4D97-AF65-F5344CB8AC3E}">
        <p14:creationId xmlns:p14="http://schemas.microsoft.com/office/powerpoint/2010/main" val="119897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Where()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Searches by given condition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First/Last() </a:t>
            </a:r>
            <a:r>
              <a:rPr lang="en-US" noProof="1"/>
              <a:t>/ </a:t>
            </a:r>
            <a:r>
              <a:rPr lang="en-US" b="1" noProof="1">
                <a:solidFill>
                  <a:schemeClr val="bg1"/>
                </a:solidFill>
              </a:rPr>
              <a:t>FirstOrDefault/LastOrDefault()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Gets the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 which matches the condition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Throws </a:t>
            </a:r>
            <a:r>
              <a:rPr lang="en-US" b="1" noProof="1">
                <a:solidFill>
                  <a:schemeClr val="bg1"/>
                </a:solidFill>
              </a:rPr>
              <a:t>InvalidOperationException</a:t>
            </a:r>
            <a:r>
              <a:rPr lang="en-US" dirty="0"/>
              <a:t> without </a:t>
            </a:r>
            <a:r>
              <a:rPr lang="en-US" b="1" dirty="0">
                <a:solidFill>
                  <a:schemeClr val="bg1"/>
                </a:solidFill>
              </a:rPr>
              <a:t>OrDefault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Select()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Projects (conversion) collection to another type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OrderBy() </a:t>
            </a:r>
            <a:r>
              <a:rPr lang="en-US" noProof="1"/>
              <a:t>/ </a:t>
            </a:r>
            <a:r>
              <a:rPr lang="en-US" b="1" noProof="1">
                <a:solidFill>
                  <a:schemeClr val="bg1"/>
                </a:solidFill>
              </a:rPr>
              <a:t>ThenBy() </a:t>
            </a:r>
            <a:r>
              <a:rPr lang="en-US" noProof="1"/>
              <a:t>/ </a:t>
            </a:r>
            <a:r>
              <a:rPr lang="en-US" b="1" noProof="1">
                <a:solidFill>
                  <a:schemeClr val="bg1"/>
                </a:solidFill>
              </a:rPr>
              <a:t>OrderByDescending()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Orders a collection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LINQ: Simple Operations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80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7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Any()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Checks if any element matches a condition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All()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Checks if all elements match a condition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Distinct()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only unique elements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Skip() </a:t>
            </a:r>
            <a:r>
              <a:rPr lang="en-US" noProof="1"/>
              <a:t>/ </a:t>
            </a:r>
            <a:r>
              <a:rPr lang="en-US" b="1" noProof="1">
                <a:solidFill>
                  <a:schemeClr val="bg1"/>
                </a:solidFill>
              </a:rPr>
              <a:t>Take()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Skips or takes X number of elements</a:t>
            </a:r>
            <a:endParaRPr lang="en-US" noProof="1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LINQ: Simple Operations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65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14" y="1371603"/>
            <a:ext cx="9021897" cy="4795935"/>
          </a:xfrm>
        </p:spPr>
        <p:txBody>
          <a:bodyPr/>
          <a:lstStyle/>
          <a:p>
            <a:r>
              <a:rPr lang="en-US" dirty="0"/>
              <a:t>Entity Framework Core Overview</a:t>
            </a:r>
          </a:p>
          <a:p>
            <a:r>
              <a:rPr lang="en-US" dirty="0"/>
              <a:t>Database First Model</a:t>
            </a:r>
          </a:p>
          <a:p>
            <a:r>
              <a:rPr lang="en-US" dirty="0"/>
              <a:t>CRUD Operations Using </a:t>
            </a:r>
            <a:br>
              <a:rPr lang="en-US" dirty="0"/>
            </a:br>
            <a:r>
              <a:rPr lang="en-US" dirty="0"/>
              <a:t>Entity Framework Core</a:t>
            </a:r>
          </a:p>
          <a:p>
            <a:r>
              <a:rPr lang="en-US" dirty="0"/>
              <a:t>Working with LINQ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2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Queries sent to SQL Server can be monitored with SQL Server </a:t>
            </a:r>
            <a:br>
              <a:rPr lang="en-US" dirty="0"/>
            </a:br>
            <a:r>
              <a:rPr lang="en-US" dirty="0"/>
              <a:t>Profiler</a:t>
            </a:r>
          </a:p>
          <a:p>
            <a:pPr lvl="1"/>
            <a:r>
              <a:rPr lang="en-US" dirty="0"/>
              <a:t>Included in </a:t>
            </a:r>
            <a:r>
              <a:rPr lang="en-US" b="1" dirty="0">
                <a:solidFill>
                  <a:schemeClr val="bg1"/>
                </a:solidFill>
              </a:rPr>
              <a:t>SQL Server Management Studio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Queries can also be monitored with Express Profiler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Logging the Native SQL Queries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446212" y="5792063"/>
            <a:ext cx="9296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3200" noProof="1">
                <a:solidFill>
                  <a:srgbClr val="FBEEDC"/>
                </a:solidFill>
                <a:effectLst/>
                <a:hlinkClick r:id="rId3"/>
              </a:rPr>
              <a:t>https://expressprofiler.codeplex.com/</a:t>
            </a:r>
            <a:endParaRPr lang="en-US" sz="3200" noProof="1">
              <a:solidFill>
                <a:srgbClr val="FBEEDC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7D0F3-10C4-4895-AD35-77EC9D27A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349" y="3112074"/>
            <a:ext cx="63341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8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CRUD Operations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B66E82-4C21-4977-ACF3-40AB65C50F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With Entity Framework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0412" y="1676400"/>
            <a:ext cx="3352800" cy="1843170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600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To create a new database row use the method </a:t>
            </a:r>
            <a:r>
              <a:rPr lang="en-US" b="1" noProof="1">
                <a:solidFill>
                  <a:schemeClr val="bg1"/>
                </a:solidFill>
              </a:rPr>
              <a:t>Add(…) </a:t>
            </a:r>
            <a:r>
              <a:rPr lang="en-US" noProof="1"/>
              <a:t>of the </a:t>
            </a:r>
            <a:br>
              <a:rPr lang="en-US" noProof="1"/>
            </a:br>
            <a:r>
              <a:rPr lang="en-US" dirty="0"/>
              <a:t>corresponding </a:t>
            </a:r>
            <a:r>
              <a:rPr lang="en-US" noProof="1"/>
              <a:t>DbSet: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New Data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19236" y="2590800"/>
            <a:ext cx="868997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Name = "Judge System",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StartDate = new DateTime(2015, 4, 15),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context.Projects.Add(project);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1012" y="5524500"/>
            <a:ext cx="8686800" cy="11049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249594" y="5977540"/>
            <a:ext cx="3505200" cy="535755"/>
          </a:xfrm>
          <a:prstGeom prst="wedgeRoundRectCallout">
            <a:avLst>
              <a:gd name="adj1" fmla="val -57576"/>
              <a:gd name="adj2" fmla="val -534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Execute SQL statements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085012" y="2004650"/>
            <a:ext cx="2326080" cy="838200"/>
          </a:xfrm>
          <a:prstGeom prst="wedgeRoundRectCallout">
            <a:avLst>
              <a:gd name="adj1" fmla="val -57436"/>
              <a:gd name="adj2" fmla="val 402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Create a new </a:t>
            </a:r>
            <a:r>
              <a:rPr lang="en-US" sz="2400" b="1" noProof="1">
                <a:solidFill>
                  <a:schemeClr val="bg1"/>
                </a:solidFill>
              </a:rPr>
              <a:t>Project</a:t>
            </a:r>
            <a:r>
              <a:rPr lang="en-US" sz="2400" b="1" noProof="1">
                <a:solidFill>
                  <a:srgbClr val="FFFFFF"/>
                </a:solidFill>
              </a:rPr>
              <a:t> 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33371" y="4756536"/>
            <a:ext cx="4572000" cy="535755"/>
          </a:xfrm>
          <a:prstGeom prst="wedgeRoundRectCallout">
            <a:avLst>
              <a:gd name="adj1" fmla="val -53061"/>
              <a:gd name="adj2" fmla="val 432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Add the object to the </a:t>
            </a:r>
            <a:r>
              <a:rPr lang="en-US" sz="2400" b="1" noProof="1">
                <a:solidFill>
                  <a:schemeClr val="bg1"/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19126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We can also add cascading entities to the database: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Project</a:t>
            </a:r>
            <a:r>
              <a:rPr lang="en-US" dirty="0"/>
              <a:t> will be added when the 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dirty="0"/>
              <a:t> entity </a:t>
            </a:r>
            <a:br>
              <a:rPr lang="en-US" dirty="0"/>
            </a:br>
            <a:r>
              <a:rPr lang="en-US" dirty="0"/>
              <a:t>(employee) is inserted to the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Cascading Inserts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71406" y="1968137"/>
            <a:ext cx="11355389" cy="23729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9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Employee employee = new Employee();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employee.FirstName = "Petya";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employee.LastName = "Grozdarska";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bg1"/>
                </a:solidFill>
                <a:effectLst/>
              </a:rPr>
              <a:t>employee.Projects.Add(new Project { Name = "SoftUni Conf"} ); 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softUniEntities.Employees.Add(employee);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</a:rPr>
              <a:t>softUniEntities.SaveChanges();</a:t>
            </a:r>
          </a:p>
        </p:txBody>
      </p:sp>
    </p:spTree>
    <p:extLst>
      <p:ext uri="{BB962C8B-B14F-4D97-AF65-F5344CB8AC3E}">
        <p14:creationId xmlns:p14="http://schemas.microsoft.com/office/powerpoint/2010/main" val="222001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allows modifying entity properties and persisting </a:t>
            </a:r>
            <a:br>
              <a:rPr lang="en-US" dirty="0"/>
            </a:br>
            <a:r>
              <a:rPr lang="en-US" dirty="0"/>
              <a:t>them in the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Just load an entity, modify it and call </a:t>
            </a: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 automatically tracks all changes made on its </a:t>
            </a:r>
            <a:br>
              <a:rPr lang="en-US" dirty="0"/>
            </a:br>
            <a:r>
              <a:rPr lang="en-US" dirty="0"/>
              <a:t>entity objects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Existing Data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912813" y="4346138"/>
            <a:ext cx="67818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256212" y="5852495"/>
            <a:ext cx="2089046" cy="886202"/>
          </a:xfrm>
          <a:prstGeom prst="wedgeRoundRectCallout">
            <a:avLst>
              <a:gd name="adj1" fmla="val -58872"/>
              <a:gd name="adj2" fmla="val -52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Execute an SQL 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694613" y="4133417"/>
            <a:ext cx="2362200" cy="914400"/>
          </a:xfrm>
          <a:prstGeom prst="wedgeRoundRectCallout">
            <a:avLst>
              <a:gd name="adj1" fmla="val -55927"/>
              <a:gd name="adj2" fmla="val 38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SELECT the first order</a:t>
            </a:r>
          </a:p>
        </p:txBody>
      </p:sp>
    </p:spTree>
    <p:extLst>
      <p:ext uri="{BB962C8B-B14F-4D97-AF65-F5344CB8AC3E}">
        <p14:creationId xmlns:p14="http://schemas.microsoft.com/office/powerpoint/2010/main" val="3357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Delete is done by </a:t>
            </a:r>
            <a:r>
              <a:rPr lang="en-US" b="1" noProof="1">
                <a:solidFill>
                  <a:schemeClr val="bg1"/>
                </a:solidFill>
              </a:rPr>
              <a:t>Remove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 on the specified entity collection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method performs the delete action in the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Existing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0412" y="3367183"/>
            <a:ext cx="8077200" cy="20005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softUniEntities.Employees.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(employee);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softUniEntities.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17094" y="3470337"/>
            <a:ext cx="3829478" cy="852326"/>
          </a:xfrm>
          <a:prstGeom prst="wedgeRoundRectCallout">
            <a:avLst>
              <a:gd name="adj1" fmla="val -53507"/>
              <a:gd name="adj2" fmla="val 494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Mark the entity for deleting at the next save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1612" y="5199452"/>
            <a:ext cx="3416204" cy="762000"/>
          </a:xfrm>
          <a:prstGeom prst="wedgeRoundRectCallout">
            <a:avLst>
              <a:gd name="adj1" fmla="val -56943"/>
              <a:gd name="adj2" fmla="val -496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Execute the SQL DELETE command</a:t>
            </a:r>
          </a:p>
        </p:txBody>
      </p:sp>
    </p:spTree>
    <p:extLst>
      <p:ext uri="{BB962C8B-B14F-4D97-AF65-F5344CB8AC3E}">
        <p14:creationId xmlns:p14="http://schemas.microsoft.com/office/powerpoint/2010/main" val="292471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ORM frameworks maps database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schema to objects in a programming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language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Entity Framework Core is the standard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.NET ORM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LINQ can be used to query the DB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through the DB context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E147204-1C89-4079-97F0-5FF4C7811927}"/>
              </a:ext>
            </a:extLst>
          </p:cNvPr>
          <p:cNvSpPr>
            <a:spLocks noGrp="1"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761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757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70967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8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88D22A-6167-4B35-848C-430A24E1D2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and Features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012" y="1676400"/>
            <a:ext cx="2591768" cy="171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 Core: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standard </a:t>
            </a:r>
            <a:r>
              <a:rPr lang="en-US" b="1" dirty="0">
                <a:solidFill>
                  <a:schemeClr val="bg1"/>
                </a:solidFill>
              </a:rPr>
              <a:t>ORM framework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.NET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dirty="0"/>
              <a:t>Provides LINQ-based data queries and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operations</a:t>
            </a:r>
          </a:p>
          <a:p>
            <a:r>
              <a:rPr lang="en-US" dirty="0"/>
              <a:t>Automatic </a:t>
            </a:r>
            <a:r>
              <a:rPr lang="en-US" b="1" dirty="0">
                <a:solidFill>
                  <a:schemeClr val="bg1"/>
                </a:solidFill>
              </a:rPr>
              <a:t>change tracking </a:t>
            </a:r>
            <a:r>
              <a:rPr lang="en-US" dirty="0"/>
              <a:t>of in-memory objects</a:t>
            </a:r>
          </a:p>
          <a:p>
            <a:r>
              <a:rPr lang="en-US" dirty="0"/>
              <a:t>Works with many relational databases (with different providers)</a:t>
            </a:r>
          </a:p>
          <a:p>
            <a:r>
              <a:rPr lang="en-US" dirty="0"/>
              <a:t>Open source with independent release cycle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Core: Basic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57" y="3352800"/>
            <a:ext cx="2244280" cy="3077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666" y="3352800"/>
            <a:ext cx="2434404" cy="30772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799" y="3352800"/>
            <a:ext cx="2329393" cy="3077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1409" y="1151118"/>
            <a:ext cx="3467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Write &amp; execute query over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1933" y="1151118"/>
            <a:ext cx="3661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dirty="0"/>
              <a:t>EF generates &amp; executes an </a:t>
            </a:r>
            <a:r>
              <a:rPr lang="en-US" sz="3200" b="1" dirty="0">
                <a:solidFill>
                  <a:schemeClr val="bg1"/>
                </a:solidFill>
              </a:rPr>
              <a:t>SQL query</a:t>
            </a:r>
            <a:r>
              <a:rPr lang="en-US" sz="3200" dirty="0"/>
              <a:t> in the </a:t>
            </a:r>
            <a:r>
              <a:rPr lang="en-US" sz="3200" b="1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612" y="1151118"/>
            <a:ext cx="3429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dirty="0"/>
              <a:t>Define the data model (</a:t>
            </a:r>
            <a:r>
              <a:rPr lang="en-US" sz="3200" b="1" dirty="0">
                <a:solidFill>
                  <a:schemeClr val="bg1"/>
                </a:solidFill>
              </a:rPr>
              <a:t>Code First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Scaffold from DB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42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Core: Basic Workflow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54524" y="1151118"/>
            <a:ext cx="32400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200" dirty="0"/>
              <a:t>Modify data with C# code and call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Save Changes()</a:t>
            </a:r>
            <a:r>
              <a:rPr lang="en-US" sz="3200" dirty="0"/>
              <a:t>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1933" y="1151118"/>
            <a:ext cx="36611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200" dirty="0"/>
              <a:t>Entity Framework generates &amp; executes SQL command to modify the 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8011" y="1151117"/>
            <a:ext cx="35239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3200" dirty="0"/>
              <a:t>EF transforms </a:t>
            </a:r>
            <a:br>
              <a:rPr lang="en-US" sz="3200" dirty="0"/>
            </a:br>
            <a:r>
              <a:rPr lang="en-US" sz="3200" dirty="0"/>
              <a:t>the query</a:t>
            </a:r>
            <a:br>
              <a:rPr lang="en-US" sz="3200" dirty="0"/>
            </a:br>
            <a:r>
              <a:rPr lang="en-US" sz="3200" dirty="0"/>
              <a:t>results into </a:t>
            </a:r>
            <a:br>
              <a:rPr lang="en-US" sz="3200" dirty="0"/>
            </a:br>
            <a:r>
              <a:rPr lang="en-US" sz="3200" dirty="0"/>
              <a:t>.NET objects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2" y="3447710"/>
            <a:ext cx="2860254" cy="30772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3" y="3447711"/>
            <a:ext cx="3582032" cy="30772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043" y="4038599"/>
            <a:ext cx="3889232" cy="18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2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add </a:t>
            </a:r>
            <a:r>
              <a:rPr lang="en-US" b="1" dirty="0">
                <a:solidFill>
                  <a:schemeClr val="bg1"/>
                </a:solidFill>
              </a:rPr>
              <a:t>EF Core support </a:t>
            </a:r>
            <a:r>
              <a:rPr lang="en-US" dirty="0"/>
              <a:t>to a project in </a:t>
            </a:r>
            <a:r>
              <a:rPr lang="en-US" b="1" dirty="0">
                <a:solidFill>
                  <a:schemeClr val="bg1"/>
                </a:solidFill>
              </a:rPr>
              <a:t>Visual Studio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Install it from </a:t>
            </a:r>
            <a:r>
              <a:rPr lang="en-US" b="1" dirty="0">
                <a:solidFill>
                  <a:schemeClr val="bg1"/>
                </a:solidFill>
              </a:rPr>
              <a:t>Package Manager Console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EF Core is modular – any </a:t>
            </a:r>
            <a:r>
              <a:rPr lang="en-US" b="1" dirty="0">
                <a:solidFill>
                  <a:schemeClr val="bg1"/>
                </a:solidFill>
              </a:rPr>
              <a:t>data providers </a:t>
            </a:r>
            <a:r>
              <a:rPr lang="en-US" dirty="0"/>
              <a:t>must be installed too: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 Core: Setup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035EBD2-3BA3-4963-9819-A1E7C3CCB42E}"/>
              </a:ext>
            </a:extLst>
          </p:cNvPr>
          <p:cNvSpPr txBox="1">
            <a:spLocks/>
          </p:cNvSpPr>
          <p:nvPr/>
        </p:nvSpPr>
        <p:spPr>
          <a:xfrm>
            <a:off x="833436" y="2514600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Install-Package Microsoft.EntityFrameworkCore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833436" y="3936298"/>
            <a:ext cx="1097597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</p:spTree>
    <p:extLst>
      <p:ext uri="{BB962C8B-B14F-4D97-AF65-F5344CB8AC3E}">
        <p14:creationId xmlns:p14="http://schemas.microsoft.com/office/powerpoint/2010/main" val="253395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en-US" dirty="0"/>
              <a:t>model models the </a:t>
            </a:r>
            <a:r>
              <a:rPr lang="en-US" b="1" dirty="0">
                <a:solidFill>
                  <a:schemeClr val="bg1"/>
                </a:solidFill>
              </a:rPr>
              <a:t>entity classes after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First Model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F58F87-06B2-4701-8451-F0DC562F4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6" r="2674"/>
          <a:stretch/>
        </p:blipFill>
        <p:spPr>
          <a:xfrm>
            <a:off x="1331594" y="2547594"/>
            <a:ext cx="4124040" cy="3968767"/>
          </a:xfrm>
          <a:prstGeom prst="roundRect">
            <a:avLst>
              <a:gd name="adj" fmla="val 1465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90821E-A007-4AD2-A3D3-7D91241DE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12" y="3084176"/>
            <a:ext cx="3716948" cy="2895600"/>
          </a:xfrm>
          <a:prstGeom prst="roundRect">
            <a:avLst>
              <a:gd name="adj" fmla="val 2668"/>
            </a:avLst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092824" y="4222453"/>
            <a:ext cx="611188" cy="61904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097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1572</TotalTime>
  <Words>1170</Words>
  <Application>Microsoft Office PowerPoint</Application>
  <PresentationFormat>Custom</PresentationFormat>
  <Paragraphs>285</Paragraphs>
  <Slides>31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SoftUni3_1</vt:lpstr>
      <vt:lpstr>Introduction to Entity Framework Core</vt:lpstr>
      <vt:lpstr>Table of Contents</vt:lpstr>
      <vt:lpstr>Have a Question?</vt:lpstr>
      <vt:lpstr>PowerPoint Presentation</vt:lpstr>
      <vt:lpstr>Entity Framework Core: Overview</vt:lpstr>
      <vt:lpstr>EF Core: Basic Workflow</vt:lpstr>
      <vt:lpstr>EF Core: Basic Workflow (2)</vt:lpstr>
      <vt:lpstr>Entity Framework Core: Setup</vt:lpstr>
      <vt:lpstr>Database First Model</vt:lpstr>
      <vt:lpstr>Database First Model: Setup</vt:lpstr>
      <vt:lpstr>EF Components</vt:lpstr>
      <vt:lpstr>EF Components (2)</vt:lpstr>
      <vt:lpstr>PowerPoint Presentation</vt:lpstr>
      <vt:lpstr>The DbContext Class</vt:lpstr>
      <vt:lpstr>Using DbContext Class</vt:lpstr>
      <vt:lpstr>Reading Data with LINQ Query</vt:lpstr>
      <vt:lpstr>Reading Data with LINQ Query</vt:lpstr>
      <vt:lpstr>LINQ: Simple Operations</vt:lpstr>
      <vt:lpstr>LINQ: Simple Operations (2)</vt:lpstr>
      <vt:lpstr>Logging the Native SQL Queries</vt:lpstr>
      <vt:lpstr>PowerPoint Presentation</vt:lpstr>
      <vt:lpstr>Creating New Data</vt:lpstr>
      <vt:lpstr>Cascading Inserts</vt:lpstr>
      <vt:lpstr>Updating Existing Data</vt:lpstr>
      <vt:lpstr>Deleting Existing Data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DB Advanced - EF Core Introduction to EntityFramework</dc:title>
  <dc:subject>Software Development Course</dc:subject>
  <dc:creator>Software University</dc:creator>
  <cp:keywords>CSharp, DB, Advanced, EF, Core, Introduction, Entity, Framework, tech, fundamentals, technologySoftware University, SoftUni, programming, coding, software development, education, training, course</cp:keywords>
  <dc:description>Databases Advanced Course @ SoftUni – https://softuni.bg/courses/databases-advanced-entity-framework
</dc:description>
  <cp:lastModifiedBy>Peter Arnaudov</cp:lastModifiedBy>
  <cp:revision>353</cp:revision>
  <dcterms:created xsi:type="dcterms:W3CDTF">2014-01-02T17:00:34Z</dcterms:created>
  <dcterms:modified xsi:type="dcterms:W3CDTF">2019-10-28T10:41:12Z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