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1"/>
  </p:notesMasterIdLst>
  <p:handoutMasterIdLst>
    <p:handoutMasterId r:id="rId62"/>
  </p:handoutMasterIdLst>
  <p:sldIdLst>
    <p:sldId id="890" r:id="rId2"/>
    <p:sldId id="891" r:id="rId3"/>
    <p:sldId id="892" r:id="rId4"/>
    <p:sldId id="893" r:id="rId5"/>
    <p:sldId id="894" r:id="rId6"/>
    <p:sldId id="897" r:id="rId7"/>
    <p:sldId id="941" r:id="rId8"/>
    <p:sldId id="899" r:id="rId9"/>
    <p:sldId id="900" r:id="rId10"/>
    <p:sldId id="901" r:id="rId11"/>
    <p:sldId id="902" r:id="rId12"/>
    <p:sldId id="903" r:id="rId13"/>
    <p:sldId id="904" r:id="rId14"/>
    <p:sldId id="905" r:id="rId15"/>
    <p:sldId id="906" r:id="rId16"/>
    <p:sldId id="895" r:id="rId17"/>
    <p:sldId id="896" r:id="rId18"/>
    <p:sldId id="907" r:id="rId19"/>
    <p:sldId id="908" r:id="rId20"/>
    <p:sldId id="909" r:id="rId21"/>
    <p:sldId id="911" r:id="rId22"/>
    <p:sldId id="912" r:id="rId23"/>
    <p:sldId id="913" r:id="rId24"/>
    <p:sldId id="914" r:id="rId25"/>
    <p:sldId id="915" r:id="rId26"/>
    <p:sldId id="916" r:id="rId27"/>
    <p:sldId id="917" r:id="rId28"/>
    <p:sldId id="918" r:id="rId29"/>
    <p:sldId id="919" r:id="rId30"/>
    <p:sldId id="920" r:id="rId31"/>
    <p:sldId id="921" r:id="rId32"/>
    <p:sldId id="922" r:id="rId33"/>
    <p:sldId id="923" r:id="rId34"/>
    <p:sldId id="924" r:id="rId35"/>
    <p:sldId id="925" r:id="rId36"/>
    <p:sldId id="926" r:id="rId37"/>
    <p:sldId id="927" r:id="rId38"/>
    <p:sldId id="928" r:id="rId39"/>
    <p:sldId id="929" r:id="rId40"/>
    <p:sldId id="930" r:id="rId41"/>
    <p:sldId id="931" r:id="rId42"/>
    <p:sldId id="932" r:id="rId43"/>
    <p:sldId id="933" r:id="rId44"/>
    <p:sldId id="942" r:id="rId45"/>
    <p:sldId id="943" r:id="rId46"/>
    <p:sldId id="944" r:id="rId47"/>
    <p:sldId id="934" r:id="rId48"/>
    <p:sldId id="935" r:id="rId49"/>
    <p:sldId id="936" r:id="rId50"/>
    <p:sldId id="937" r:id="rId51"/>
    <p:sldId id="938" r:id="rId52"/>
    <p:sldId id="939" r:id="rId53"/>
    <p:sldId id="940" r:id="rId54"/>
    <p:sldId id="884" r:id="rId55"/>
    <p:sldId id="885" r:id="rId56"/>
    <p:sldId id="948" r:id="rId57"/>
    <p:sldId id="946" r:id="rId58"/>
    <p:sldId id="888" r:id="rId59"/>
    <p:sldId id="88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890"/>
            <p14:sldId id="891"/>
            <p14:sldId id="892"/>
          </p14:sldIdLst>
        </p14:section>
        <p14:section name="Joins" id="{BC4A3995-4CED-4320-A673-95328C9C809D}">
          <p14:sldIdLst>
            <p14:sldId id="893"/>
            <p14:sldId id="894"/>
            <p14:sldId id="897"/>
            <p14:sldId id="941"/>
            <p14:sldId id="899"/>
            <p14:sldId id="900"/>
            <p14:sldId id="901"/>
            <p14:sldId id="902"/>
            <p14:sldId id="903"/>
            <p14:sldId id="904"/>
            <p14:sldId id="905"/>
            <p14:sldId id="906"/>
            <p14:sldId id="895"/>
            <p14:sldId id="896"/>
            <p14:sldId id="907"/>
            <p14:sldId id="908"/>
            <p14:sldId id="909"/>
            <p14:sldId id="911"/>
            <p14:sldId id="912"/>
            <p14:sldId id="913"/>
            <p14:sldId id="914"/>
            <p14:sldId id="915"/>
            <p14:sldId id="916"/>
            <p14:sldId id="917"/>
            <p14:sldId id="918"/>
            <p14:sldId id="919"/>
            <p14:sldId id="920"/>
            <p14:sldId id="921"/>
            <p14:sldId id="922"/>
            <p14:sldId id="923"/>
            <p14:sldId id="924"/>
            <p14:sldId id="925"/>
          </p14:sldIdLst>
        </p14:section>
        <p14:section name="Subqueries" id="{70B8B5BA-C876-4FFD-961F-A3D14C2D318C}">
          <p14:sldIdLst>
            <p14:sldId id="926"/>
            <p14:sldId id="927"/>
            <p14:sldId id="928"/>
            <p14:sldId id="929"/>
            <p14:sldId id="930"/>
          </p14:sldIdLst>
        </p14:section>
        <p14:section name="Common Table Expressions" id="{6D0DEF3F-3051-44F4-9061-7DCDEB0E6F1F}">
          <p14:sldIdLst>
            <p14:sldId id="931"/>
            <p14:sldId id="932"/>
            <p14:sldId id="933"/>
            <p14:sldId id="942"/>
            <p14:sldId id="943"/>
            <p14:sldId id="944"/>
          </p14:sldIdLst>
        </p14:section>
        <p14:section name="Indexes" id="{F403A9B5-FD59-48E4-86D3-8C0E3BA06B2C}">
          <p14:sldIdLst>
            <p14:sldId id="934"/>
            <p14:sldId id="935"/>
            <p14:sldId id="936"/>
            <p14:sldId id="937"/>
            <p14:sldId id="938"/>
            <p14:sldId id="939"/>
          </p14:sldIdLst>
        </p14:section>
        <p14:section name="Demo" id="{A7E4F32D-4C82-4FF1-A5AB-1C4C559572D7}">
          <p14:sldIdLst>
            <p14:sldId id="940"/>
          </p14:sldIdLst>
        </p14:section>
        <p14:section name="Conclusion" id="{10E03AB1-9AA8-4E86-9A64-D741901E50A2}">
          <p14:sldIdLst>
            <p14:sldId id="884"/>
            <p14:sldId id="885"/>
            <p14:sldId id="948"/>
            <p14:sldId id="946"/>
            <p14:sldId id="888"/>
            <p14:sldId id="889"/>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5DD"/>
    <a:srgbClr val="E0E3E9"/>
    <a:srgbClr val="234465"/>
    <a:srgbClr val="2D2D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140" autoAdjust="0"/>
  </p:normalViewPr>
  <p:slideViewPr>
    <p:cSldViewPr snapToGrid="0" showGuides="1">
      <p:cViewPr varScale="1">
        <p:scale>
          <a:sx n="82" d="100"/>
          <a:sy n="82" d="100"/>
        </p:scale>
        <p:origin x="691" y="77"/>
      </p:cViewPr>
      <p:guideLst>
        <p:guide orient="horz" pos="2184"/>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19.9.2019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9/19/2019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3682912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Tree>
    <p:extLst>
      <p:ext uri="{BB962C8B-B14F-4D97-AF65-F5344CB8AC3E}">
        <p14:creationId xmlns:p14="http://schemas.microsoft.com/office/powerpoint/2010/main" val="305145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Right outer joins return all the data in the second(right) table and all the data from the first(left) table that matches the join</a:t>
            </a:r>
            <a:r>
              <a:rPr lang="en-US" baseline="0" dirty="0"/>
              <a:t> conditions. If the data in the left table doesn’t match any data in the right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02154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13</a:t>
            </a:fld>
            <a:endParaRPr lang="en-US" dirty="0"/>
          </a:p>
        </p:txBody>
      </p:sp>
    </p:spTree>
    <p:extLst>
      <p:ext uri="{BB962C8B-B14F-4D97-AF65-F5344CB8AC3E}">
        <p14:creationId xmlns:p14="http://schemas.microsoft.com/office/powerpoint/2010/main" val="106862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Full joins match all the data in the left</a:t>
            </a:r>
            <a:r>
              <a:rPr lang="en-US" baseline="0" dirty="0"/>
              <a:t> and the right table. If</a:t>
            </a:r>
            <a:r>
              <a:rPr lang="bg-BG" baseline="0" dirty="0"/>
              <a:t> </a:t>
            </a:r>
            <a:r>
              <a:rPr lang="en-US" baseline="0" dirty="0"/>
              <a:t>any of the values doesn’t the join conditions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Tree>
    <p:extLst>
      <p:ext uri="{BB962C8B-B14F-4D97-AF65-F5344CB8AC3E}">
        <p14:creationId xmlns:p14="http://schemas.microsoft.com/office/powerpoint/2010/main" val="1383470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15</a:t>
            </a:fld>
            <a:endParaRPr lang="en-US" dirty="0"/>
          </a:p>
        </p:txBody>
      </p:sp>
    </p:spTree>
    <p:extLst>
      <p:ext uri="{BB962C8B-B14F-4D97-AF65-F5344CB8AC3E}">
        <p14:creationId xmlns:p14="http://schemas.microsoft.com/office/powerpoint/2010/main" val="93076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Cross joins create Cartesian products. This means that</a:t>
            </a:r>
            <a:r>
              <a:rPr lang="en-US" baseline="0" dirty="0"/>
              <a:t> all the rows in the left table are multiplied by all the rows in the right table. If table Employees has 2 rows and table Departments has 3 rows the result will return the multiplication – 6 rows.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5463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19</a:t>
            </a:fld>
            <a:endParaRPr lang="en-US" dirty="0"/>
          </a:p>
        </p:txBody>
      </p:sp>
    </p:spTree>
    <p:extLst>
      <p:ext uri="{BB962C8B-B14F-4D97-AF65-F5344CB8AC3E}">
        <p14:creationId xmlns:p14="http://schemas.microsoft.com/office/powerpoint/2010/main" val="203675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28</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2955002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29</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r>
              <a:rPr lang="en-US" b="1" dirty="0"/>
              <a:t>Three-Way Joins</a:t>
            </a:r>
          </a:p>
          <a:p>
            <a:pPr lvl="1"/>
            <a:endParaRPr lang="en-US" b="1" dirty="0"/>
          </a:p>
          <a:p>
            <a:pPr lvl="1"/>
            <a:r>
              <a:rPr lang="en-US" dirty="0"/>
              <a:t>A </a:t>
            </a:r>
            <a:r>
              <a:rPr lang="en-US" dirty="0">
                <a:solidFill>
                  <a:srgbClr val="FC0128"/>
                </a:solidFill>
              </a:rPr>
              <a:t>three-way join</a:t>
            </a:r>
            <a:r>
              <a:rPr lang="en-US" dirty="0"/>
              <a:t> is a join of three tables. In </a:t>
            </a:r>
            <a:r>
              <a:rPr lang="en-US" dirty="0">
                <a:solidFill>
                  <a:srgbClr val="FC0128"/>
                </a:solidFill>
              </a:rPr>
              <a:t>SQL: 1999 compliant syntax</a:t>
            </a:r>
            <a:r>
              <a:rPr lang="en-US" dirty="0"/>
              <a:t>, joins are performed from left to right so the first join to be performed is </a:t>
            </a:r>
            <a:r>
              <a:rPr lang="en-US" dirty="0">
                <a:latin typeface="Courier New" pitchFamily="49" charset="0"/>
              </a:rPr>
              <a:t>Employees</a:t>
            </a:r>
            <a:r>
              <a:rPr lang="en-US" dirty="0"/>
              <a:t> </a:t>
            </a:r>
            <a:r>
              <a:rPr lang="en-US" dirty="0">
                <a:latin typeface="Courier New" pitchFamily="49" charset="0"/>
              </a:rPr>
              <a:t>JOIN</a:t>
            </a:r>
            <a:r>
              <a:rPr lang="en-US" dirty="0"/>
              <a:t> </a:t>
            </a:r>
            <a:r>
              <a:rPr lang="en-US" dirty="0">
                <a:latin typeface="Courier New" pitchFamily="49" charset="0"/>
              </a:rPr>
              <a:t>ADDRESS</a:t>
            </a:r>
            <a:r>
              <a:rPr lang="en-US" dirty="0"/>
              <a:t>. The first join condition can reference columns in </a:t>
            </a:r>
            <a:r>
              <a:rPr lang="en-US" dirty="0">
                <a:latin typeface="Courier New" pitchFamily="49" charset="0"/>
              </a:rPr>
              <a:t>Employees</a:t>
            </a:r>
            <a:r>
              <a:rPr lang="en-US" dirty="0"/>
              <a:t> and </a:t>
            </a:r>
            <a:r>
              <a:rPr lang="en-US" dirty="0">
                <a:latin typeface="Courier New" pitchFamily="49" charset="0"/>
              </a:rPr>
              <a:t>ADDRESS</a:t>
            </a:r>
            <a:r>
              <a:rPr lang="en-US" dirty="0"/>
              <a:t> but cannot reference columns in </a:t>
            </a:r>
            <a:r>
              <a:rPr lang="en-US" dirty="0">
                <a:latin typeface="Courier New" pitchFamily="49" charset="0"/>
              </a:rPr>
              <a:t>STATEPROVINCE</a:t>
            </a:r>
            <a:r>
              <a:rPr lang="en-US" dirty="0"/>
              <a:t>. The second join condition can reference columns from all three tables.</a:t>
            </a:r>
          </a:p>
          <a:p>
            <a:pPr lvl="1"/>
            <a:endParaRPr lang="en-US" dirty="0"/>
          </a:p>
          <a:p>
            <a:pPr lvl="1"/>
            <a:r>
              <a:rPr lang="en-US" dirty="0"/>
              <a:t>This can also be written as a three-way equijoin:</a:t>
            </a:r>
          </a:p>
          <a:p>
            <a:pPr lvl="1"/>
            <a:endParaRPr lang="en-US" dirty="0"/>
          </a:p>
          <a:p>
            <a:pPr lvl="1"/>
            <a:r>
              <a:rPr lang="en-US" dirty="0"/>
              <a:t>SELECT </a:t>
            </a:r>
            <a:r>
              <a:rPr lang="en-US" dirty="0" err="1"/>
              <a:t>e.LastName</a:t>
            </a:r>
            <a:r>
              <a:rPr lang="en-US" dirty="0"/>
              <a:t>, </a:t>
            </a:r>
            <a:r>
              <a:rPr lang="en-US" dirty="0" err="1"/>
              <a:t>a.City</a:t>
            </a:r>
            <a:r>
              <a:rPr lang="en-US" dirty="0"/>
              <a:t>, </a:t>
            </a:r>
            <a:r>
              <a:rPr lang="en-US" dirty="0" err="1"/>
              <a:t>sp.Name</a:t>
            </a:r>
            <a:r>
              <a:rPr lang="en-US" dirty="0"/>
              <a:t> </a:t>
            </a:r>
            <a:r>
              <a:rPr lang="en-US" dirty="0" err="1"/>
              <a:t>SPName</a:t>
            </a:r>
            <a:endParaRPr lang="en-US" dirty="0"/>
          </a:p>
          <a:p>
            <a:pPr lvl="1"/>
            <a:r>
              <a:rPr lang="en-US" dirty="0"/>
              <a:t>FROM employee e, address a, </a:t>
            </a:r>
            <a:r>
              <a:rPr lang="en-US" dirty="0" err="1"/>
              <a:t>stateprovince</a:t>
            </a:r>
            <a:r>
              <a:rPr lang="en-US" dirty="0"/>
              <a:t> sp</a:t>
            </a:r>
          </a:p>
          <a:p>
            <a:pPr lvl="1"/>
            <a:r>
              <a:rPr lang="en-US" dirty="0"/>
              <a:t>WHERE </a:t>
            </a:r>
            <a:r>
              <a:rPr lang="en-US" dirty="0" err="1"/>
              <a:t>e.AddressID</a:t>
            </a:r>
            <a:r>
              <a:rPr lang="en-US" dirty="0"/>
              <a:t> = </a:t>
            </a:r>
            <a:r>
              <a:rPr lang="en-US" dirty="0" err="1"/>
              <a:t>a.AddressID</a:t>
            </a:r>
            <a:endParaRPr lang="en-US" dirty="0"/>
          </a:p>
          <a:p>
            <a:pPr lvl="1"/>
            <a:r>
              <a:rPr lang="en-US" dirty="0"/>
              <a:t>  AND </a:t>
            </a:r>
            <a:r>
              <a:rPr lang="en-US" dirty="0" err="1"/>
              <a:t>a.StateProvinceID</a:t>
            </a:r>
            <a:r>
              <a:rPr lang="en-US" dirty="0"/>
              <a:t> = </a:t>
            </a:r>
            <a:r>
              <a:rPr lang="en-US" dirty="0" err="1"/>
              <a:t>sp.StateProvinceID</a:t>
            </a:r>
            <a:endParaRPr lang="en-US" dirty="0"/>
          </a:p>
        </p:txBody>
      </p:sp>
    </p:spTree>
    <p:extLst>
      <p:ext uri="{BB962C8B-B14F-4D97-AF65-F5344CB8AC3E}">
        <p14:creationId xmlns:p14="http://schemas.microsoft.com/office/powerpoint/2010/main" val="9205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30</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49265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3864436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DAD1251-0D49-4EB1-BD4E-3DE084FC6C13}" type="slidenum">
              <a:rPr lang="en-US"/>
              <a:pPr/>
              <a:t>31</a:t>
            </a:fld>
            <a:r>
              <a:rPr lang="en-US" dirty="0"/>
              <a:t>##</a:t>
            </a:r>
            <a:endParaRPr lang="en-US" sz="1100" dirty="0"/>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a:xfrm>
            <a:off x="688481" y="4416099"/>
            <a:ext cx="5504853" cy="4182457"/>
          </a:xfrm>
        </p:spPr>
        <p:txBody>
          <a:bodyPr/>
          <a:lstStyle/>
          <a:p>
            <a:pPr lvl="1"/>
            <a:r>
              <a:rPr lang="en-US" dirty="0"/>
              <a:t>The example shown performs a join on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in addition, displays only employees within the Sales department.</a:t>
            </a:r>
          </a:p>
          <a:p>
            <a:endParaRPr lang="en-US" dirty="0"/>
          </a:p>
        </p:txBody>
      </p:sp>
    </p:spTree>
    <p:extLst>
      <p:ext uri="{BB962C8B-B14F-4D97-AF65-F5344CB8AC3E}">
        <p14:creationId xmlns:p14="http://schemas.microsoft.com/office/powerpoint/2010/main" val="3391884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32</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7794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F75C2DCA-6CD4-48A7-91CC-990A469CC4A4}" type="slidenum">
              <a:rPr lang="en-US"/>
              <a:pPr/>
              <a:t>33</a:t>
            </a:fld>
            <a:r>
              <a:rPr lang="en-US" dirty="0"/>
              <a:t>##</a:t>
            </a:r>
          </a:p>
        </p:txBody>
      </p:sp>
      <p:sp>
        <p:nvSpPr>
          <p:cNvPr id="1187842" name="Rectangle 2"/>
          <p:cNvSpPr>
            <a:spLocks noGrp="1" noRot="1" noChangeAspect="1" noChangeArrowheads="1" noTextEdit="1"/>
          </p:cNvSpPr>
          <p:nvPr>
            <p:ph type="sldImg"/>
          </p:nvPr>
        </p:nvSpPr>
        <p:spPr>
          <a:ln/>
        </p:spPr>
      </p:sp>
      <p:sp>
        <p:nvSpPr>
          <p:cNvPr id="1187843"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194197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34</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noProof="1"/>
          </a:p>
        </p:txBody>
      </p:sp>
    </p:spTree>
    <p:extLst>
      <p:ext uri="{BB962C8B-B14F-4D97-AF65-F5344CB8AC3E}">
        <p14:creationId xmlns:p14="http://schemas.microsoft.com/office/powerpoint/2010/main" val="29359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BFA7091-1169-4A3F-A158-1ACE5A626F08}" type="slidenum">
              <a:rPr lang="en-US"/>
              <a:pPr/>
              <a:t>35</a:t>
            </a:fld>
            <a:r>
              <a:rPr lang="en-US" dirty="0"/>
              <a:t>##</a:t>
            </a:r>
            <a:endParaRPr lang="en-US" sz="1100" dirty="0"/>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a:xfrm>
            <a:off x="688481" y="4416099"/>
            <a:ext cx="5504853" cy="4182457"/>
          </a:xfrm>
        </p:spPr>
        <p:txBody>
          <a:bodyPr/>
          <a:lstStyle/>
          <a:p>
            <a:pPr lvl="1"/>
            <a:endParaRPr lang="en-US" dirty="0"/>
          </a:p>
        </p:txBody>
      </p:sp>
    </p:spTree>
    <p:extLst>
      <p:ext uri="{BB962C8B-B14F-4D97-AF65-F5344CB8AC3E}">
        <p14:creationId xmlns:p14="http://schemas.microsoft.com/office/powerpoint/2010/main" val="7746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36</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1890573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A subquery or nested query is a query within another SQL query and embedded within the WHERE clause.</a:t>
            </a:r>
            <a:r>
              <a:rPr lang="en-US" baseline="0" dirty="0"/>
              <a:t> Its main purpose is to serve as a data filter for the main query. It can be used after any of the operators(&gt;,&lt;, =, !=, IN, BETWEEN). A subquery can return a single value or multiple values.</a:t>
            </a:r>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37</a:t>
            </a:fld>
            <a:endParaRPr lang="en-US" dirty="0"/>
          </a:p>
        </p:txBody>
      </p:sp>
    </p:spTree>
    <p:extLst>
      <p:ext uri="{BB962C8B-B14F-4D97-AF65-F5344CB8AC3E}">
        <p14:creationId xmlns:p14="http://schemas.microsoft.com/office/powerpoint/2010/main" val="3128790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38</a:t>
            </a:fld>
            <a:endParaRPr lang="en-US" dirty="0"/>
          </a:p>
        </p:txBody>
      </p:sp>
    </p:spTree>
    <p:extLst>
      <p:ext uri="{BB962C8B-B14F-4D97-AF65-F5344CB8AC3E}">
        <p14:creationId xmlns:p14="http://schemas.microsoft.com/office/powerpoint/2010/main" val="1825338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2006 National Academy for Software Development - http://academy.devbg.org*</a:t>
            </a:r>
          </a:p>
        </p:txBody>
      </p:sp>
      <p:sp>
        <p:nvSpPr>
          <p:cNvPr id="7" name="Rectangle 7"/>
          <p:cNvSpPr>
            <a:spLocks noGrp="1" noChangeArrowheads="1"/>
          </p:cNvSpPr>
          <p:nvPr>
            <p:ph type="sldNum" sz="quarter" idx="5"/>
          </p:nvPr>
        </p:nvSpPr>
        <p:spPr>
          <a:ln/>
        </p:spPr>
        <p:txBody>
          <a:bodyPr/>
          <a:lstStyle/>
          <a:p>
            <a:fld id="{CA89BB25-ABF2-40B6-A2DA-D2E8EC9D27F7}" type="slidenum">
              <a:rPr lang="en-US"/>
              <a:pPr/>
              <a:t>39</a:t>
            </a:fld>
            <a:r>
              <a:rPr lang="en-US" dirty="0"/>
              <a:t>##</a:t>
            </a:r>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a:xfrm>
            <a:off x="687874" y="4415321"/>
            <a:ext cx="5506066" cy="4183164"/>
          </a:xfrm>
        </p:spPr>
        <p:txBody>
          <a:bodyPr/>
          <a:lstStyle/>
          <a:p>
            <a:endParaRPr lang="en-US" dirty="0"/>
          </a:p>
        </p:txBody>
      </p:sp>
    </p:spTree>
    <p:extLst>
      <p:ext uri="{BB962C8B-B14F-4D97-AF65-F5344CB8AC3E}">
        <p14:creationId xmlns:p14="http://schemas.microsoft.com/office/powerpoint/2010/main" val="3583567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40</a:t>
            </a:fld>
            <a:endParaRPr lang="en-US" dirty="0"/>
          </a:p>
        </p:txBody>
      </p:sp>
    </p:spTree>
    <p:extLst>
      <p:ext uri="{BB962C8B-B14F-4D97-AF65-F5344CB8AC3E}">
        <p14:creationId xmlns:p14="http://schemas.microsoft.com/office/powerpoint/2010/main" val="328580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00671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41</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44</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endParaRPr lang="bg-BG" dirty="0"/>
          </a:p>
        </p:txBody>
      </p:sp>
    </p:spTree>
    <p:extLst>
      <p:ext uri="{BB962C8B-B14F-4D97-AF65-F5344CB8AC3E}">
        <p14:creationId xmlns:p14="http://schemas.microsoft.com/office/powerpoint/2010/main" val="2791071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8E92CD7-3A53-49A7-A6DD-9E3A99F23A85}" type="slidenum">
              <a:rPr lang="en-US"/>
              <a:pPr/>
              <a:t>47</a:t>
            </a:fld>
            <a:r>
              <a:rPr lang="en-US" dirty="0"/>
              <a:t>##</a:t>
            </a:r>
            <a:endParaRPr lang="en-US" sz="1100" dirty="0"/>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688481" y="4416099"/>
            <a:ext cx="5504853" cy="4182457"/>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Every table can</a:t>
            </a:r>
            <a:r>
              <a:rPr lang="en-US" baseline="0" dirty="0"/>
              <a:t> have only one c</a:t>
            </a:r>
            <a:r>
              <a:rPr lang="en-US" dirty="0"/>
              <a:t>lustered indexes. They are stored on</a:t>
            </a:r>
            <a:r>
              <a:rPr lang="en-US" baseline="0" dirty="0"/>
              <a:t> the table.</a:t>
            </a:r>
            <a:r>
              <a:rPr lang="en-US" dirty="0"/>
              <a:t> Clustered</a:t>
            </a:r>
            <a:r>
              <a:rPr lang="en-US" baseline="0" dirty="0"/>
              <a:t> indexes sorts the data physically in the table so the reads are much faster. The most common index structure are the B-trees. However, when you have an index inserts and deletes it takes more time to accomplish because </a:t>
            </a:r>
            <a:r>
              <a:rPr lang="en-US" dirty="0"/>
              <a:t>indexes</a:t>
            </a:r>
            <a:r>
              <a:rPr lang="en-US" baseline="0" dirty="0"/>
              <a:t> has to be updated as well.</a:t>
            </a:r>
            <a:r>
              <a:rPr lang="en-US" dirty="0"/>
              <a:t/>
            </a:r>
            <a:br>
              <a:rPr lang="en-US" dirty="0"/>
            </a:br>
            <a:r>
              <a:rPr lang="en-US" dirty="0"/>
              <a:t/>
            </a:r>
            <a:br>
              <a:rPr lang="en-US" dirty="0"/>
            </a:br>
            <a:r>
              <a:rPr lang="en-US" dirty="0"/>
              <a:t>A non-clustered index has a duplicate of the data from the indexed columns kept ordered together with pointers to the actual data rows (pointers to the clustered index if there is one). This means that accessing data through a non-clustered index has to go through an extra layer of indirection. However, if you select only the data that's available in the indexed columns you can get the data back directly from the duplicated index data.</a:t>
            </a:r>
          </a:p>
          <a:p>
            <a:endParaRPr lang="bg-BG" dirty="0"/>
          </a:p>
        </p:txBody>
      </p:sp>
    </p:spTree>
    <p:extLst>
      <p:ext uri="{BB962C8B-B14F-4D97-AF65-F5344CB8AC3E}">
        <p14:creationId xmlns:p14="http://schemas.microsoft.com/office/powerpoint/2010/main" val="3093830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2BF067CD-8E6B-4360-9AA8-C5DF2A48A6D1}" type="slidenum">
              <a:rPr lang="en-US" smtClean="0"/>
              <a:t>48</a:t>
            </a:fld>
            <a:endParaRPr lang="en-US" dirty="0"/>
          </a:p>
        </p:txBody>
      </p:sp>
    </p:spTree>
    <p:extLst>
      <p:ext uri="{BB962C8B-B14F-4D97-AF65-F5344CB8AC3E}">
        <p14:creationId xmlns:p14="http://schemas.microsoft.com/office/powerpoint/2010/main" val="22327001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en-US" dirty="0"/>
          </a:p>
        </p:txBody>
      </p:sp>
      <p:sp>
        <p:nvSpPr>
          <p:cNvPr id="4" name="Контейнер за долния колонтитул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51</a:t>
            </a:fld>
            <a:endParaRPr lang="en-US" dirty="0"/>
          </a:p>
        </p:txBody>
      </p:sp>
    </p:spTree>
    <p:extLst>
      <p:ext uri="{BB962C8B-B14F-4D97-AF65-F5344CB8AC3E}">
        <p14:creationId xmlns:p14="http://schemas.microsoft.com/office/powerpoint/2010/main" val="37900056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52</a:t>
            </a:fld>
            <a:endParaRPr lang="en-US" dirty="0"/>
          </a:p>
        </p:txBody>
      </p:sp>
    </p:spTree>
    <p:extLst>
      <p:ext uri="{BB962C8B-B14F-4D97-AF65-F5344CB8AC3E}">
        <p14:creationId xmlns:p14="http://schemas.microsoft.com/office/powerpoint/2010/main" val="1888814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Software University Foundation – </a:t>
            </a:r>
            <a:r>
              <a:rPr kumimoji="0" lang="en-US" sz="1000" b="0" i="0" u="sng" strike="noStrike" kern="1200" cap="none" spc="0" normalizeH="0" baseline="0" noProof="0" dirty="0">
                <a:ln>
                  <a:noFill/>
                </a:ln>
                <a:solidFill>
                  <a:prstClr val="black"/>
                </a:solidFill>
                <a:effectLst/>
                <a:uLnTx/>
                <a:uFillTx/>
                <a:latin typeface="Calibri" panose="020F0502020204030204"/>
                <a:ea typeface="+mn-ea"/>
                <a:cs typeface="+mn-cs"/>
                <a:hlinkClick r:id="rId3"/>
              </a:rPr>
              <a:t>http://softuni.org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the </a:t>
            </a:r>
            <a:r>
              <a:rPr kumimoji="0" lang="en-US" sz="1000" b="0" i="0" u="sng" strike="noStrike" kern="1200" cap="none" spc="0" normalizeH="0" baseline="0" noProof="1">
                <a:ln>
                  <a:noFill/>
                </a:ln>
                <a:solidFill>
                  <a:prstClr val="black"/>
                </a:solidFill>
                <a:effectLst/>
                <a:uLnTx/>
                <a:uFillTx/>
                <a:latin typeface="Calibri" panose="020F0502020204030204"/>
                <a:ea typeface="+mn-ea"/>
                <a:cs typeface="+mn-cs"/>
                <a:hlinkClick r:id="rId4"/>
              </a:rPr>
              <a:t>Creative Commons Attribution-NonCommercial-ShareAlike</a:t>
            </a:r>
            <a:r>
              <a:rPr kumimoji="0" lang="en-US" sz="1000" b="0" i="0" u="none" strike="noStrike" kern="1200" cap="none" spc="0" normalizeH="0" baseline="0" noProof="1">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license.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0642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3449101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89898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8164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C4BA63B-286B-46C9-B52C-1B6101BC0A03}" type="slidenum">
              <a:rPr lang="en-US"/>
              <a:pPr/>
              <a:t>5</a:t>
            </a:fld>
            <a:r>
              <a:rPr lang="en-US" dirty="0"/>
              <a:t>##</a:t>
            </a:r>
            <a:endParaRPr lang="en-US" sz="1100" dirty="0"/>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688481" y="4416099"/>
            <a:ext cx="5504853" cy="4182457"/>
          </a:xfrm>
        </p:spPr>
        <p:txBody>
          <a:bodyPr/>
          <a:lstStyle/>
          <a:p>
            <a:r>
              <a:rPr lang="en-US" b="1" dirty="0"/>
              <a:t>Data from Multiple Tables</a:t>
            </a:r>
          </a:p>
          <a:p>
            <a:pPr lvl="1"/>
            <a:r>
              <a:rPr lang="en-US" dirty="0"/>
              <a:t>Sometimes you need to use </a:t>
            </a:r>
            <a:r>
              <a:rPr lang="en-US" dirty="0">
                <a:solidFill>
                  <a:srgbClr val="FC0128"/>
                </a:solidFill>
              </a:rPr>
              <a:t>data from more than one table</a:t>
            </a:r>
            <a:r>
              <a:rPr lang="en-US" dirty="0"/>
              <a:t>. In the slide example, the report displays data from two separate tables.</a:t>
            </a:r>
          </a:p>
          <a:p>
            <a:pPr lvl="1"/>
            <a:r>
              <a:rPr lang="en-US" dirty="0"/>
              <a:t>To produce the report, you need to link (</a:t>
            </a:r>
            <a:r>
              <a:rPr lang="en-US" b="1" dirty="0"/>
              <a:t>join</a:t>
            </a:r>
            <a:r>
              <a:rPr lang="en-US" dirty="0"/>
              <a:t>) the </a:t>
            </a:r>
            <a:r>
              <a:rPr lang="en-US" dirty="0">
                <a:latin typeface="Courier New" pitchFamily="49" charset="0"/>
              </a:rPr>
              <a:t>Employees</a:t>
            </a:r>
            <a:r>
              <a:rPr lang="en-US" dirty="0"/>
              <a:t> and </a:t>
            </a:r>
            <a:r>
              <a:rPr lang="en-US" dirty="0">
                <a:latin typeface="Courier New" pitchFamily="49" charset="0"/>
              </a:rPr>
              <a:t>Departments</a:t>
            </a:r>
            <a:r>
              <a:rPr lang="en-US" dirty="0"/>
              <a:t> tables and access data from both of them.</a:t>
            </a:r>
          </a:p>
          <a:p>
            <a:endParaRPr lang="en-US" dirty="0"/>
          </a:p>
        </p:txBody>
      </p:sp>
    </p:spTree>
    <p:extLst>
      <p:ext uri="{BB962C8B-B14F-4D97-AF65-F5344CB8AC3E}">
        <p14:creationId xmlns:p14="http://schemas.microsoft.com/office/powerpoint/2010/main" val="1866684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58</a:t>
            </a:fld>
            <a:endParaRPr lang="en-US" dirty="0"/>
          </a:p>
        </p:txBody>
      </p:sp>
    </p:spTree>
    <p:extLst>
      <p:ext uri="{BB962C8B-B14F-4D97-AF65-F5344CB8AC3E}">
        <p14:creationId xmlns:p14="http://schemas.microsoft.com/office/powerpoint/2010/main" val="1498696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1388622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09DC064-E946-4394-A38B-3AD43C9C7D2D}" type="slidenum">
              <a:rPr lang="en-US"/>
              <a:pPr/>
              <a:t>6</a:t>
            </a:fld>
            <a:r>
              <a:rPr lang="en-US" dirty="0"/>
              <a:t>##</a:t>
            </a:r>
            <a:endParaRPr lang="en-US" sz="1100" dirty="0"/>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a:xfrm>
            <a:off x="688481" y="4416099"/>
            <a:ext cx="5504853" cy="4182457"/>
          </a:xfrm>
        </p:spPr>
        <p:txBody>
          <a:bodyPr/>
          <a:lstStyle/>
          <a:p>
            <a:pPr lvl="1">
              <a:lnSpc>
                <a:spcPct val="65000"/>
              </a:lnSpc>
              <a:spcBef>
                <a:spcPct val="35000"/>
              </a:spcBef>
            </a:pPr>
            <a:r>
              <a:rPr lang="en-US" sz="2300" dirty="0"/>
              <a:t>These are SQL99 compliant joins</a:t>
            </a:r>
          </a:p>
        </p:txBody>
      </p:sp>
    </p:spTree>
    <p:extLst>
      <p:ext uri="{BB962C8B-B14F-4D97-AF65-F5344CB8AC3E}">
        <p14:creationId xmlns:p14="http://schemas.microsoft.com/office/powerpoint/2010/main" val="322943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Tree>
    <p:extLst>
      <p:ext uri="{BB962C8B-B14F-4D97-AF65-F5344CB8AC3E}">
        <p14:creationId xmlns:p14="http://schemas.microsoft.com/office/powerpoint/2010/main" val="373461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Inner</a:t>
            </a:r>
            <a:r>
              <a:rPr lang="en-US" baseline="0" dirty="0"/>
              <a:t> joins return only rows which exist in both tables.</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8</a:t>
            </a:fld>
            <a:endParaRPr lang="en-US" dirty="0"/>
          </a:p>
        </p:txBody>
      </p:sp>
    </p:spTree>
    <p:extLst>
      <p:ext uri="{BB962C8B-B14F-4D97-AF65-F5344CB8AC3E}">
        <p14:creationId xmlns:p14="http://schemas.microsoft.com/office/powerpoint/2010/main" val="1077425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93625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Left outer joins return all the data in the first(left) table and all the data from the second(right) table that matches the join</a:t>
            </a:r>
            <a:r>
              <a:rPr lang="en-US" baseline="0" dirty="0"/>
              <a:t> conditions. If the data in the right table doesn’t match any data in the left table the return value is NULL.</a:t>
            </a:r>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10</a:t>
            </a:fld>
            <a:endParaRPr lang="en-US" dirty="0"/>
          </a:p>
        </p:txBody>
      </p:sp>
    </p:spTree>
    <p:extLst>
      <p:ext uri="{BB962C8B-B14F-4D97-AF65-F5344CB8AC3E}">
        <p14:creationId xmlns:p14="http://schemas.microsoft.com/office/powerpoint/2010/main" val="30561557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hyperlink" Target="http://creativecommons.org/licenses/by-nc-sa/4.0/"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emf"/><Relationship Id="rId16"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8.png"/><Relationship Id="rId9" Type="http://schemas.openxmlformats.org/officeDocument/2006/relationships/image" Target="../media/image19.png"/><Relationship Id="rId14" Type="http://schemas.openxmlformats.org/officeDocument/2006/relationships/image" Target="../media/image2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9.jpeg"/><Relationship Id="rId13" Type="http://schemas.openxmlformats.org/officeDocument/2006/relationships/hyperlink" Target="http://smartit.bg/" TargetMode="External"/><Relationship Id="rId3" Type="http://schemas.openxmlformats.org/officeDocument/2006/relationships/hyperlink" Target="https://aeternity.com/" TargetMode="External"/><Relationship Id="rId7" Type="http://schemas.openxmlformats.org/officeDocument/2006/relationships/hyperlink" Target="https://www.liebherr.com/en/deu/start/start-page.html" TargetMode="External"/><Relationship Id="rId12"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28.png"/><Relationship Id="rId11" Type="http://schemas.openxmlformats.org/officeDocument/2006/relationships/hyperlink" Target="https://www.sbtech.com/" TargetMode="External"/><Relationship Id="rId5" Type="http://schemas.openxmlformats.org/officeDocument/2006/relationships/hyperlink" Target="codexio.bg" TargetMode="External"/><Relationship Id="rId15" Type="http://schemas.openxmlformats.org/officeDocument/2006/relationships/image" Target="../media/image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hyperlink" Target="http://www.telenor.bg/" TargetMode="External"/><Relationship Id="rId1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hyperlink" Target="https://www.superhosting.bg/" TargetMode="External"/><Relationship Id="rId3" Type="http://schemas.openxmlformats.org/officeDocument/2006/relationships/hyperlink" Target="http://www.infragistics.com/" TargetMode="External"/><Relationship Id="rId7" Type="http://schemas.openxmlformats.org/officeDocument/2006/relationships/hyperlink" Target="https://www.softwaregroup.com/" TargetMode="External"/><Relationship Id="rId12" Type="http://schemas.openxmlformats.org/officeDocument/2006/relationships/image" Target="../media/image37.pn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34.png"/><Relationship Id="rId11" Type="http://schemas.openxmlformats.org/officeDocument/2006/relationships/hyperlink" Target="https://netpeak.bg/" TargetMode="External"/><Relationship Id="rId5" Type="http://schemas.openxmlformats.org/officeDocument/2006/relationships/hyperlink" Target="https://www.indeavr.com/en" TargetMode="External"/><Relationship Id="rId1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hyperlink" Target="https://www.xs-software.com/" TargetMode="External"/><Relationship Id="rId14" Type="http://schemas.openxmlformats.org/officeDocument/2006/relationships/image" Target="../media/image3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oftuni.bg/" TargetMode="External"/><Relationship Id="rId7" Type="http://schemas.openxmlformats.org/officeDocument/2006/relationships/hyperlink" Target="http://www.facebook.com/SoftwareUniversity" TargetMode="External"/><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image" Target="../media/image42.png"/><Relationship Id="rId5" Type="http://schemas.openxmlformats.org/officeDocument/2006/relationships/hyperlink" Target="https://www.facebook.com/SoftwareUniversity" TargetMode="External"/><Relationship Id="rId10" Type="http://schemas.openxmlformats.org/officeDocument/2006/relationships/image" Target="../media/image41.png"/><Relationship Id="rId4" Type="http://schemas.openxmlformats.org/officeDocument/2006/relationships/hyperlink" Target="http://softuni.foundation/" TargetMode="External"/><Relationship Id="rId9" Type="http://schemas.openxmlformats.org/officeDocument/2006/relationships/image" Target="../media/image40.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B5A345C-2CD0-4932-A998-37B2D20BF028}"/>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33" name="Picture Placeholder 32">
            <a:extLst>
              <a:ext uri="{FF2B5EF4-FFF2-40B4-BE49-F238E27FC236}">
                <a16:creationId xmlns:a16="http://schemas.microsoft.com/office/drawing/2014/main" id="{A04D819A-89E2-4714-8C56-1838BF467EF7}"/>
              </a:ext>
            </a:extLst>
          </p:cNvPr>
          <p:cNvSpPr>
            <a:spLocks noGrp="1"/>
          </p:cNvSpPr>
          <p:nvPr>
            <p:ph type="pic" sz="quarter" idx="10"/>
          </p:nvPr>
        </p:nvSpPr>
        <p:spPr>
          <a:xfrm>
            <a:off x="656629" y="2351427"/>
            <a:ext cx="5439372" cy="2325990"/>
          </a:xfrm>
        </p:spPr>
        <p:txBody>
          <a:bodyPr/>
          <a:lstStyle>
            <a:lvl1pPr marL="0" indent="0" algn="ctr">
              <a:buNone/>
              <a:defRPr>
                <a:solidFill>
                  <a:schemeClr val="bg1"/>
                </a:solidFill>
              </a:defRPr>
            </a:lvl1pPr>
          </a:lstStyle>
          <a:p>
            <a:r>
              <a:rPr lang="en-US" dirty="0"/>
              <a:t>Click icon to add picture</a:t>
            </a:r>
          </a:p>
        </p:txBody>
      </p:sp>
      <p:pic>
        <p:nvPicPr>
          <p:cNvPr id="35" name="Picture 34">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350812" y="2374047"/>
            <a:ext cx="3171055" cy="3431879"/>
          </a:xfrm>
          <a:prstGeom prst="rect">
            <a:avLst/>
          </a:prstGeom>
        </p:spPr>
      </p:pic>
      <p:sp>
        <p:nvSpPr>
          <p:cNvPr id="43" name="Subtitle 5">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666859" y="1303142"/>
            <a:ext cx="10965303" cy="882654"/>
          </a:xfrm>
        </p:spPr>
        <p:txBody>
          <a:bodyPr>
            <a:normAutofit/>
          </a:bodyPr>
          <a:lstStyle>
            <a:lvl1pPr marL="0" indent="0" algn="ctr">
              <a:buNone/>
              <a:defRPr sz="3598">
                <a:solidFill>
                  <a:schemeClr val="tx1"/>
                </a:solidFill>
              </a:defRPr>
            </a:lvl1pPr>
          </a:lstStyle>
          <a:p>
            <a:r>
              <a:rPr lang="en-GB" dirty="0"/>
              <a:t>Presentation Subtitle</a:t>
            </a:r>
            <a:endParaRPr lang="bg-BG" dirty="0"/>
          </a:p>
          <a:p>
            <a:endParaRPr lang="en-US" dirty="0"/>
          </a:p>
        </p:txBody>
      </p:sp>
      <p:pic>
        <p:nvPicPr>
          <p:cNvPr id="19" name="Picture 18">
            <a:extLst>
              <a:ext uri="{FF2B5EF4-FFF2-40B4-BE49-F238E27FC236}">
                <a16:creationId xmlns:a16="http://schemas.microsoft.com/office/drawing/2014/main" id="{4FAEB7CD-FF73-4344-9FE5-589B30F5A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92813" y="6057655"/>
            <a:ext cx="2106010" cy="525279"/>
          </a:xfrm>
          <a:prstGeom prst="rect">
            <a:avLst/>
          </a:prstGeom>
        </p:spPr>
      </p:pic>
      <p:pic>
        <p:nvPicPr>
          <p:cNvPr id="10" name="Picture 9">
            <a:extLst>
              <a:ext uri="{FF2B5EF4-FFF2-40B4-BE49-F238E27FC236}">
                <a16:creationId xmlns:a16="http://schemas.microsoft.com/office/drawing/2014/main" id="{82DFEC2C-38C6-405B-AD0A-06879C50EFE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56630" y="6035664"/>
            <a:ext cx="629579" cy="526503"/>
          </a:xfrm>
          <a:prstGeom prst="rect">
            <a:avLst/>
          </a:prstGeom>
        </p:spPr>
      </p:pic>
      <p:pic>
        <p:nvPicPr>
          <p:cNvPr id="15" name="Picture 14">
            <a:extLst>
              <a:ext uri="{FF2B5EF4-FFF2-40B4-BE49-F238E27FC236}">
                <a16:creationId xmlns:a16="http://schemas.microsoft.com/office/drawing/2014/main" id="{D7483B54-1DD1-4FC4-9FA0-4872F8C409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1353142" y="6035664"/>
            <a:ext cx="1187082" cy="526503"/>
          </a:xfrm>
          <a:prstGeom prst="rect">
            <a:avLst/>
          </a:prstGeom>
        </p:spPr>
      </p:pic>
      <p:sp>
        <p:nvSpPr>
          <p:cNvPr id="2" name="Title 1">
            <a:extLst>
              <a:ext uri="{FF2B5EF4-FFF2-40B4-BE49-F238E27FC236}">
                <a16:creationId xmlns:a16="http://schemas.microsoft.com/office/drawing/2014/main" id="{A4DF3AB8-E6E3-4FCE-8A4A-ECD147720A5D}"/>
              </a:ext>
            </a:extLst>
          </p:cNvPr>
          <p:cNvSpPr>
            <a:spLocks noGrp="1"/>
          </p:cNvSpPr>
          <p:nvPr>
            <p:ph type="title" hasCustomPrompt="1"/>
          </p:nvPr>
        </p:nvSpPr>
        <p:spPr>
          <a:xfrm>
            <a:off x="666859" y="254857"/>
            <a:ext cx="10965303" cy="882654"/>
          </a:xfrm>
        </p:spPr>
        <p:txBody>
          <a:bodyPr/>
          <a:lstStyle>
            <a:lvl1pPr algn="ctr">
              <a:defRPr sz="4798"/>
            </a:lvl1pPr>
          </a:lstStyle>
          <a:p>
            <a:r>
              <a:rPr lang="en-US" dirty="0"/>
              <a:t>Presentation Title</a:t>
            </a:r>
          </a:p>
        </p:txBody>
      </p:sp>
      <p:pic>
        <p:nvPicPr>
          <p:cNvPr id="27" name="Picture 4" title="CC-BY-NC-SA License">
            <a:hlinkClick r:id="rId7" tooltip="This work is licensed under the &quot;Creative Commons Attribution-NonCommercial-ShareAlike 4.0 International&quot; license"/>
            <a:extLst>
              <a:ext uri="{FF2B5EF4-FFF2-40B4-BE49-F238E27FC236}">
                <a16:creationId xmlns:a16="http://schemas.microsoft.com/office/drawing/2014/main" id="{7CB336FF-A768-4CE1-B1CE-FC103B348EA1}"/>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5151416" y="6080062"/>
            <a:ext cx="1437271" cy="502868"/>
          </a:xfrm>
          <a:prstGeom prst="roundRect">
            <a:avLst>
              <a:gd name="adj" fmla="val 3940"/>
            </a:avLst>
          </a:prstGeom>
          <a:solidFill>
            <a:srgbClr val="231F20">
              <a:alpha val="50000"/>
            </a:srgbClr>
          </a:solidFill>
          <a:ln>
            <a:solidFill>
              <a:schemeClr val="accent1">
                <a:lumMod val="75000"/>
                <a:alpha val="50000"/>
              </a:schemeClr>
            </a:solidFill>
          </a:ln>
          <a:extLst/>
        </p:spPr>
      </p:pic>
      <p:sp>
        <p:nvSpPr>
          <p:cNvPr id="30" name="Text Placeholder 13">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643853" y="5916124"/>
            <a:ext cx="2951518" cy="382788"/>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dirty="0"/>
              <a:t>Company Name</a:t>
            </a:r>
          </a:p>
        </p:txBody>
      </p:sp>
      <p:sp>
        <p:nvSpPr>
          <p:cNvPr id="31" name="Text Placeholder 13">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643853" y="6340279"/>
            <a:ext cx="2951518" cy="351754"/>
          </a:xfrm>
          <a:prstGeom prst="rect">
            <a:avLst/>
          </a:prstGeom>
          <a:noFill/>
          <a:effectLst/>
        </p:spPr>
        <p:txBody>
          <a:bodyPr wrap="square" lIns="36000" tIns="36000" rIns="36000" bIns="36000" rtlCol="0" anchor="ctr" anchorCtr="0">
            <a:spAutoFit/>
          </a:bodyPr>
          <a:lstStyle>
            <a:lvl1pPr marL="0" indent="0" algn="r" rtl="0" fontAlgn="base">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dirty="0"/>
              <a:t>Company Web Site</a:t>
            </a:r>
          </a:p>
        </p:txBody>
      </p:sp>
      <p:sp>
        <p:nvSpPr>
          <p:cNvPr id="36" name="Text Placeholder 13">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671147" y="4876800"/>
            <a:ext cx="2951518" cy="506796"/>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dirty="0"/>
              <a:t>Author Name</a:t>
            </a:r>
          </a:p>
        </p:txBody>
      </p:sp>
      <p:sp>
        <p:nvSpPr>
          <p:cNvPr id="40" name="Text Placeholder 13">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671147" y="5368740"/>
            <a:ext cx="2951518" cy="44479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dirty="0"/>
              <a:t>Position</a:t>
            </a:r>
          </a:p>
        </p:txBody>
      </p:sp>
      <p:sp>
        <p:nvSpPr>
          <p:cNvPr id="16" name="Rectangle 15">
            <a:extLst>
              <a:ext uri="{FF2B5EF4-FFF2-40B4-BE49-F238E27FC236}">
                <a16:creationId xmlns:a16="http://schemas.microsoft.com/office/drawing/2014/main" id="{6854D183-0374-4B3E-B2CE-32F308A81591}"/>
              </a:ext>
            </a:extLst>
          </p:cNvPr>
          <p:cNvSpPr/>
          <p:nvPr/>
        </p:nvSpPr>
        <p:spPr>
          <a:xfrm>
            <a:off x="-1589" y="6702676"/>
            <a:ext cx="12195176"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Rectangle 17">
            <a:extLst>
              <a:ext uri="{FF2B5EF4-FFF2-40B4-BE49-F238E27FC236}">
                <a16:creationId xmlns:a16="http://schemas.microsoft.com/office/drawing/2014/main" id="{34E5CD64-8E62-478C-BD07-29B0AE8E261B}"/>
              </a:ext>
            </a:extLst>
          </p:cNvPr>
          <p:cNvSpPr/>
          <p:nvPr userDrawn="1"/>
        </p:nvSpPr>
        <p:spPr>
          <a:xfrm>
            <a:off x="-1588" y="6702676"/>
            <a:ext cx="12192000" cy="217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3609A8D-9063-4A88-A094-81A65D7DF41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7" name="Rectangle 16">
            <a:extLst>
              <a:ext uri="{FF2B5EF4-FFF2-40B4-BE49-F238E27FC236}">
                <a16:creationId xmlns:a16="http://schemas.microsoft.com/office/drawing/2014/main" id="{4880F1A8-532C-4443-BDB9-44438A972E1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 name="Picture Placeholder 2"/>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dirty="0"/>
              <a:t>Your Picture Here</a:t>
            </a:r>
            <a:endParaRPr lang="ko-KR" altLang="en-US" dirty="0"/>
          </a:p>
        </p:txBody>
      </p:sp>
      <p:sp>
        <p:nvSpPr>
          <p:cNvPr id="2" name="Rectangle 1"/>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Rectangle 2"/>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9">
            <a:extLst>
              <a:ext uri="{FF2B5EF4-FFF2-40B4-BE49-F238E27FC236}">
                <a16:creationId xmlns:a16="http://schemas.microsoft.com/office/drawing/2014/main" id="{E9B994EC-35A8-4A11-98CB-25DC28852F94}"/>
              </a:ext>
            </a:extLst>
          </p:cNvPr>
          <p:cNvSpPr/>
          <p:nvPr/>
        </p:nvSpPr>
        <p:spPr>
          <a:xfrm>
            <a:off x="2" y="6721482"/>
            <a:ext cx="12192000" cy="1365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4" name="Text Placeholder 13">
            <a:extLst>
              <a:ext uri="{FF2B5EF4-FFF2-40B4-BE49-F238E27FC236}">
                <a16:creationId xmlns:a16="http://schemas.microsoft.com/office/drawing/2014/main" id="{A2ABE920-240F-4CF6-AD45-23ED489FAD6E}"/>
              </a:ext>
            </a:extLst>
          </p:cNvPr>
          <p:cNvSpPr>
            <a:spLocks noGrp="1"/>
          </p:cNvSpPr>
          <p:nvPr>
            <p:ph type="body" sz="quarter" idx="13"/>
          </p:nvPr>
        </p:nvSpPr>
        <p:spPr>
          <a:xfrm>
            <a:off x="4795936" y="1353867"/>
            <a:ext cx="7199299" cy="50278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2FF342A0-26CC-4ADA-AB90-FC4810F88E9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8" name="Date Placeholder 7">
            <a:extLst>
              <a:ext uri="{FF2B5EF4-FFF2-40B4-BE49-F238E27FC236}">
                <a16:creationId xmlns:a16="http://schemas.microsoft.com/office/drawing/2014/main" id="{A66184F8-77F5-4000-AA69-383B07AEEF0D}"/>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9" name="Footer Placeholder 8">
            <a:extLst>
              <a:ext uri="{FF2B5EF4-FFF2-40B4-BE49-F238E27FC236}">
                <a16:creationId xmlns:a16="http://schemas.microsoft.com/office/drawing/2014/main" id="{9CAD63B7-3B55-42B3-B63C-7488630C399B}"/>
              </a:ext>
            </a:extLst>
          </p:cNvPr>
          <p:cNvSpPr>
            <a:spLocks noGrp="1"/>
          </p:cNvSpPr>
          <p:nvPr>
            <p:ph type="ftr" sz="quarter" idx="15"/>
          </p:nvPr>
        </p:nvSpPr>
        <p:spPr/>
        <p:txBody>
          <a:bodyPr/>
          <a:lstStyle/>
          <a:p>
            <a:endParaRPr lang="en-US" dirty="0"/>
          </a:p>
        </p:txBody>
      </p:sp>
      <p:sp>
        <p:nvSpPr>
          <p:cNvPr id="15" name="Slide Number Placeholder 14">
            <a:extLst>
              <a:ext uri="{FF2B5EF4-FFF2-40B4-BE49-F238E27FC236}">
                <a16:creationId xmlns:a16="http://schemas.microsoft.com/office/drawing/2014/main" id="{97A1733E-05EA-4892-9222-96356ACBDF86}"/>
              </a:ext>
            </a:extLst>
          </p:cNvPr>
          <p:cNvSpPr>
            <a:spLocks noGrp="1"/>
          </p:cNvSpPr>
          <p:nvPr>
            <p:ph type="sldNum" sz="quarter" idx="16"/>
          </p:nvPr>
        </p:nvSpPr>
        <p:spPr/>
        <p:txBody>
          <a:bodyPr/>
          <a:lstStyle/>
          <a:p>
            <a:fld id="{C014DD1E-5D91-48A3-AD6D-45FBA980D106}" type="slidenum">
              <a:rPr lang="en-US" smtClean="0"/>
              <a:pPr/>
              <a:t>‹#›</a:t>
            </a:fld>
            <a:endParaRPr lang="en-US" dirty="0"/>
          </a:p>
        </p:txBody>
      </p:sp>
      <p:pic>
        <p:nvPicPr>
          <p:cNvPr id="16" name="Picture 15">
            <a:extLst>
              <a:ext uri="{FF2B5EF4-FFF2-40B4-BE49-F238E27FC236}">
                <a16:creationId xmlns:a16="http://schemas.microsoft.com/office/drawing/2014/main" id="{2FE050E4-DC54-4CF4-A8D3-DC8B8DA04E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8" name="Rectangle 17">
            <a:extLst>
              <a:ext uri="{FF2B5EF4-FFF2-40B4-BE49-F238E27FC236}">
                <a16:creationId xmlns:a16="http://schemas.microsoft.com/office/drawing/2014/main" id="{B2B94D3F-5DC8-4398-914C-4833ABE4CC19}"/>
              </a:ext>
            </a:extLst>
          </p:cNvPr>
          <p:cNvSpPr/>
          <p:nvPr userDrawn="1"/>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1"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Slide">
    <p:bg>
      <p:bgPr>
        <a:solidFill>
          <a:schemeClr val="bg2"/>
        </a:solid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B21D9C95-5FF6-4F7E-AC00-ED6F3DD385F0}"/>
              </a:ext>
            </a:extLst>
          </p:cNvPr>
          <p:cNvPicPr>
            <a:picLocks noChangeAspect="1"/>
          </p:cNvPicPr>
          <p:nvPr userDrawn="1"/>
        </p:nvPicPr>
        <p:blipFill rotWithShape="1">
          <a:blip r:embed="rId2"/>
          <a:srcRect b="1672"/>
          <a:stretch/>
        </p:blipFill>
        <p:spPr>
          <a:xfrm>
            <a:off x="-3177" y="5788"/>
            <a:ext cx="12195176" cy="6852212"/>
          </a:xfrm>
          <a:prstGeom prst="rect">
            <a:avLst/>
          </a:prstGeom>
        </p:spPr>
      </p:pic>
      <p:pic>
        <p:nvPicPr>
          <p:cNvPr id="56" name="Picture 55">
            <a:extLst>
              <a:ext uri="{FF2B5EF4-FFF2-40B4-BE49-F238E27FC236}">
                <a16:creationId xmlns:a16="http://schemas.microsoft.com/office/drawing/2014/main" id="{DEAD13D1-8921-41EB-9EDF-DA3F5121F449}"/>
              </a:ext>
            </a:extLst>
          </p:cNvPr>
          <p:cNvPicPr>
            <a:picLocks noChangeAspect="1"/>
          </p:cNvPicPr>
          <p:nvPr/>
        </p:nvPicPr>
        <p:blipFill rotWithShape="1">
          <a:blip r:embed="rId2"/>
          <a:srcRect b="1672"/>
          <a:stretch/>
        </p:blipFill>
        <p:spPr>
          <a:xfrm>
            <a:off x="-3177" y="5788"/>
            <a:ext cx="12195176" cy="6852212"/>
          </a:xfrm>
          <a:prstGeom prst="rect">
            <a:avLst/>
          </a:prstGeom>
        </p:spPr>
      </p:pic>
      <p:sp>
        <p:nvSpPr>
          <p:cNvPr id="19" name="Rectangle 18">
            <a:extLst>
              <a:ext uri="{FF2B5EF4-FFF2-40B4-BE49-F238E27FC236}">
                <a16:creationId xmlns:a16="http://schemas.microsoft.com/office/drawing/2014/main" id="{7CFDBB16-985C-4CC7-B6DB-B81B36037922}"/>
              </a:ext>
            </a:extLst>
          </p:cNvPr>
          <p:cNvSpPr/>
          <p:nvPr/>
        </p:nvSpPr>
        <p:spPr>
          <a:xfrm>
            <a:off x="-1051301" y="703244"/>
            <a:ext cx="8406073"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ctr" defTabSz="913852" rtl="0" eaLnBrk="0" fontAlgn="auto" latinLnBrk="1"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087" y="2222932"/>
            <a:ext cx="3575905" cy="4148680"/>
          </a:xfrm>
          <a:prstGeom prst="rect">
            <a:avLst/>
          </a:prstGeom>
        </p:spPr>
      </p:pic>
      <p:pic>
        <p:nvPicPr>
          <p:cNvPr id="42" name="Picture 41">
            <a:extLst>
              <a:ext uri="{FF2B5EF4-FFF2-40B4-BE49-F238E27FC236}">
                <a16:creationId xmlns:a16="http://schemas.microsoft.com/office/drawing/2014/main" id="{320846EB-6FC8-4F9D-97D0-A1A8E9CEE0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6452" y="314259"/>
            <a:ext cx="2126081" cy="530284"/>
          </a:xfrm>
          <a:prstGeom prst="rect">
            <a:avLst/>
          </a:prstGeom>
        </p:spPr>
      </p:pic>
      <p:sp>
        <p:nvSpPr>
          <p:cNvPr id="2" name="Date Placeholder 1">
            <a:extLst>
              <a:ext uri="{FF2B5EF4-FFF2-40B4-BE49-F238E27FC236}">
                <a16:creationId xmlns:a16="http://schemas.microsoft.com/office/drawing/2014/main" id="{839983C1-41F3-4B45-9E6B-F2615F743C0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6" name="Footer Placeholder 5">
            <a:extLst>
              <a:ext uri="{FF2B5EF4-FFF2-40B4-BE49-F238E27FC236}">
                <a16:creationId xmlns:a16="http://schemas.microsoft.com/office/drawing/2014/main" id="{A32622C9-3C7D-445D-83B2-28583716E2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4DAB2-278F-4812-9F5E-FB63D806838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8" name="Picture 17">
            <a:extLst>
              <a:ext uri="{FF2B5EF4-FFF2-40B4-BE49-F238E27FC236}">
                <a16:creationId xmlns:a16="http://schemas.microsoft.com/office/drawing/2014/main" id="{A0675455-B7FA-4569-A5FD-A3B0F20B2A2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50857" y="1702473"/>
            <a:ext cx="1198901" cy="1198901"/>
          </a:xfrm>
          <a:prstGeom prst="rect">
            <a:avLst/>
          </a:prstGeom>
        </p:spPr>
      </p:pic>
      <p:pic>
        <p:nvPicPr>
          <p:cNvPr id="20" name="Picture 19">
            <a:extLst>
              <a:ext uri="{FF2B5EF4-FFF2-40B4-BE49-F238E27FC236}">
                <a16:creationId xmlns:a16="http://schemas.microsoft.com/office/drawing/2014/main" id="{827D15FD-4C66-4B85-98E6-7826AA8F6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89116" y="3776293"/>
            <a:ext cx="1166400" cy="1402229"/>
          </a:xfrm>
          <a:prstGeom prst="rect">
            <a:avLst/>
          </a:prstGeom>
        </p:spPr>
      </p:pic>
      <p:pic>
        <p:nvPicPr>
          <p:cNvPr id="21" name="Picture 20">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000" y="3776293"/>
            <a:ext cx="1166400" cy="1389257"/>
          </a:xfrm>
          <a:prstGeom prst="rect">
            <a:avLst/>
          </a:prstGeom>
        </p:spPr>
      </p:pic>
      <p:pic>
        <p:nvPicPr>
          <p:cNvPr id="22" name="Picture 21">
            <a:extLst>
              <a:ext uri="{FF2B5EF4-FFF2-40B4-BE49-F238E27FC236}">
                <a16:creationId xmlns:a16="http://schemas.microsoft.com/office/drawing/2014/main" id="{0A83D66F-855B-463B-920B-BF239B01A2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8000" y="3775663"/>
            <a:ext cx="1166400" cy="1567139"/>
          </a:xfrm>
          <a:prstGeom prst="rect">
            <a:avLst/>
          </a:prstGeom>
        </p:spPr>
      </p:pic>
      <p:pic>
        <p:nvPicPr>
          <p:cNvPr id="23" name="Picture 22">
            <a:extLst>
              <a:ext uri="{FF2B5EF4-FFF2-40B4-BE49-F238E27FC236}">
                <a16:creationId xmlns:a16="http://schemas.microsoft.com/office/drawing/2014/main" id="{6643F71A-2013-433A-8322-FBAAED3162D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24" name="Picture 23">
            <a:extLst>
              <a:ext uri="{FF2B5EF4-FFF2-40B4-BE49-F238E27FC236}">
                <a16:creationId xmlns:a16="http://schemas.microsoft.com/office/drawing/2014/main" id="{B0812936-74B6-4265-8C08-AEDC8C7987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48000" y="3776293"/>
            <a:ext cx="1166400" cy="1433701"/>
          </a:xfrm>
          <a:prstGeom prst="rect">
            <a:avLst/>
          </a:prstGeom>
        </p:spPr>
      </p:pic>
      <p:pic>
        <p:nvPicPr>
          <p:cNvPr id="25" name="Picture 24">
            <a:extLst>
              <a:ext uri="{FF2B5EF4-FFF2-40B4-BE49-F238E27FC236}">
                <a16:creationId xmlns:a16="http://schemas.microsoft.com/office/drawing/2014/main" id="{C74C190C-5856-41B9-8819-AE8DE0E1098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27" name="Straight Connector 26">
            <a:extLst>
              <a:ext uri="{FF2B5EF4-FFF2-40B4-BE49-F238E27FC236}">
                <a16:creationId xmlns:a16="http://schemas.microsoft.com/office/drawing/2014/main" id="{5F62FB7C-BD6E-4383-98C1-2CF30F34CAFD}"/>
              </a:ext>
            </a:extLst>
          </p:cNvPr>
          <p:cNvCxnSpPr>
            <a:cxnSpLocks/>
          </p:cNvCxnSpPr>
          <p:nvPr/>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5982E-3110-47E1-A5BB-91B7BECC3093}"/>
              </a:ext>
            </a:extLst>
          </p:cNvPr>
          <p:cNvCxnSpPr/>
          <p:nvPr/>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2BFE2F3-0845-4E5B-9375-E9D4027DD675}"/>
              </a:ext>
            </a:extLst>
          </p:cNvPr>
          <p:cNvCxnSpPr/>
          <p:nvPr/>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DDBF37-0764-47AA-94E3-9A44F3ED8FB5}"/>
              </a:ext>
            </a:extLst>
          </p:cNvPr>
          <p:cNvCxnSpPr/>
          <p:nvPr/>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9ABE09-E33C-46B7-A80D-7BF4A6956211}"/>
              </a:ext>
            </a:extLst>
          </p:cNvPr>
          <p:cNvCxnSpPr/>
          <p:nvPr/>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E91D320-3732-40B8-864D-142D0A277ED1}"/>
              </a:ext>
            </a:extLst>
          </p:cNvPr>
          <p:cNvCxnSpPr>
            <a:cxnSpLocks/>
          </p:cNvCxnSpPr>
          <p:nvPr/>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63D1E8-4A92-4691-8A24-A2FC7E8008E5}"/>
              </a:ext>
            </a:extLst>
          </p:cNvPr>
          <p:cNvCxnSpPr>
            <a:cxnSpLocks/>
          </p:cNvCxnSpPr>
          <p:nvPr/>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4A0FE1-723D-4682-8682-77BAD950EE15}"/>
              </a:ext>
            </a:extLst>
          </p:cNvPr>
          <p:cNvCxnSpPr/>
          <p:nvPr/>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0A59F9-9A9D-4956-95B4-F78CC0DB1D59}"/>
              </a:ext>
            </a:extLst>
          </p:cNvPr>
          <p:cNvSpPr/>
          <p:nvPr/>
        </p:nvSpPr>
        <p:spPr>
          <a:xfrm>
            <a:off x="-1589" y="6371331"/>
            <a:ext cx="12195176" cy="5045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7" name="Picture 36">
            <a:extLst>
              <a:ext uri="{FF2B5EF4-FFF2-40B4-BE49-F238E27FC236}">
                <a16:creationId xmlns:a16="http://schemas.microsoft.com/office/drawing/2014/main" id="{8AF69835-F228-45D6-B39E-583EEBF1FE2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950856" y="1702471"/>
            <a:ext cx="1198901" cy="1198901"/>
          </a:xfrm>
          <a:prstGeom prst="rect">
            <a:avLst/>
          </a:prstGeom>
        </p:spPr>
      </p:pic>
      <p:pic>
        <p:nvPicPr>
          <p:cNvPr id="38" name="Picture 37">
            <a:extLst>
              <a:ext uri="{FF2B5EF4-FFF2-40B4-BE49-F238E27FC236}">
                <a16:creationId xmlns:a16="http://schemas.microsoft.com/office/drawing/2014/main" id="{0577C4C0-8539-4520-A497-BBFB45821D2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789116" y="3776291"/>
            <a:ext cx="1166400" cy="1402229"/>
          </a:xfrm>
          <a:prstGeom prst="rect">
            <a:avLst/>
          </a:prstGeom>
        </p:spPr>
      </p:pic>
      <p:pic>
        <p:nvPicPr>
          <p:cNvPr id="39" name="Picture 38">
            <a:extLst>
              <a:ext uri="{FF2B5EF4-FFF2-40B4-BE49-F238E27FC236}">
                <a16:creationId xmlns:a16="http://schemas.microsoft.com/office/drawing/2014/main" id="{16073A22-1B90-4D35-943B-5D9816FEB8F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228000" y="3776291"/>
            <a:ext cx="1166400" cy="1389257"/>
          </a:xfrm>
          <a:prstGeom prst="rect">
            <a:avLst/>
          </a:prstGeom>
        </p:spPr>
      </p:pic>
      <p:pic>
        <p:nvPicPr>
          <p:cNvPr id="40" name="Picture 39">
            <a:extLst>
              <a:ext uri="{FF2B5EF4-FFF2-40B4-BE49-F238E27FC236}">
                <a16:creationId xmlns:a16="http://schemas.microsoft.com/office/drawing/2014/main" id="{F7C8CFEA-27DA-4058-A611-3AE53851908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68000" y="3775661"/>
            <a:ext cx="1166400" cy="1567139"/>
          </a:xfrm>
          <a:prstGeom prst="rect">
            <a:avLst/>
          </a:prstGeom>
        </p:spPr>
      </p:pic>
      <p:pic>
        <p:nvPicPr>
          <p:cNvPr id="41" name="Picture 40">
            <a:extLst>
              <a:ext uri="{FF2B5EF4-FFF2-40B4-BE49-F238E27FC236}">
                <a16:creationId xmlns:a16="http://schemas.microsoft.com/office/drawing/2014/main" id="{CE9346DD-5152-48D0-8B06-7F8CE9803DA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108000" y="3769759"/>
            <a:ext cx="1166400" cy="1350756"/>
          </a:xfrm>
          <a:prstGeom prst="rect">
            <a:avLst/>
          </a:prstGeom>
        </p:spPr>
      </p:pic>
      <p:pic>
        <p:nvPicPr>
          <p:cNvPr id="43" name="Picture 42">
            <a:extLst>
              <a:ext uri="{FF2B5EF4-FFF2-40B4-BE49-F238E27FC236}">
                <a16:creationId xmlns:a16="http://schemas.microsoft.com/office/drawing/2014/main" id="{F6B4B602-D2C7-47C8-9470-2C5795ED8C2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48000" y="3776291"/>
            <a:ext cx="1166400" cy="1433701"/>
          </a:xfrm>
          <a:prstGeom prst="rect">
            <a:avLst/>
          </a:prstGeom>
        </p:spPr>
      </p:pic>
      <p:pic>
        <p:nvPicPr>
          <p:cNvPr id="44" name="Picture 43">
            <a:extLst>
              <a:ext uri="{FF2B5EF4-FFF2-40B4-BE49-F238E27FC236}">
                <a16:creationId xmlns:a16="http://schemas.microsoft.com/office/drawing/2014/main" id="{103B7E6D-AFDD-45E1-8121-F42E465AB0E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386303" y="3776295"/>
            <a:ext cx="1164654" cy="1440000"/>
          </a:xfrm>
          <a:prstGeom prst="rect">
            <a:avLst/>
          </a:prstGeom>
        </p:spPr>
      </p:pic>
      <p:cxnSp>
        <p:nvCxnSpPr>
          <p:cNvPr id="45" name="Straight Connector 44">
            <a:extLst>
              <a:ext uri="{FF2B5EF4-FFF2-40B4-BE49-F238E27FC236}">
                <a16:creationId xmlns:a16="http://schemas.microsoft.com/office/drawing/2014/main" id="{5FA3191E-14EF-4DC3-AD93-CA289B12B4C9}"/>
              </a:ext>
            </a:extLst>
          </p:cNvPr>
          <p:cNvCxnSpPr>
            <a:cxnSpLocks/>
          </p:cNvCxnSpPr>
          <p:nvPr userDrawn="1"/>
        </p:nvCxnSpPr>
        <p:spPr>
          <a:xfrm>
            <a:off x="3969414"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530A8A-ABDE-4B7F-B28B-A9B499B32225}"/>
              </a:ext>
            </a:extLst>
          </p:cNvPr>
          <p:cNvCxnSpPr/>
          <p:nvPr userDrawn="1"/>
        </p:nvCxnSpPr>
        <p:spPr>
          <a:xfrm>
            <a:off x="3969414"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ADF575-91AD-4F69-BA66-356B62AEB683}"/>
              </a:ext>
            </a:extLst>
          </p:cNvPr>
          <p:cNvCxnSpPr/>
          <p:nvPr userDrawn="1"/>
        </p:nvCxnSpPr>
        <p:spPr>
          <a:xfrm>
            <a:off x="53640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60C0104-2410-4352-A800-FD0292CC11A7}"/>
              </a:ext>
            </a:extLst>
          </p:cNvPr>
          <p:cNvCxnSpPr/>
          <p:nvPr userDrawn="1"/>
        </p:nvCxnSpPr>
        <p:spPr>
          <a:xfrm>
            <a:off x="681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0FB7F08-6662-4D0C-AFAB-CFFDE9B1CA0A}"/>
              </a:ext>
            </a:extLst>
          </p:cNvPr>
          <p:cNvCxnSpPr/>
          <p:nvPr userDrawn="1"/>
        </p:nvCxnSpPr>
        <p:spPr>
          <a:xfrm>
            <a:off x="825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79635D4-E3FF-4174-A648-032E9615851B}"/>
              </a:ext>
            </a:extLst>
          </p:cNvPr>
          <p:cNvCxnSpPr>
            <a:cxnSpLocks/>
          </p:cNvCxnSpPr>
          <p:nvPr userDrawn="1"/>
        </p:nvCxnSpPr>
        <p:spPr>
          <a:xfrm>
            <a:off x="9691200"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601A2EF-9181-444B-8898-83A36D09B869}"/>
              </a:ext>
            </a:extLst>
          </p:cNvPr>
          <p:cNvCxnSpPr>
            <a:cxnSpLocks/>
          </p:cNvCxnSpPr>
          <p:nvPr userDrawn="1"/>
        </p:nvCxnSpPr>
        <p:spPr>
          <a:xfrm>
            <a:off x="11131200"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07F38C1-A87B-4D59-BE69-6A23413F5870}"/>
              </a:ext>
            </a:extLst>
          </p:cNvPr>
          <p:cNvCxnSpPr/>
          <p:nvPr userDrawn="1"/>
        </p:nvCxnSpPr>
        <p:spPr>
          <a:xfrm>
            <a:off x="7550307"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3" name="Date Placeholder 2">
            <a:extLst>
              <a:ext uri="{FF2B5EF4-FFF2-40B4-BE49-F238E27FC236}">
                <a16:creationId xmlns:a16="http://schemas.microsoft.com/office/drawing/2014/main" id="{FAA51FC5-6AB6-4A04-9304-C6C88E9B29FA}"/>
              </a:ext>
            </a:extLst>
          </p:cNvPr>
          <p:cNvSpPr>
            <a:spLocks noGrp="1"/>
          </p:cNvSpPr>
          <p:nvPr>
            <p:ph type="dt" sz="half" idx="10"/>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75D83D18-FDC7-4C48-A949-71D2969C594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FAD92E-A653-4789-B55D-8A2181002B59}"/>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Picture 6">
            <a:hlinkClick r:id="rId3"/>
            <a:extLst>
              <a:ext uri="{FF2B5EF4-FFF2-40B4-BE49-F238E27FC236}">
                <a16:creationId xmlns:a16="http://schemas.microsoft.com/office/drawing/2014/main" id="{7C54483B-C622-499B-BAE8-467BFD3E108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89864" y="3048000"/>
            <a:ext cx="4143348" cy="3323785"/>
          </a:xfrm>
          <a:prstGeom prst="roundRect">
            <a:avLst>
              <a:gd name="adj" fmla="val 3461"/>
            </a:avLst>
          </a:prstGeom>
        </p:spPr>
      </p:pic>
      <p:pic>
        <p:nvPicPr>
          <p:cNvPr id="8" name="Picture 7">
            <a:hlinkClick r:id="rId5"/>
            <a:extLst>
              <a:ext uri="{FF2B5EF4-FFF2-40B4-BE49-F238E27FC236}">
                <a16:creationId xmlns:a16="http://schemas.microsoft.com/office/drawing/2014/main" id="{7AF9BEA8-CB87-4D39-873A-4E7E04D4668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228012" y="1269705"/>
            <a:ext cx="3507028" cy="1450390"/>
          </a:xfrm>
          <a:prstGeom prst="roundRect">
            <a:avLst>
              <a:gd name="adj" fmla="val 3586"/>
            </a:avLst>
          </a:prstGeom>
        </p:spPr>
      </p:pic>
      <p:pic>
        <p:nvPicPr>
          <p:cNvPr id="9" name="Picture 8">
            <a:hlinkClick r:id="rId7"/>
            <a:extLst>
              <a:ext uri="{FF2B5EF4-FFF2-40B4-BE49-F238E27FC236}">
                <a16:creationId xmlns:a16="http://schemas.microsoft.com/office/drawing/2014/main" id="{7DFD3364-5D9B-4B91-B09C-8540E820560A}"/>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55613" y="4961886"/>
            <a:ext cx="6687589" cy="1466012"/>
          </a:xfrm>
          <a:prstGeom prst="roundRect">
            <a:avLst>
              <a:gd name="adj" fmla="val 5492"/>
            </a:avLst>
          </a:prstGeom>
        </p:spPr>
      </p:pic>
      <p:pic>
        <p:nvPicPr>
          <p:cNvPr id="10" name="Picture 9">
            <a:hlinkClick r:id="rId9"/>
            <a:extLst>
              <a:ext uri="{FF2B5EF4-FFF2-40B4-BE49-F238E27FC236}">
                <a16:creationId xmlns:a16="http://schemas.microsoft.com/office/drawing/2014/main" id="{F0386401-29A7-4448-AB68-1289BA211F55}"/>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a:stretch/>
        </p:blipFill>
        <p:spPr>
          <a:xfrm>
            <a:off x="4552673" y="1253341"/>
            <a:ext cx="3537236" cy="1600277"/>
          </a:xfrm>
          <a:prstGeom prst="roundRect">
            <a:avLst>
              <a:gd name="adj" fmla="val 4755"/>
            </a:avLst>
          </a:prstGeom>
        </p:spPr>
      </p:pic>
      <p:pic>
        <p:nvPicPr>
          <p:cNvPr id="11" name="Picture 10">
            <a:hlinkClick r:id="rId11"/>
            <a:extLst>
              <a:ext uri="{FF2B5EF4-FFF2-40B4-BE49-F238E27FC236}">
                <a16:creationId xmlns:a16="http://schemas.microsoft.com/office/drawing/2014/main" id="{CDC9F208-E4B0-4626-BBAD-F54DFF0CF9B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3785" y="1297093"/>
            <a:ext cx="4111472" cy="1740439"/>
          </a:xfrm>
          <a:prstGeom prst="roundRect">
            <a:avLst>
              <a:gd name="adj" fmla="val 6970"/>
            </a:avLst>
          </a:prstGeom>
        </p:spPr>
      </p:pic>
      <p:pic>
        <p:nvPicPr>
          <p:cNvPr id="12" name="Picture 11">
            <a:hlinkClick r:id="rId13"/>
            <a:extLst>
              <a:ext uri="{FF2B5EF4-FFF2-40B4-BE49-F238E27FC236}">
                <a16:creationId xmlns:a16="http://schemas.microsoft.com/office/drawing/2014/main" id="{1DE8CA65-1470-4A40-9B49-AFF7E19C21A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55612" y="3323273"/>
            <a:ext cx="6678008" cy="1231632"/>
          </a:xfrm>
          <a:prstGeom prst="roundRect">
            <a:avLst>
              <a:gd name="adj" fmla="val 6594"/>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extLst>
              <a:ext uri="{FF2B5EF4-FFF2-40B4-BE49-F238E27FC236}">
                <a16:creationId xmlns:a16="http://schemas.microsoft.com/office/drawing/2014/main" id="{3F691F48-DCAC-4489-AA09-7346B7E6785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20045601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0C2D88-4D3E-4C4B-AFD7-B7EA2768B8F5}"/>
              </a:ext>
            </a:extLst>
          </p:cNvPr>
          <p:cNvPicPr>
            <a:picLocks noChangeAspect="1"/>
          </p:cNvPicPr>
          <p:nvPr userDrawn="1"/>
        </p:nvPicPr>
        <p:blipFill rotWithShape="1">
          <a:blip r:embed="rId2"/>
          <a:srcRect b="1672"/>
          <a:stretch/>
        </p:blipFill>
        <p:spPr>
          <a:xfrm>
            <a:off x="-3177" y="5788"/>
            <a:ext cx="12195176" cy="6852212"/>
          </a:xfrm>
          <a:prstGeom prst="rect">
            <a:avLst/>
          </a:prstGeom>
        </p:spPr>
      </p:pic>
      <p:sp>
        <p:nvSpPr>
          <p:cNvPr id="14" name="Rectangle 13">
            <a:extLst>
              <a:ext uri="{FF2B5EF4-FFF2-40B4-BE49-F238E27FC236}">
                <a16:creationId xmlns:a16="http://schemas.microsoft.com/office/drawing/2014/main" id="{26991FD8-5C91-4C3D-9F00-7203C811B463}"/>
              </a:ext>
            </a:extLst>
          </p:cNvPr>
          <p:cNvSpPr/>
          <p:nvPr userDrawn="1"/>
        </p:nvSpPr>
        <p:spPr>
          <a:xfrm>
            <a:off x="0" y="-7074"/>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Title 1">
            <a:extLst>
              <a:ext uri="{FF2B5EF4-FFF2-40B4-BE49-F238E27FC236}">
                <a16:creationId xmlns:a16="http://schemas.microsoft.com/office/drawing/2014/main" id="{239E3AAC-161E-41EF-A701-E46A497FCC37}"/>
              </a:ext>
            </a:extLst>
          </p:cNvPr>
          <p:cNvSpPr>
            <a:spLocks noGrp="1"/>
          </p:cNvSpPr>
          <p:nvPr>
            <p:ph type="title" hasCustomPrompt="1"/>
          </p:nvPr>
        </p:nvSpPr>
        <p:spPr>
          <a:xfrm>
            <a:off x="188816" y="110723"/>
            <a:ext cx="9506047" cy="882654"/>
          </a:xfrm>
        </p:spPr>
        <p:txBody>
          <a:bodyPr/>
          <a:lstStyle>
            <a:lvl1pPr>
              <a:defRPr>
                <a:solidFill>
                  <a:schemeClr val="bg2"/>
                </a:solidFill>
              </a:defRPr>
            </a:lvl1pPr>
          </a:lstStyle>
          <a:p>
            <a:r>
              <a:rPr lang="en-US" dirty="0" err="1"/>
              <a:t>Softuni</a:t>
            </a:r>
            <a:r>
              <a:rPr lang="en-US" dirty="0"/>
              <a:t> Diamond Partners</a:t>
            </a:r>
            <a:endParaRPr lang="bg-BG" dirty="0"/>
          </a:p>
        </p:txBody>
      </p:sp>
      <p:pic>
        <p:nvPicPr>
          <p:cNvPr id="15" name="Picture 14">
            <a:hlinkClick r:id="rId3"/>
            <a:extLst>
              <a:ext uri="{FF2B5EF4-FFF2-40B4-BE49-F238E27FC236}">
                <a16:creationId xmlns:a16="http://schemas.microsoft.com/office/drawing/2014/main" id="{61839306-7842-46B9-A463-C24420A37C0A}"/>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5965696" y="1200162"/>
            <a:ext cx="6096599" cy="1314435"/>
          </a:xfrm>
          <a:prstGeom prst="roundRect">
            <a:avLst>
              <a:gd name="adj" fmla="val 3250"/>
            </a:avLst>
          </a:prstGeom>
          <a:ln>
            <a:noFill/>
          </a:ln>
          <a:effectLst>
            <a:softEdge rad="0"/>
          </a:effectLst>
        </p:spPr>
      </p:pic>
      <p:pic>
        <p:nvPicPr>
          <p:cNvPr id="16" name="Picture 2" descr="Ð ÐµÐ·ÑÐ»ÑÐ°Ñ Ñ Ð¸Ð·Ð¾Ð±ÑÐ°Ð¶ÐµÐ½Ð¸Ðµ Ð·Ð° indeavr">
            <a:hlinkClick r:id="rId5"/>
            <a:extLst>
              <a:ext uri="{FF2B5EF4-FFF2-40B4-BE49-F238E27FC236}">
                <a16:creationId xmlns:a16="http://schemas.microsoft.com/office/drawing/2014/main" id="{F5EB795D-0B62-4CCB-983D-13BD9B3CD0A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45464" y="1399789"/>
            <a:ext cx="5354264" cy="12091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Ð ÐµÐ·ÑÐ»ÑÐ°Ñ Ñ Ð¸Ð·Ð¾Ð±ÑÐ°Ð¶ÐµÐ½Ð¸Ðµ Ð·Ð° software group">
            <a:hlinkClick r:id="rId7"/>
            <a:extLst>
              <a:ext uri="{FF2B5EF4-FFF2-40B4-BE49-F238E27FC236}">
                <a16:creationId xmlns:a16="http://schemas.microsoft.com/office/drawing/2014/main" id="{91C19F79-E05B-4929-A929-287F44EB3C9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45464" y="2317265"/>
            <a:ext cx="6667500" cy="30384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Ð¡Ð²ÑÑÐ·Ð°Ð½Ð¾ Ð¸Ð·Ð¾Ð±ÑÐ°Ð¶ÐµÐ½Ð¸Ðµ">
            <a:hlinkClick r:id="rId9"/>
            <a:extLst>
              <a:ext uri="{FF2B5EF4-FFF2-40B4-BE49-F238E27FC236}">
                <a16:creationId xmlns:a16="http://schemas.microsoft.com/office/drawing/2014/main" id="{B38FBC35-D604-40D3-8560-90C506EBA728}"/>
              </a:ext>
            </a:extLst>
          </p:cNvPr>
          <p:cNvPicPr>
            <a:picLocks noChangeAspect="1" noChangeArrowheads="1"/>
          </p:cNvPicPr>
          <p:nvPr userDrawn="1"/>
        </p:nvPicPr>
        <p:blipFill rotWithShape="1">
          <a:blip r:embed="rId10">
            <a:extLst>
              <a:ext uri="{28A0092B-C50C-407E-A947-70E740481C1C}">
                <a14:useLocalDpi xmlns:a14="http://schemas.microsoft.com/office/drawing/2010/main" val="0"/>
              </a:ext>
            </a:extLst>
          </a:blip>
          <a:srcRect l="14921" t="-168" r="15238" b="19014"/>
          <a:stretch/>
        </p:blipFill>
        <p:spPr bwMode="auto">
          <a:xfrm>
            <a:off x="7761500" y="2602277"/>
            <a:ext cx="3155182" cy="16542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Ð ÐµÐ·ÑÐ»ÑÐ°Ñ Ñ Ð¸Ð·Ð¾Ð±ÑÐ°Ð¶ÐµÐ½Ð¸Ðµ Ð·Ð° netpeak">
            <a:hlinkClick r:id="rId11"/>
            <a:extLst>
              <a:ext uri="{FF2B5EF4-FFF2-40B4-BE49-F238E27FC236}">
                <a16:creationId xmlns:a16="http://schemas.microsoft.com/office/drawing/2014/main" id="{71103A5B-EAFD-46BF-93EB-10FFF58B7532}"/>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81756" y="5230897"/>
            <a:ext cx="7167612" cy="99629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2" descr="Ð ÐµÐ·ÑÐ»ÑÐ°Ñ Ñ Ð¸Ð·Ð¾Ð±ÑÐ°Ð¶ÐµÐ½Ð¸Ðµ Ð·Ð° superhosting png">
            <a:hlinkClick r:id="rId13"/>
            <a:extLst>
              <a:ext uri="{FF2B5EF4-FFF2-40B4-BE49-F238E27FC236}">
                <a16:creationId xmlns:a16="http://schemas.microsoft.com/office/drawing/2014/main" id="{EDA50EFF-7A2E-4BB9-A7A8-5BBF9EE3DB6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017524" y="4510111"/>
            <a:ext cx="3352800" cy="17773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31C8BF23-28B4-4942-902F-58C0B92A76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6438865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1DA41A3-0295-46DF-A320-41070D15EA50}"/>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Content Placeholder 3">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9504009" cy="5496127"/>
          </a:xfrm>
        </p:spPr>
        <p:txBody>
          <a:bodyPr wrap="square">
            <a:noAutofit/>
          </a:bodyPr>
          <a:lstStyle>
            <a:lvl1pPr>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lvl2pPr>
            <a:lvl3pPr>
              <a:buClr>
                <a:schemeClr val="tx1"/>
              </a:buClr>
              <a:defRPr/>
            </a:lvl3pPr>
          </a:lstStyle>
          <a:p>
            <a:pPr>
              <a:lnSpc>
                <a:spcPct val="100000"/>
              </a:lnSpc>
            </a:pPr>
            <a:r>
              <a:rPr lang="en-US" sz="3198" dirty="0"/>
              <a:t>Software University – High-Quality Education, </a:t>
            </a:r>
            <a:br>
              <a:rPr lang="en-US" sz="3198" dirty="0"/>
            </a:br>
            <a:r>
              <a:rPr lang="en-US" sz="3198" dirty="0"/>
              <a:t>Profession and Job for Software Developers</a:t>
            </a:r>
          </a:p>
          <a:p>
            <a:pPr lvl="1">
              <a:lnSpc>
                <a:spcPct val="100000"/>
              </a:lnSpc>
            </a:pPr>
            <a:r>
              <a:rPr lang="en-US" sz="2898" noProof="1">
                <a:hlinkClick r:id="rId3"/>
              </a:rPr>
              <a:t>softuni.bg</a:t>
            </a:r>
            <a:r>
              <a:rPr lang="en-US" sz="2898" noProof="1"/>
              <a:t> </a:t>
            </a:r>
          </a:p>
          <a:p>
            <a:pPr>
              <a:lnSpc>
                <a:spcPct val="100000"/>
              </a:lnSpc>
            </a:pPr>
            <a:r>
              <a:rPr lang="en-US" sz="3198" dirty="0"/>
              <a:t>Software University Foundation</a:t>
            </a:r>
            <a:endParaRPr lang="bg-BG" sz="3198" dirty="0"/>
          </a:p>
          <a:p>
            <a:pPr lvl="1">
              <a:lnSpc>
                <a:spcPct val="100000"/>
              </a:lnSpc>
            </a:pPr>
            <a:r>
              <a:rPr lang="en-US" sz="2998" noProof="1">
                <a:hlinkClick r:id="rId4"/>
              </a:rPr>
              <a:t>http://softuni.foundation/</a:t>
            </a:r>
            <a:endParaRPr lang="en-US" sz="2998" noProof="1"/>
          </a:p>
          <a:p>
            <a:pPr>
              <a:lnSpc>
                <a:spcPct val="100000"/>
              </a:lnSpc>
            </a:pPr>
            <a:r>
              <a:rPr lang="en-US" sz="3198" dirty="0"/>
              <a:t>Software University @ Facebook</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kumimoji="0" lang="en-US" sz="2898" b="0" i="0" u="none" strike="noStrike" kern="1200" cap="none" spc="0" normalizeH="0" baseline="0" noProof="1">
                <a:ln>
                  <a:noFill/>
                </a:ln>
                <a:solidFill>
                  <a:srgbClr val="234465"/>
                </a:solidFill>
                <a:effectLst/>
                <a:uLnTx/>
                <a:uFillTx/>
                <a:latin typeface="+mn-lt"/>
                <a:ea typeface="+mn-ea"/>
                <a:cs typeface="+mn-cs"/>
                <a:hlinkClick r:id="rId5"/>
              </a:rPr>
              <a:t>facebook.com/SoftwareUniversity</a:t>
            </a:r>
            <a:endParaRPr kumimoji="0" lang="en-US" sz="2898" b="0" i="0" u="none" strike="noStrike" kern="1200" cap="none" spc="0" normalizeH="0" baseline="0" noProof="1">
              <a:ln>
                <a:noFill/>
              </a:ln>
              <a:solidFill>
                <a:srgbClr val="234465"/>
              </a:solidFill>
              <a:effectLst/>
              <a:uLnTx/>
              <a:uFillTx/>
              <a:latin typeface="+mn-lt"/>
              <a:ea typeface="+mn-ea"/>
              <a:cs typeface="+mn-cs"/>
            </a:endParaRPr>
          </a:p>
          <a:p>
            <a:pPr>
              <a:lnSpc>
                <a:spcPct val="100000"/>
              </a:lnSpc>
            </a:pPr>
            <a:r>
              <a:rPr lang="en-US" sz="3198" dirty="0"/>
              <a:t>Software University Forums</a:t>
            </a:r>
          </a:p>
          <a:p>
            <a:pPr marL="989981" marR="0" lvl="1"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a:pPr>
            <a:r>
              <a:rPr lang="en-US" sz="2798" dirty="0">
                <a:hlinkClick r:id="rId6"/>
              </a:rPr>
              <a:t>forum.softuni.bg</a:t>
            </a:r>
            <a:endParaRPr lang="en-US" sz="2798" noProof="1"/>
          </a:p>
        </p:txBody>
      </p:sp>
      <p:pic>
        <p:nvPicPr>
          <p:cNvPr id="14" name="Picture 4">
            <a:hlinkClick r:id="rId7" tooltip="Software University @ Facebook"/>
            <a:extLst>
              <a:ext uri="{FF2B5EF4-FFF2-40B4-BE49-F238E27FC236}">
                <a16:creationId xmlns:a16="http://schemas.microsoft.com/office/drawing/2014/main" id="{0101C673-F197-4525-ADDC-FFD181E4E16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261449" y="3608627"/>
            <a:ext cx="1119031" cy="11187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hlinkClick r:id="rId6" tooltip="Software University Discussion Forum"/>
            <a:extLst>
              <a:ext uri="{FF2B5EF4-FFF2-40B4-BE49-F238E27FC236}">
                <a16:creationId xmlns:a16="http://schemas.microsoft.com/office/drawing/2014/main" id="{A584039C-C3B0-4714-A6D0-181CA3D2DD2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37977" y="5017462"/>
            <a:ext cx="1042504" cy="1042233"/>
          </a:xfrm>
          <a:prstGeom prst="rect">
            <a:avLst/>
          </a:prstGeom>
        </p:spPr>
      </p:pic>
      <p:pic>
        <p:nvPicPr>
          <p:cNvPr id="16" name="Picture 15">
            <a:hlinkClick r:id="rId3"/>
            <a:extLst>
              <a:ext uri="{FF2B5EF4-FFF2-40B4-BE49-F238E27FC236}">
                <a16:creationId xmlns:a16="http://schemas.microsoft.com/office/drawing/2014/main" id="{07C965FA-A87E-4824-AFA8-C67AF548A76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96603" y="2384689"/>
            <a:ext cx="3227765" cy="4297744"/>
          </a:xfrm>
          <a:prstGeom prst="rect">
            <a:avLst/>
          </a:prstGeom>
        </p:spPr>
      </p:pic>
      <p:pic>
        <p:nvPicPr>
          <p:cNvPr id="3" name="Picture 2">
            <a:extLst>
              <a:ext uri="{FF2B5EF4-FFF2-40B4-BE49-F238E27FC236}">
                <a16:creationId xmlns:a16="http://schemas.microsoft.com/office/drawing/2014/main" id="{7DC5D9AB-27D1-4866-B85E-1728987FAE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85829" y="1319423"/>
            <a:ext cx="1670274" cy="2065159"/>
          </a:xfrm>
          <a:prstGeom prst="rect">
            <a:avLst/>
          </a:prstGeom>
        </p:spPr>
      </p:pic>
      <p:sp>
        <p:nvSpPr>
          <p:cNvPr id="10" name="Rectangle 9">
            <a:extLst>
              <a:ext uri="{FF2B5EF4-FFF2-40B4-BE49-F238E27FC236}">
                <a16:creationId xmlns:a16="http://schemas.microsoft.com/office/drawing/2014/main" id="{86646B95-5E3B-4DE8-9118-031C2C296D8C}"/>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8" name="Title 17">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506047" cy="882654"/>
          </a:xfrm>
        </p:spPr>
        <p:txBody>
          <a:bodyPr/>
          <a:lstStyle>
            <a:lvl1pPr>
              <a:defRPr>
                <a:solidFill>
                  <a:schemeClr val="bg2"/>
                </a:solidFill>
              </a:defRPr>
            </a:lvl1pPr>
          </a:lstStyle>
          <a:p>
            <a:r>
              <a:rPr lang="en-US" dirty="0"/>
              <a:t>Trainings @ Software University</a:t>
            </a:r>
            <a:r>
              <a:rPr lang="bg-BG" dirty="0"/>
              <a:t> (</a:t>
            </a:r>
            <a:r>
              <a:rPr lang="en-US" dirty="0"/>
              <a:t>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551" y="314302"/>
            <a:ext cx="7384264"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7551" y="2346299"/>
            <a:ext cx="7384264"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611" y="4164084"/>
            <a:ext cx="318844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7551" y="4191000"/>
            <a:ext cx="7384264"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611" y="4633983"/>
            <a:ext cx="318844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611" y="5011672"/>
            <a:ext cx="318844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611" y="5394605"/>
            <a:ext cx="318844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611" y="5735768"/>
            <a:ext cx="318844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4031712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1372070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3051" y="4869900"/>
            <a:ext cx="10365899" cy="9037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913051" y="5754968"/>
            <a:ext cx="10365899"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5" name="Picture 4">
            <a:extLst>
              <a:ext uri="{FF2B5EF4-FFF2-40B4-BE49-F238E27FC236}">
                <a16:creationId xmlns:a16="http://schemas.microsoft.com/office/drawing/2014/main" id="{52FFE931-ECB7-4006-A6A2-6E8A9286AC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4056350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E3AF0D95-0465-458A-921C-ACCDAA6B81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04801"/>
            <a:ext cx="2212693" cy="551743"/>
          </a:xfrm>
          <a:prstGeom prst="rect">
            <a:avLst/>
          </a:prstGeom>
        </p:spPr>
      </p:pic>
    </p:spTree>
    <p:extLst>
      <p:ext uri="{BB962C8B-B14F-4D97-AF65-F5344CB8AC3E}">
        <p14:creationId xmlns:p14="http://schemas.microsoft.com/office/powerpoint/2010/main" val="4026249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9" name="Picture 8">
            <a:extLst>
              <a:ext uri="{FF2B5EF4-FFF2-40B4-BE49-F238E27FC236}">
                <a16:creationId xmlns:a16="http://schemas.microsoft.com/office/drawing/2014/main" id="{A6C358AF-89D0-4436-9F8C-ABA7F9493BB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able of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E40596-5F7F-41C3-9807-7FA635B42492}"/>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7" name="Rectangle 6">
            <a:extLst>
              <a:ext uri="{FF2B5EF4-FFF2-40B4-BE49-F238E27FC236}">
                <a16:creationId xmlns:a16="http://schemas.microsoft.com/office/drawing/2014/main" id="{C5951C9B-3DEE-4E28-8D4C-55505E0CB6AB}"/>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9" name="Picture 8" descr="A drawing of a cartoon character&#10;&#10;Description generated with high confidence">
            <a:extLst>
              <a:ext uri="{FF2B5EF4-FFF2-40B4-BE49-F238E27FC236}">
                <a16:creationId xmlns:a16="http://schemas.microsoft.com/office/drawing/2014/main" id="{DC4365F6-D2C1-47B4-8477-38FD2C771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910369" y="1409638"/>
            <a:ext cx="3572162" cy="4385137"/>
          </a:xfrm>
          <a:prstGeom prst="rect">
            <a:avLst/>
          </a:prstGeom>
        </p:spPr>
      </p:pic>
      <p:sp>
        <p:nvSpPr>
          <p:cNvPr id="12" name="Title 11">
            <a:extLst>
              <a:ext uri="{FF2B5EF4-FFF2-40B4-BE49-F238E27FC236}">
                <a16:creationId xmlns:a16="http://schemas.microsoft.com/office/drawing/2014/main" id="{48CCE616-2FC8-4941-8612-3EC8CFD842E0}"/>
              </a:ext>
            </a:extLst>
          </p:cNvPr>
          <p:cNvSpPr>
            <a:spLocks noGrp="1"/>
          </p:cNvSpPr>
          <p:nvPr>
            <p:ph type="title" hasCustomPrompt="1"/>
          </p:nvPr>
        </p:nvSpPr>
        <p:spPr/>
        <p:txBody>
          <a:bodyPr/>
          <a:lstStyle>
            <a:lvl1pPr>
              <a:defRPr>
                <a:solidFill>
                  <a:schemeClr val="bg2"/>
                </a:solidFill>
              </a:defRPr>
            </a:lvl1pPr>
          </a:lstStyle>
          <a:p>
            <a:r>
              <a:rPr lang="en-US" dirty="0"/>
              <a:t>Table of Content</a:t>
            </a:r>
          </a:p>
        </p:txBody>
      </p:sp>
      <p:sp>
        <p:nvSpPr>
          <p:cNvPr id="23" name="Text Placeholder 22">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8182463" cy="4795935"/>
          </a:xfrm>
        </p:spPr>
        <p:txBody>
          <a:bodyPr/>
          <a:lstStyle>
            <a:lvl1pPr marL="514042" indent="-514042">
              <a:buFont typeface="+mj-lt"/>
              <a:buAutoNum type="arabicPeriod"/>
              <a:defRPr>
                <a:solidFill>
                  <a:schemeClr val="tx1"/>
                </a:solidFill>
              </a:defRPr>
            </a:lvl1pPr>
          </a:lstStyle>
          <a:p>
            <a:pPr lvl="0"/>
            <a:r>
              <a:rPr lang="en-GB" dirty="0"/>
              <a:t>…</a:t>
            </a:r>
          </a:p>
          <a:p>
            <a:pPr lvl="0"/>
            <a:r>
              <a:rPr lang="en-GB" dirty="0"/>
              <a:t>…</a:t>
            </a:r>
          </a:p>
          <a:p>
            <a:pPr lvl="0"/>
            <a:r>
              <a:rPr lang="en-GB" dirty="0"/>
              <a:t>…</a:t>
            </a:r>
            <a:endParaRPr lang="en-US" dirty="0"/>
          </a:p>
        </p:txBody>
      </p:sp>
      <p:pic>
        <p:nvPicPr>
          <p:cNvPr id="10" name="Picture 9">
            <a:extLst>
              <a:ext uri="{FF2B5EF4-FFF2-40B4-BE49-F238E27FC236}">
                <a16:creationId xmlns:a16="http://schemas.microsoft.com/office/drawing/2014/main" id="{DF7D6D63-C0D2-4213-B1FA-96890BDE6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
        <p:nvSpPr>
          <p:cNvPr id="14" name="Date Placeholder 13">
            <a:extLst>
              <a:ext uri="{FF2B5EF4-FFF2-40B4-BE49-F238E27FC236}">
                <a16:creationId xmlns:a16="http://schemas.microsoft.com/office/drawing/2014/main" id="{0AA6AF62-9F6D-4B1C-831C-72AACA29F786}"/>
              </a:ext>
            </a:extLst>
          </p:cNvPr>
          <p:cNvSpPr>
            <a:spLocks noGrp="1"/>
          </p:cNvSpPr>
          <p:nvPr>
            <p:ph type="dt" sz="half" idx="14"/>
          </p:nvPr>
        </p:nvSpPr>
        <p:spPr/>
        <p:txBody>
          <a:bodyPr/>
          <a:lstStyle/>
          <a:p>
            <a:fld id="{055373AC-9AA7-423B-BA00-BA1C74164DBD}" type="datetime1">
              <a:rPr lang="en-US" smtClean="0"/>
              <a:pPr/>
              <a:t>9/19/2019</a:t>
            </a:fld>
            <a:endParaRPr lang="en-US" dirty="0"/>
          </a:p>
        </p:txBody>
      </p:sp>
      <p:sp>
        <p:nvSpPr>
          <p:cNvPr id="15" name="Footer Placeholder 14">
            <a:extLst>
              <a:ext uri="{FF2B5EF4-FFF2-40B4-BE49-F238E27FC236}">
                <a16:creationId xmlns:a16="http://schemas.microsoft.com/office/drawing/2014/main" id="{D92A8ED8-1E91-4F87-9AAB-0B939CA64F66}"/>
              </a:ext>
            </a:extLst>
          </p:cNvPr>
          <p:cNvSpPr>
            <a:spLocks noGrp="1"/>
          </p:cNvSpPr>
          <p:nvPr>
            <p:ph type="ftr" sz="quarter" idx="15"/>
          </p:nvPr>
        </p:nvSpPr>
        <p:spPr/>
        <p:txBody>
          <a:bodyPr/>
          <a:lstStyle/>
          <a:p>
            <a:endParaRPr lang="en-US" dirty="0"/>
          </a:p>
        </p:txBody>
      </p:sp>
      <p:sp>
        <p:nvSpPr>
          <p:cNvPr id="16" name="Slide Number Placeholder 15">
            <a:extLst>
              <a:ext uri="{FF2B5EF4-FFF2-40B4-BE49-F238E27FC236}">
                <a16:creationId xmlns:a16="http://schemas.microsoft.com/office/drawing/2014/main" id="{37E4C518-B0B3-4716-AB97-AC8ECA4F7C84}"/>
              </a:ext>
            </a:extLst>
          </p:cNvPr>
          <p:cNvSpPr>
            <a:spLocks noGrp="1"/>
          </p:cNvSpPr>
          <p:nvPr>
            <p:ph type="sldNum" sz="quarter" idx="16"/>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9/19/2019</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8" name="Picture 7">
            <a:extLst>
              <a:ext uri="{FF2B5EF4-FFF2-40B4-BE49-F238E27FC236}">
                <a16:creationId xmlns:a16="http://schemas.microsoft.com/office/drawing/2014/main" id="{4DB27244-AB57-426A-8A7C-7A464C5E76B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85666" y="319860"/>
            <a:ext cx="2212693" cy="551743"/>
          </a:xfrm>
          <a:prstGeom prst="rect">
            <a:avLst/>
          </a:prstGeom>
        </p:spPr>
      </p:pic>
    </p:spTree>
    <p:extLst>
      <p:ext uri="{BB962C8B-B14F-4D97-AF65-F5344CB8AC3E}">
        <p14:creationId xmlns:p14="http://schemas.microsoft.com/office/powerpoint/2010/main" val="16321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D431A-1BDA-40DB-B7D8-23653331B7C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0" name="Text Placeholder 9"/>
          <p:cNvSpPr>
            <a:spLocks noGrp="1"/>
          </p:cNvSpPr>
          <p:nvPr>
            <p:ph type="body" sz="quarter" idx="10" hasCustomPrompt="1"/>
          </p:nvPr>
        </p:nvSpPr>
        <p:spPr>
          <a:xfrm>
            <a:off x="615109" y="4704825"/>
            <a:ext cx="10961783" cy="768084"/>
          </a:xfrm>
          <a:prstGeom prst="rect">
            <a:avLst/>
          </a:prstGeom>
        </p:spPr>
        <p:txBody>
          <a:bodyPr anchor="ctr">
            <a:noAutofit/>
          </a:bodyPr>
          <a:lstStyle>
            <a:lvl1pPr marL="0" indent="0" algn="ctr">
              <a:buNone/>
              <a:defRPr sz="5396" b="1" baseline="0">
                <a:solidFill>
                  <a:schemeClr val="tx1"/>
                </a:solidFill>
                <a:latin typeface="+mj-lt"/>
                <a:cs typeface="Arial" pitchFamily="34" charset="0"/>
              </a:defRPr>
            </a:lvl1pPr>
          </a:lstStyle>
          <a:p>
            <a:pPr lvl="0"/>
            <a:r>
              <a:rPr lang="en-US" dirty="0"/>
              <a:t>Click to Edit Section Title</a:t>
            </a:r>
            <a:endParaRPr lang="en-US" altLang="ko-KR" dirty="0"/>
          </a:p>
        </p:txBody>
      </p:sp>
      <p:sp>
        <p:nvSpPr>
          <p:cNvPr id="11" name="Text Placeholder 9"/>
          <p:cNvSpPr>
            <a:spLocks noGrp="1"/>
          </p:cNvSpPr>
          <p:nvPr>
            <p:ph type="body" sz="quarter" idx="11" hasCustomPrompt="1"/>
          </p:nvPr>
        </p:nvSpPr>
        <p:spPr>
          <a:xfrm>
            <a:off x="615109" y="5490438"/>
            <a:ext cx="10961783" cy="499819"/>
          </a:xfrm>
          <a:prstGeom prst="rect">
            <a:avLst/>
          </a:prstGeom>
        </p:spPr>
        <p:txBody>
          <a:bodyPr anchor="ctr">
            <a:noAutofit/>
          </a:bodyPr>
          <a:lstStyle>
            <a:lvl1pPr marL="0" indent="0" algn="ctr">
              <a:buNone/>
              <a:defRPr sz="3998" b="1" baseline="0">
                <a:solidFill>
                  <a:schemeClr val="tx1"/>
                </a:solidFill>
                <a:latin typeface="+mn-lt"/>
                <a:cs typeface="Arial" pitchFamily="34" charset="0"/>
              </a:defRPr>
            </a:lvl1pPr>
          </a:lstStyle>
          <a:p>
            <a:pPr lvl="0"/>
            <a:r>
              <a:rPr lang="en-US" dirty="0"/>
              <a:t>Click to Edit Section Subtitle</a:t>
            </a:r>
          </a:p>
        </p:txBody>
      </p:sp>
      <p:sp>
        <p:nvSpPr>
          <p:cNvPr id="4" name="Oval 3"/>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186545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mportant Concep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FF4B1E-24EA-407C-BFA6-24CCB6D4409A}"/>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6" name="Rectangle 5"/>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05" y="1792355"/>
            <a:ext cx="1830305" cy="406222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35205" y="1792355"/>
            <a:ext cx="915152" cy="4062223"/>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CB4CB13C-66A1-466B-A6C1-B0BABF5CFEC1}"/>
              </a:ext>
            </a:extLst>
          </p:cNvPr>
          <p:cNvSpPr>
            <a:spLocks noGrp="1"/>
          </p:cNvSpPr>
          <p:nvPr>
            <p:ph type="body" sz="quarter" idx="10"/>
          </p:nvPr>
        </p:nvSpPr>
        <p:spPr>
          <a:xfrm>
            <a:off x="2065510" y="1121144"/>
            <a:ext cx="9929724"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a:extLst>
              <a:ext uri="{FF2B5EF4-FFF2-40B4-BE49-F238E27FC236}">
                <a16:creationId xmlns:a16="http://schemas.microsoft.com/office/drawing/2014/main" id="{4ED30444-7448-455E-ACFD-2D8F93C93971}"/>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pic>
        <p:nvPicPr>
          <p:cNvPr id="15" name="Picture 14">
            <a:extLst>
              <a:ext uri="{FF2B5EF4-FFF2-40B4-BE49-F238E27FC236}">
                <a16:creationId xmlns:a16="http://schemas.microsoft.com/office/drawing/2014/main" id="{00505D47-5EAF-4709-A366-B1437B044AC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
        <p:nvSpPr>
          <p:cNvPr id="8" name="Date Placeholder 7">
            <a:extLst>
              <a:ext uri="{FF2B5EF4-FFF2-40B4-BE49-F238E27FC236}">
                <a16:creationId xmlns:a16="http://schemas.microsoft.com/office/drawing/2014/main" id="{CF9A2DC4-5280-4E93-B6D2-9709FE6D0627}"/>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10" name="Footer Placeholder 9">
            <a:extLst>
              <a:ext uri="{FF2B5EF4-FFF2-40B4-BE49-F238E27FC236}">
                <a16:creationId xmlns:a16="http://schemas.microsoft.com/office/drawing/2014/main" id="{FA4C1EE0-8040-49CB-9319-CF991DE7B325}"/>
              </a:ext>
            </a:extLst>
          </p:cNvPr>
          <p:cNvSpPr>
            <a:spLocks noGrp="1"/>
          </p:cNvSpPr>
          <p:nvPr>
            <p:ph type="ftr" sz="quarter" idx="12"/>
          </p:nvPr>
        </p:nvSpPr>
        <p:spPr/>
        <p:txBody>
          <a:bodyPr/>
          <a:lstStyle/>
          <a:p>
            <a:endParaRPr lang="en-US" dirty="0"/>
          </a:p>
        </p:txBody>
      </p:sp>
      <p:sp>
        <p:nvSpPr>
          <p:cNvPr id="17" name="Slide Number Placeholder 16">
            <a:extLst>
              <a:ext uri="{FF2B5EF4-FFF2-40B4-BE49-F238E27FC236}">
                <a16:creationId xmlns:a16="http://schemas.microsoft.com/office/drawing/2014/main" id="{1643825A-6B67-4224-B077-B526FC2A4C74}"/>
              </a:ext>
            </a:extLst>
          </p:cNvPr>
          <p:cNvSpPr>
            <a:spLocks noGrp="1"/>
          </p:cNvSpPr>
          <p:nvPr>
            <p:ph type="sldNum" sz="quarter" idx="13"/>
          </p:nvPr>
        </p:nvSpPr>
        <p:spPr/>
        <p:txBody>
          <a:bodyPr/>
          <a:lstStyle/>
          <a:p>
            <a:fld id="{C014DD1E-5D91-48A3-AD6D-45FBA980D106}" type="slidenum">
              <a:rPr lang="en-US" smtClean="0"/>
              <a:pPr/>
              <a:t>‹#›</a:t>
            </a:fld>
            <a:endParaRPr lang="en-US" dirty="0"/>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DA6B0AA-1988-451B-88D4-0F726295570B}"/>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2" name="Rectangle 11">
            <a:extLst>
              <a:ext uri="{FF2B5EF4-FFF2-40B4-BE49-F238E27FC236}">
                <a16:creationId xmlns:a16="http://schemas.microsoft.com/office/drawing/2014/main" id="{345FB1C8-7F66-4D5C-ACCE-AE919936BCFD}"/>
              </a:ext>
            </a:extLst>
          </p:cNvPr>
          <p:cNvSpPr/>
          <p:nvPr/>
        </p:nvSpPr>
        <p:spPr>
          <a:xfrm>
            <a:off x="-3472"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2" descr="E:\002-KIMS BUSINESS\007-02-Fullslidesppt-Contents\20161228\02-edu\bulb-item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27" y="3314704"/>
            <a:ext cx="1260665" cy="2797951"/>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1">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399495" cy="882654"/>
          </a:xfrm>
        </p:spPr>
        <p:txBody>
          <a:bodyPr/>
          <a:lstStyle>
            <a:lvl1pPr>
              <a:defRPr/>
            </a:lvl1pPr>
          </a:lstStyle>
          <a:p>
            <a:r>
              <a:rPr lang="en-US" dirty="0"/>
              <a:t>Slide Title</a:t>
            </a:r>
          </a:p>
        </p:txBody>
      </p:sp>
      <p:sp>
        <p:nvSpPr>
          <p:cNvPr id="15" name="Text Placeholder 6">
            <a:extLst>
              <a:ext uri="{FF2B5EF4-FFF2-40B4-BE49-F238E27FC236}">
                <a16:creationId xmlns:a16="http://schemas.microsoft.com/office/drawing/2014/main" id="{6157C8DE-E0AF-422B-BBB1-F0AF1264B5E9}"/>
              </a:ext>
            </a:extLst>
          </p:cNvPr>
          <p:cNvSpPr>
            <a:spLocks noGrp="1"/>
          </p:cNvSpPr>
          <p:nvPr>
            <p:ph type="body" sz="quarter" idx="10"/>
          </p:nvPr>
        </p:nvSpPr>
        <p:spPr>
          <a:xfrm>
            <a:off x="1959073" y="1121144"/>
            <a:ext cx="10036163" cy="527604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3FF2A4EF-FDC7-4D65-91A0-D3473057251B}"/>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3" name="Footer Placeholder 2">
            <a:extLst>
              <a:ext uri="{FF2B5EF4-FFF2-40B4-BE49-F238E27FC236}">
                <a16:creationId xmlns:a16="http://schemas.microsoft.com/office/drawing/2014/main" id="{2AD0B15D-022F-4B93-A0E6-6FC062C18AF1}"/>
              </a:ext>
            </a:extLst>
          </p:cNvPr>
          <p:cNvSpPr>
            <a:spLocks noGrp="1"/>
          </p:cNvSpPr>
          <p:nvPr>
            <p:ph type="ftr" sz="quarter" idx="12"/>
          </p:nvPr>
        </p:nvSpPr>
        <p:spPr/>
        <p:txBody>
          <a:bodyPr/>
          <a:lstStyle/>
          <a:p>
            <a:endParaRPr lang="en-US" dirty="0"/>
          </a:p>
        </p:txBody>
      </p:sp>
      <p:sp>
        <p:nvSpPr>
          <p:cNvPr id="4" name="Slide Number Placeholder 3">
            <a:extLst>
              <a:ext uri="{FF2B5EF4-FFF2-40B4-BE49-F238E27FC236}">
                <a16:creationId xmlns:a16="http://schemas.microsoft.com/office/drawing/2014/main" id="{72845B5C-C9D2-4885-BBE1-AE0D4F570CB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A1E6AED5-8603-4881-90EA-963A2A5A2C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5599" y="274595"/>
            <a:ext cx="2144846" cy="534964"/>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9AD94B5-9922-4E42-89CE-3C445EFB152E}"/>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391AFA4E-7870-4561-A1B8-AC956B0C8931}"/>
              </a:ext>
            </a:extLst>
          </p:cNvPr>
          <p:cNvSpPr/>
          <p:nvPr/>
        </p:nvSpPr>
        <p:spPr>
          <a:xfrm>
            <a:off x="-1" y="0"/>
            <a:ext cx="121920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ext Placeholder 2">
            <a:extLst>
              <a:ext uri="{FF2B5EF4-FFF2-40B4-BE49-F238E27FC236}">
                <a16:creationId xmlns:a16="http://schemas.microsoft.com/office/drawing/2014/main" id="{5A9D2960-6D42-439F-82E8-812822013A10}"/>
              </a:ext>
            </a:extLst>
          </p:cNvPr>
          <p:cNvSpPr>
            <a:spLocks noGrp="1"/>
          </p:cNvSpPr>
          <p:nvPr>
            <p:ph type="body" sz="quarter" idx="10"/>
          </p:nvPr>
        </p:nvSpPr>
        <p:spPr>
          <a:xfrm>
            <a:off x="190402" y="1196125"/>
            <a:ext cx="11818096" cy="5201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a:extLst>
              <a:ext uri="{FF2B5EF4-FFF2-40B4-BE49-F238E27FC236}">
                <a16:creationId xmlns:a16="http://schemas.microsoft.com/office/drawing/2014/main" id="{19B5B676-7892-440F-8191-7109B2C59885}"/>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2" name="Date Placeholder 1">
            <a:extLst>
              <a:ext uri="{FF2B5EF4-FFF2-40B4-BE49-F238E27FC236}">
                <a16:creationId xmlns:a16="http://schemas.microsoft.com/office/drawing/2014/main" id="{303E2769-FF5C-435B-BEDD-ABA3B8F1B976}"/>
              </a:ext>
            </a:extLst>
          </p:cNvPr>
          <p:cNvSpPr>
            <a:spLocks noGrp="1"/>
          </p:cNvSpPr>
          <p:nvPr>
            <p:ph type="dt" sz="half" idx="11"/>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9CB6AD27-58D7-46FA-99F8-E5BB835ADA68}"/>
              </a:ext>
            </a:extLst>
          </p:cNvPr>
          <p:cNvSpPr>
            <a:spLocks noGrp="1"/>
          </p:cNvSpPr>
          <p:nvPr>
            <p:ph type="ftr" sz="quarter" idx="12"/>
          </p:nvPr>
        </p:nvSpPr>
        <p:spPr/>
        <p:txBody>
          <a:bodyPr/>
          <a:lstStyle/>
          <a:p>
            <a:endParaRPr lang="en-US" dirty="0"/>
          </a:p>
        </p:txBody>
      </p:sp>
      <p:sp>
        <p:nvSpPr>
          <p:cNvPr id="5" name="Slide Number Placeholder 4">
            <a:extLst>
              <a:ext uri="{FF2B5EF4-FFF2-40B4-BE49-F238E27FC236}">
                <a16:creationId xmlns:a16="http://schemas.microsoft.com/office/drawing/2014/main" id="{389DA7C9-2FCE-40EB-BF32-C6983222020F}"/>
              </a:ext>
            </a:extLst>
          </p:cNvPr>
          <p:cNvSpPr>
            <a:spLocks noGrp="1"/>
          </p:cNvSpPr>
          <p:nvPr>
            <p:ph type="sldNum" sz="quarter" idx="13"/>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0991B60F-461F-45D1-A35C-8AC3D83E7A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50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Slide Dark">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9D60504-DA9E-4357-9A0A-15E333FC2783}"/>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57B03959-5ED4-4593-8CEF-2AE1A73775F5}"/>
              </a:ext>
            </a:extLst>
          </p:cNvPr>
          <p:cNvSpPr/>
          <p:nvPr/>
        </p:nvSpPr>
        <p:spPr>
          <a:xfrm>
            <a:off x="-3176"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1"/>
          <p:cNvSpPr/>
          <p:nvPr/>
        </p:nvSpPr>
        <p:spPr>
          <a:xfrm>
            <a:off x="2" y="6184673"/>
            <a:ext cx="12192000" cy="6733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4" name="Oval 3"/>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Title 5">
            <a:extLst>
              <a:ext uri="{FF2B5EF4-FFF2-40B4-BE49-F238E27FC236}">
                <a16:creationId xmlns:a16="http://schemas.microsoft.com/office/drawing/2014/main" id="{38A09987-8827-47B7-85D3-6D69487FC731}"/>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pic>
        <p:nvPicPr>
          <p:cNvPr id="12" name="Picture 11">
            <a:extLst>
              <a:ext uri="{FF2B5EF4-FFF2-40B4-BE49-F238E27FC236}">
                <a16:creationId xmlns:a16="http://schemas.microsoft.com/office/drawing/2014/main" id="{7028D2F0-1E67-414B-A93D-D3F8F131A1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9" name="Text Placeholder 2">
            <a:extLst>
              <a:ext uri="{FF2B5EF4-FFF2-40B4-BE49-F238E27FC236}">
                <a16:creationId xmlns:a16="http://schemas.microsoft.com/office/drawing/2014/main" id="{C8A626D2-456B-41EF-9818-EA8DD7E314DA}"/>
              </a:ext>
            </a:extLst>
          </p:cNvPr>
          <p:cNvSpPr>
            <a:spLocks noGrp="1"/>
          </p:cNvSpPr>
          <p:nvPr>
            <p:ph type="body" sz="quarter" idx="10"/>
          </p:nvPr>
        </p:nvSpPr>
        <p:spPr>
          <a:xfrm>
            <a:off x="190402" y="1195931"/>
            <a:ext cx="5426148"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AF69A59F-C564-4A04-B1CC-31C261499991}"/>
              </a:ext>
            </a:extLst>
          </p:cNvPr>
          <p:cNvSpPr>
            <a:spLocks noGrp="1"/>
          </p:cNvSpPr>
          <p:nvPr>
            <p:ph type="body" sz="quarter" idx="11"/>
          </p:nvPr>
        </p:nvSpPr>
        <p:spPr>
          <a:xfrm>
            <a:off x="6575450" y="1195931"/>
            <a:ext cx="5426147" cy="482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858E34E-73A2-41B4-8C58-4DDB1D4D97D8}"/>
              </a:ext>
            </a:extLst>
          </p:cNvPr>
          <p:cNvSpPr>
            <a:spLocks noGrp="1"/>
          </p:cNvSpPr>
          <p:nvPr>
            <p:ph type="dt" sz="half" idx="12"/>
          </p:nvPr>
        </p:nvSpPr>
        <p:spPr>
          <a:xfrm>
            <a:off x="188816" y="6390560"/>
            <a:ext cx="808713" cy="308845"/>
          </a:xfrm>
        </p:spPr>
        <p:txBody>
          <a:bodyPr/>
          <a:lstStyle/>
          <a:p>
            <a:fld id="{055373AC-9AA7-423B-BA00-BA1C74164DBD}" type="datetime1">
              <a:rPr lang="en-US" smtClean="0"/>
              <a:pPr/>
              <a:t>9/19/2019</a:t>
            </a:fld>
            <a:endParaRPr lang="en-US" dirty="0"/>
          </a:p>
        </p:txBody>
      </p:sp>
      <p:sp>
        <p:nvSpPr>
          <p:cNvPr id="7" name="Footer Placeholder 6">
            <a:extLst>
              <a:ext uri="{FF2B5EF4-FFF2-40B4-BE49-F238E27FC236}">
                <a16:creationId xmlns:a16="http://schemas.microsoft.com/office/drawing/2014/main" id="{47141AFF-42FF-4AAA-A3FA-149DDA66FCC2}"/>
              </a:ext>
            </a:extLst>
          </p:cNvPr>
          <p:cNvSpPr>
            <a:spLocks noGrp="1"/>
          </p:cNvSpPr>
          <p:nvPr>
            <p:ph type="ftr" sz="quarter" idx="13"/>
          </p:nvPr>
        </p:nvSpPr>
        <p:spPr/>
        <p:txBody>
          <a:bodyPr/>
          <a:lstStyle/>
          <a:p>
            <a:endParaRPr lang="en-US" dirty="0"/>
          </a:p>
        </p:txBody>
      </p:sp>
      <p:sp>
        <p:nvSpPr>
          <p:cNvPr id="8" name="Slide Number Placeholder 7">
            <a:extLst>
              <a:ext uri="{FF2B5EF4-FFF2-40B4-BE49-F238E27FC236}">
                <a16:creationId xmlns:a16="http://schemas.microsoft.com/office/drawing/2014/main" id="{92B2616D-7BC8-4F96-B3A7-B299A353B427}"/>
              </a:ext>
            </a:extLst>
          </p:cNvPr>
          <p:cNvSpPr>
            <a:spLocks noGrp="1"/>
          </p:cNvSpPr>
          <p:nvPr>
            <p:ph type="sldNum" sz="quarter" idx="14"/>
          </p:nvPr>
        </p:nvSpPr>
        <p:spPr/>
        <p:txBody>
          <a:bodyPr/>
          <a:lstStyle>
            <a:lvl1pPr>
              <a:defRPr>
                <a:solidFill>
                  <a:schemeClr val="bg1"/>
                </a:solidFill>
              </a:defRPr>
            </a:lvl1pPr>
          </a:lstStyle>
          <a:p>
            <a:fld id="{C014DD1E-5D91-48A3-AD6D-45FBA980D106}" type="slidenum">
              <a:rPr lang="en-US" smtClean="0"/>
              <a:pPr/>
              <a:t>‹#›</a:t>
            </a:fld>
            <a:endParaRPr lang="en-US" dirty="0"/>
          </a:p>
        </p:txBody>
      </p:sp>
      <p:pic>
        <p:nvPicPr>
          <p:cNvPr id="15" name="Picture 14">
            <a:extLst>
              <a:ext uri="{FF2B5EF4-FFF2-40B4-BE49-F238E27FC236}">
                <a16:creationId xmlns:a16="http://schemas.microsoft.com/office/drawing/2014/main" id="{23AACB49-5E4F-4436-9D82-E83B52A7F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9C6415-13AB-4677-935E-D11508C4AD27}"/>
              </a:ext>
            </a:extLst>
          </p:cNvPr>
          <p:cNvPicPr>
            <a:picLocks noChangeAspect="1"/>
          </p:cNvPicPr>
          <p:nvPr/>
        </p:nvPicPr>
        <p:blipFill rotWithShape="1">
          <a:blip r:embed="rId2"/>
          <a:srcRect b="1672"/>
          <a:stretch/>
        </p:blipFill>
        <p:spPr>
          <a:xfrm>
            <a:off x="-3176" y="1"/>
            <a:ext cx="12195176" cy="6852212"/>
          </a:xfrm>
          <a:prstGeom prst="rect">
            <a:avLst/>
          </a:prstGeom>
        </p:spPr>
      </p:pic>
      <p:sp>
        <p:nvSpPr>
          <p:cNvPr id="13" name="Rectangle 12">
            <a:extLst>
              <a:ext uri="{FF2B5EF4-FFF2-40B4-BE49-F238E27FC236}">
                <a16:creationId xmlns:a16="http://schemas.microsoft.com/office/drawing/2014/main" id="{4B4EBD86-A13A-41DF-A04E-EA4A858E8860}"/>
              </a:ext>
            </a:extLst>
          </p:cNvPr>
          <p:cNvSpPr/>
          <p:nvPr/>
        </p:nvSpPr>
        <p:spPr>
          <a:xfrm>
            <a:off x="-3176" y="-17929"/>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ko-KR" altLang="en-US"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1" name="Text Placeholder 20">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185625"/>
          </a:xfrm>
        </p:spPr>
        <p:txBody>
          <a:bodyPr/>
          <a:lstStyle>
            <a:lvl1pPr marL="0" indent="0">
              <a:buNone/>
              <a:defRPr>
                <a:solidFill>
                  <a:schemeClr val="tx1"/>
                </a:solidFill>
              </a:defRPr>
            </a:lvl1pPr>
            <a:lvl2pPr marL="609219" indent="0">
              <a:buNone/>
              <a:defRPr/>
            </a:lvl2pPr>
          </a:lstStyle>
          <a:p>
            <a:pPr lvl="0"/>
            <a:r>
              <a:rPr lang="en-GB" dirty="0"/>
              <a:t>Sample source code:</a:t>
            </a:r>
            <a:endParaRPr lang="en-US" dirty="0"/>
          </a:p>
        </p:txBody>
      </p:sp>
      <p:sp>
        <p:nvSpPr>
          <p:cNvPr id="6" name="Text Placeholder 5">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15283" y="1830475"/>
            <a:ext cx="10961435" cy="1633497"/>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a:lnSpc>
                <a:spcPct val="100000"/>
              </a:lnSpc>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 name="Title 1">
            <a:extLst>
              <a:ext uri="{FF2B5EF4-FFF2-40B4-BE49-F238E27FC236}">
                <a16:creationId xmlns:a16="http://schemas.microsoft.com/office/drawing/2014/main" id="{03BA3E62-7E9B-447C-9045-B989874D05D3}"/>
              </a:ext>
            </a:extLst>
          </p:cNvPr>
          <p:cNvSpPr>
            <a:spLocks noGrp="1"/>
          </p:cNvSpPr>
          <p:nvPr>
            <p:ph type="title" hasCustomPrompt="1"/>
          </p:nvPr>
        </p:nvSpPr>
        <p:spPr/>
        <p:txBody>
          <a:bodyPr/>
          <a:lstStyle>
            <a:lvl1pPr>
              <a:defRPr>
                <a:solidFill>
                  <a:schemeClr val="bg2"/>
                </a:solidFill>
              </a:defRPr>
            </a:lvl1pPr>
          </a:lstStyle>
          <a:p>
            <a:r>
              <a:rPr lang="en-US" dirty="0"/>
              <a:t>Slide Title</a:t>
            </a:r>
          </a:p>
        </p:txBody>
      </p:sp>
      <p:sp>
        <p:nvSpPr>
          <p:cNvPr id="3" name="Date Placeholder 2">
            <a:extLst>
              <a:ext uri="{FF2B5EF4-FFF2-40B4-BE49-F238E27FC236}">
                <a16:creationId xmlns:a16="http://schemas.microsoft.com/office/drawing/2014/main" id="{1557BD22-7B02-4D39-928A-4BAD0D84EC13}"/>
              </a:ext>
            </a:extLst>
          </p:cNvPr>
          <p:cNvSpPr>
            <a:spLocks noGrp="1"/>
          </p:cNvSpPr>
          <p:nvPr>
            <p:ph type="dt" sz="half" idx="12"/>
          </p:nvPr>
        </p:nvSpPr>
        <p:spPr/>
        <p:txBody>
          <a:bodyPr/>
          <a:lstStyle/>
          <a:p>
            <a:fld id="{055373AC-9AA7-423B-BA00-BA1C74164DBD}" type="datetime1">
              <a:rPr lang="en-US" smtClean="0"/>
              <a:pPr/>
              <a:t>9/19/2019</a:t>
            </a:fld>
            <a:endParaRPr lang="en-US" dirty="0"/>
          </a:p>
        </p:txBody>
      </p:sp>
      <p:sp>
        <p:nvSpPr>
          <p:cNvPr id="4" name="Footer Placeholder 3">
            <a:extLst>
              <a:ext uri="{FF2B5EF4-FFF2-40B4-BE49-F238E27FC236}">
                <a16:creationId xmlns:a16="http://schemas.microsoft.com/office/drawing/2014/main" id="{12DED1B3-84A5-43D8-8770-B2C1E963B681}"/>
              </a:ext>
            </a:extLst>
          </p:cNvPr>
          <p:cNvSpPr>
            <a:spLocks noGrp="1"/>
          </p:cNvSpPr>
          <p:nvPr>
            <p:ph type="ftr"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6213FF9B-335F-4699-94F7-E43CA829037E}"/>
              </a:ext>
            </a:extLst>
          </p:cNvPr>
          <p:cNvSpPr>
            <a:spLocks noGrp="1"/>
          </p:cNvSpPr>
          <p:nvPr>
            <p:ph type="sldNum" sz="quarter" idx="14"/>
          </p:nvPr>
        </p:nvSpPr>
        <p:spPr/>
        <p:txBody>
          <a:bodyPr/>
          <a:lstStyle/>
          <a:p>
            <a:fld id="{C014DD1E-5D91-48A3-AD6D-45FBA980D106}" type="slidenum">
              <a:rPr lang="en-US" smtClean="0"/>
              <a:pPr/>
              <a:t>‹#›</a:t>
            </a:fld>
            <a:endParaRPr lang="en-US" dirty="0"/>
          </a:p>
        </p:txBody>
      </p:sp>
      <p:pic>
        <p:nvPicPr>
          <p:cNvPr id="11" name="Picture 10">
            <a:extLst>
              <a:ext uri="{FF2B5EF4-FFF2-40B4-BE49-F238E27FC236}">
                <a16:creationId xmlns:a16="http://schemas.microsoft.com/office/drawing/2014/main" id="{2EB003D1-D2F8-474E-9E8E-075BE60E92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70854" y="232973"/>
            <a:ext cx="2126081" cy="530284"/>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403F5F2-BA1B-4A39-A03D-AD9E0469441C}"/>
              </a:ext>
            </a:extLst>
          </p:cNvPr>
          <p:cNvSpPr>
            <a:spLocks noGrp="1"/>
          </p:cNvSpPr>
          <p:nvPr>
            <p:ph type="dt" sz="half" idx="2"/>
          </p:nvPr>
        </p:nvSpPr>
        <p:spPr>
          <a:xfrm>
            <a:off x="188816" y="6397196"/>
            <a:ext cx="808713" cy="308845"/>
          </a:xfrm>
          <a:prstGeom prst="rect">
            <a:avLst/>
          </a:prstGeom>
        </p:spPr>
        <p:txBody>
          <a:bodyPr vert="horz" lIns="36000" tIns="36000" rIns="36000" bIns="36000" rtlCol="0" anchor="ctr"/>
          <a:lstStyle>
            <a:lvl1pPr algn="ctr">
              <a:defRPr sz="1000">
                <a:solidFill>
                  <a:schemeClr val="tx1"/>
                </a:solidFill>
              </a:defRPr>
            </a:lvl1pPr>
          </a:lstStyle>
          <a:p>
            <a:fld id="{055373AC-9AA7-423B-BA00-BA1C74164DBD}" type="datetime1">
              <a:rPr lang="en-US" smtClean="0"/>
              <a:pPr/>
              <a:t>9/19/2019</a:t>
            </a:fld>
            <a:endParaRPr lang="en-US" dirty="0"/>
          </a:p>
        </p:txBody>
      </p:sp>
      <p:sp>
        <p:nvSpPr>
          <p:cNvPr id="8" name="Footer Placeholder 4">
            <a:extLst>
              <a:ext uri="{FF2B5EF4-FFF2-40B4-BE49-F238E27FC236}">
                <a16:creationId xmlns:a16="http://schemas.microsoft.com/office/drawing/2014/main" id="{32BCD1B1-3A00-45B1-B516-6B8E7FBC47C4}"/>
              </a:ext>
            </a:extLst>
          </p:cNvPr>
          <p:cNvSpPr>
            <a:spLocks noGrp="1"/>
          </p:cNvSpPr>
          <p:nvPr>
            <p:ph type="ftr" sz="quarter" idx="3"/>
          </p:nvPr>
        </p:nvSpPr>
        <p:spPr>
          <a:xfrm>
            <a:off x="997529" y="6397196"/>
            <a:ext cx="10567285" cy="308845"/>
          </a:xfrm>
          <a:prstGeom prst="rect">
            <a:avLst/>
          </a:prstGeom>
        </p:spPr>
        <p:txBody>
          <a:bodyPr vert="horz" lIns="36000" tIns="36000" rIns="36000" bIns="36000" rtlCol="0" anchor="ctr"/>
          <a:lstStyle>
            <a:lvl1pPr algn="ctr">
              <a:defRPr sz="1000">
                <a:solidFill>
                  <a:schemeClr val="tx1"/>
                </a:solidFill>
              </a:defRPr>
            </a:lvl1pPr>
          </a:lstStyle>
          <a:p>
            <a:endParaRPr lang="en-US" dirty="0"/>
          </a:p>
        </p:txBody>
      </p:sp>
      <p:sp>
        <p:nvSpPr>
          <p:cNvPr id="9" name="Slide Number Placeholder 5">
            <a:extLst>
              <a:ext uri="{FF2B5EF4-FFF2-40B4-BE49-F238E27FC236}">
                <a16:creationId xmlns:a16="http://schemas.microsoft.com/office/drawing/2014/main" id="{0902A4B2-CB08-42CE-A814-FBDF345C2F43}"/>
              </a:ext>
            </a:extLst>
          </p:cNvPr>
          <p:cNvSpPr>
            <a:spLocks noGrp="1"/>
          </p:cNvSpPr>
          <p:nvPr>
            <p:ph type="sldNum" sz="quarter" idx="4"/>
          </p:nvPr>
        </p:nvSpPr>
        <p:spPr>
          <a:xfrm>
            <a:off x="11566412" y="6397196"/>
            <a:ext cx="428822" cy="308845"/>
          </a:xfrm>
          <a:prstGeom prst="rect">
            <a:avLst/>
          </a:prstGeom>
        </p:spPr>
        <p:txBody>
          <a:bodyPr vert="horz" lIns="36000" tIns="36000" rIns="36000" bIns="36000" rtlCol="0" anchor="ctr"/>
          <a:lstStyle>
            <a:lvl1pPr algn="r">
              <a:defRPr sz="1000">
                <a:solidFill>
                  <a:schemeClr val="tx1"/>
                </a:solidFill>
              </a:defRPr>
            </a:lvl1pPr>
          </a:lstStyle>
          <a:p>
            <a:fld id="{C014DD1E-5D91-48A3-AD6D-45FBA980D106}" type="slidenum">
              <a:rPr lang="en-US" smtClean="0"/>
              <a:pPr/>
              <a:t>‹#›</a:t>
            </a:fld>
            <a:endParaRPr lang="en-US" dirty="0"/>
          </a:p>
        </p:txBody>
      </p:sp>
      <p:sp>
        <p:nvSpPr>
          <p:cNvPr id="10" name="Title Placeholder 1">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9506047" cy="882654"/>
          </a:xfrm>
          <a:prstGeom prst="rect">
            <a:avLst/>
          </a:prstGeom>
        </p:spPr>
        <p:txBody>
          <a:bodyPr vert="horz" lIns="108000" tIns="36000" rIns="108000" bIns="36000" rtlCol="0" anchor="ctr" anchorCtr="0">
            <a:normAutofit/>
          </a:bodyPr>
          <a:lstStyle/>
          <a:p>
            <a:r>
              <a:rPr lang="en-US"/>
              <a:t>Click to edit Master title style</a:t>
            </a:r>
            <a:endParaRPr dirty="0"/>
          </a:p>
        </p:txBody>
      </p:sp>
      <p:sp>
        <p:nvSpPr>
          <p:cNvPr id="11" name="Text Placeholder 2">
            <a:extLst>
              <a:ext uri="{FF2B5EF4-FFF2-40B4-BE49-F238E27FC236}">
                <a16:creationId xmlns:a16="http://schemas.microsoft.com/office/drawing/2014/main" id="{90CBFB32-9F46-4F2F-8A54-9EE8BED27855}"/>
              </a:ext>
            </a:extLst>
          </p:cNvPr>
          <p:cNvSpPr>
            <a:spLocks noGrp="1"/>
          </p:cNvSpPr>
          <p:nvPr>
            <p:ph type="body" idx="1"/>
          </p:nvPr>
        </p:nvSpPr>
        <p:spPr>
          <a:xfrm>
            <a:off x="190413" y="1138844"/>
            <a:ext cx="11804822" cy="524290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 id="2147483689" r:id="rId13"/>
    <p:sldLayoutId id="2147483687" r:id="rId14"/>
    <p:sldLayoutId id="2147483690" r:id="rId15"/>
    <p:sldLayoutId id="2147483691" r:id="rId16"/>
    <p:sldLayoutId id="2147483693" r:id="rId17"/>
    <p:sldLayoutId id="2147483718" r:id="rId18"/>
    <p:sldLayoutId id="2147483749" r:id="rId19"/>
    <p:sldLayoutId id="2147483800" r:id="rId20"/>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1" hangingPunct="1">
        <a:spcBef>
          <a:spcPct val="0"/>
        </a:spcBef>
        <a:buNone/>
        <a:defRPr sz="3998" b="1" kern="1200">
          <a:solidFill>
            <a:schemeClr val="tx1"/>
          </a:solidFill>
          <a:latin typeface="+mj-lt"/>
          <a:ea typeface="+mj-ea"/>
          <a:cs typeface="+mj-cs"/>
        </a:defRPr>
      </a:lvl1pPr>
    </p:titleStyle>
    <p:body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Cartesian_product"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7" Type="http://schemas.microsoft.com/office/2007/relationships/hdphoto" Target="../media/hdphoto2.wdp"/><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59.png"/><Relationship Id="rId5" Type="http://schemas.microsoft.com/office/2007/relationships/hdphoto" Target="../media/hdphoto1.wdp"/><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hyperlink" Target="http://www.xs-software.com/" TargetMode="External"/><Relationship Id="rId18" Type="http://schemas.openxmlformats.org/officeDocument/2006/relationships/image" Target="../media/image73.png"/><Relationship Id="rId26" Type="http://schemas.openxmlformats.org/officeDocument/2006/relationships/image" Target="../media/image77.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70.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8.xml"/><Relationship Id="rId16" Type="http://schemas.openxmlformats.org/officeDocument/2006/relationships/image" Target="../media/image72.png"/><Relationship Id="rId20" Type="http://schemas.openxmlformats.org/officeDocument/2006/relationships/image" Target="../media/image74.png"/><Relationship Id="rId1" Type="http://schemas.openxmlformats.org/officeDocument/2006/relationships/slideLayout" Target="../slideLayouts/slideLayout6.xml"/><Relationship Id="rId6" Type="http://schemas.openxmlformats.org/officeDocument/2006/relationships/image" Target="../media/image67.png"/><Relationship Id="rId11" Type="http://schemas.openxmlformats.org/officeDocument/2006/relationships/hyperlink" Target="http://www.telenor.bg/" TargetMode="External"/><Relationship Id="rId24" Type="http://schemas.openxmlformats.org/officeDocument/2006/relationships/image" Target="../media/image76.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69.png"/><Relationship Id="rId19" Type="http://schemas.openxmlformats.org/officeDocument/2006/relationships/hyperlink" Target="http://smartit.bg/" TargetMode="External"/><Relationship Id="rId4" Type="http://schemas.openxmlformats.org/officeDocument/2006/relationships/image" Target="../media/image66.png"/><Relationship Id="rId9" Type="http://schemas.openxmlformats.org/officeDocument/2006/relationships/hyperlink" Target="https://www.softwaregroup.com/" TargetMode="External"/><Relationship Id="rId14" Type="http://schemas.openxmlformats.org/officeDocument/2006/relationships/image" Target="../media/image71.png"/><Relationship Id="rId22" Type="http://schemas.openxmlformats.org/officeDocument/2006/relationships/image" Target="../media/image75.png"/></Relationships>
</file>

<file path=ppt/slides/_rels/slide57.xml.rels><?xml version="1.0" encoding="UTF-8" standalone="yes"?>
<Relationships xmlns="http://schemas.openxmlformats.org/package/2006/relationships"><Relationship Id="rId8" Type="http://schemas.openxmlformats.org/officeDocument/2006/relationships/hyperlink" Target="https://www.lukanet.com/" TargetMode="External"/><Relationship Id="rId3" Type="http://schemas.openxmlformats.org/officeDocument/2006/relationships/image" Target="../media/image78.jpeg"/><Relationship Id="rId7" Type="http://schemas.openxmlformats.org/officeDocument/2006/relationships/image" Target="../media/image80.jpeg"/><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hyperlink" Target="http://www.world-of-myths.com/" TargetMode="External"/><Relationship Id="rId5" Type="http://schemas.openxmlformats.org/officeDocument/2006/relationships/image" Target="../media/image79.png"/><Relationship Id="rId4" Type="http://schemas.openxmlformats.org/officeDocument/2006/relationships/hyperlink" Target="https://www.onebitsoftware.net/" TargetMode="External"/><Relationship Id="rId9" Type="http://schemas.openxmlformats.org/officeDocument/2006/relationships/image" Target="../media/image81.gif"/></Relationships>
</file>

<file path=ppt/slides/_rels/slide5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hyperlink" Target="http://softuni.bg/" TargetMode="External"/><Relationship Id="rId7" Type="http://schemas.openxmlformats.org/officeDocument/2006/relationships/hyperlink" Target="https://softuni.org/" TargetMode="External"/><Relationship Id="rId12"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forum.softuni.bg/" TargetMode="External"/><Relationship Id="rId11" Type="http://schemas.openxmlformats.org/officeDocument/2006/relationships/image" Target="../media/image83.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foundation/" TargetMode="Externa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jpe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Joins, Subqueries, CTEs and Indices</a:t>
            </a:r>
            <a:endParaRPr lang="en-US" dirty="0"/>
          </a:p>
        </p:txBody>
      </p:sp>
      <p:sp>
        <p:nvSpPr>
          <p:cNvPr id="11" name="Text Placeholder 10"/>
          <p:cNvSpPr>
            <a:spLocks noGrp="1"/>
          </p:cNvSpPr>
          <p:nvPr>
            <p:ph type="body" sz="quarter" idx="17"/>
          </p:nvPr>
        </p:nvSpPr>
        <p:spPr/>
        <p:txBody>
          <a:bodyPr/>
          <a:lstStyle/>
          <a:p>
            <a:r>
              <a:rPr lang="en-US"/>
              <a:t>Software University</a:t>
            </a:r>
            <a:endParaRPr lang="en-US" dirty="0"/>
          </a:p>
        </p:txBody>
      </p:sp>
      <p:sp>
        <p:nvSpPr>
          <p:cNvPr id="12" name="Text Placeholder 11"/>
          <p:cNvSpPr>
            <a:spLocks noGrp="1"/>
          </p:cNvSpPr>
          <p:nvPr>
            <p:ph type="body" sz="quarter" idx="18"/>
          </p:nvPr>
        </p:nvSpPr>
        <p:spPr/>
        <p:txBody>
          <a:bodyPr/>
          <a:lstStyle/>
          <a:p>
            <a:r>
              <a:rPr lang="en-US">
                <a:hlinkClick r:id="rId3"/>
              </a:rPr>
              <a:t>http://softuni.bg</a:t>
            </a:r>
            <a:endParaRPr lang="en-US" dirty="0"/>
          </a:p>
        </p:txBody>
      </p:sp>
      <p:sp>
        <p:nvSpPr>
          <p:cNvPr id="7" name="Text Placeholder 6"/>
          <p:cNvSpPr>
            <a:spLocks noGrp="1"/>
          </p:cNvSpPr>
          <p:nvPr>
            <p:ph type="body" sz="quarter" idx="19"/>
          </p:nvPr>
        </p:nvSpPr>
        <p:spPr/>
        <p:txBody>
          <a:bodyPr/>
          <a:lstStyle/>
          <a:p>
            <a:r>
              <a:rPr lang="en-US"/>
              <a:t>SoftUni Team</a:t>
            </a:r>
            <a:endParaRPr lang="en-US" dirty="0"/>
          </a:p>
        </p:txBody>
      </p:sp>
      <p:sp>
        <p:nvSpPr>
          <p:cNvPr id="8" name="Text Placeholder 7"/>
          <p:cNvSpPr>
            <a:spLocks noGrp="1"/>
          </p:cNvSpPr>
          <p:nvPr>
            <p:ph type="body" sz="quarter" idx="20"/>
          </p:nvPr>
        </p:nvSpPr>
        <p:spPr/>
        <p:txBody>
          <a:bodyPr/>
          <a:lstStyle/>
          <a:p>
            <a:r>
              <a:rPr lang="en-US"/>
              <a:t>Technical Trainers</a:t>
            </a:r>
            <a:endParaRPr lang="en-US" dirty="0"/>
          </a:p>
        </p:txBody>
      </p:sp>
      <p:pic>
        <p:nvPicPr>
          <p:cNvPr id="15" name="Picture 14">
            <a:extLst>
              <a:ext uri="{FF2B5EF4-FFF2-40B4-BE49-F238E27FC236}">
                <a16:creationId xmlns:a16="http://schemas.microsoft.com/office/drawing/2014/main" id="{33657C5D-2539-4FBB-A65D-400B7DD392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019" y="2496258"/>
            <a:ext cx="2212117" cy="551743"/>
          </a:xfrm>
          <a:prstGeom prst="rect">
            <a:avLst/>
          </a:prstGeom>
        </p:spPr>
      </p:pic>
      <p:pic>
        <p:nvPicPr>
          <p:cNvPr id="1028" name="Picture 4" descr="Ð ÐµÐ·ÑÐ»ÑÐ°Ñ Ñ Ð¸Ð·Ð¾Ð±ÑÐ°Ð¶ÐµÐ½Ð¸Ðµ Ð·Ð° joins png">
            <a:extLst>
              <a:ext uri="{FF2B5EF4-FFF2-40B4-BE49-F238E27FC236}">
                <a16:creationId xmlns:a16="http://schemas.microsoft.com/office/drawing/2014/main" id="{0426237B-589C-4F15-B61B-B0B183FB7B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537" y="1068480"/>
            <a:ext cx="7400925"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836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Left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10</a:t>
            </a:fld>
            <a:endParaRPr lang="en-US" dirty="0"/>
          </a:p>
        </p:txBody>
      </p:sp>
      <p:graphicFrame>
        <p:nvGraphicFramePr>
          <p:cNvPr id="2" name="Table 1"/>
          <p:cNvGraphicFramePr>
            <a:graphicFrameLocks noGrp="1"/>
          </p:cNvGraphicFramePr>
          <p:nvPr>
            <p:extLst/>
          </p:nvPr>
        </p:nvGraphicFramePr>
        <p:xfrm>
          <a:off x="718456" y="182500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57446" y="246742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03995" y="12804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769576" y="180367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881259" y="1232052"/>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a:off x="4957446" y="3000828"/>
            <a:ext cx="714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2268" y="273921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ext uri="{D42A27DB-BD31-4B8C-83A1-F6EECF244321}">
                <p14:modId xmlns:p14="http://schemas.microsoft.com/office/powerpoint/2010/main" val="729722261"/>
              </p:ext>
            </p:extLst>
          </p:nvPr>
        </p:nvGraphicFramePr>
        <p:xfrm>
          <a:off x="1641689" y="4452750"/>
          <a:ext cx="8763348" cy="13716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3103787398"/>
                  </a:ext>
                </a:extLst>
              </a:tr>
            </a:tbl>
          </a:graphicData>
        </a:graphic>
      </p:graphicFrame>
      <p:sp>
        <p:nvSpPr>
          <p:cNvPr id="15" name="TextBox 14"/>
          <p:cNvSpPr txBox="1"/>
          <p:nvPr/>
        </p:nvSpPr>
        <p:spPr>
          <a:xfrm>
            <a:off x="5481324" y="3929530"/>
            <a:ext cx="1084079" cy="523220"/>
          </a:xfrm>
          <a:prstGeom prst="rect">
            <a:avLst/>
          </a:prstGeom>
          <a:noFill/>
        </p:spPr>
        <p:txBody>
          <a:bodyPr wrap="none" rtlCol="0">
            <a:spAutoFit/>
          </a:bodyPr>
          <a:lstStyle/>
          <a:p>
            <a:r>
              <a:rPr lang="en-US" sz="2800" dirty="0"/>
              <a:t>Result</a:t>
            </a:r>
          </a:p>
        </p:txBody>
      </p:sp>
    </p:spTree>
    <p:extLst>
      <p:ext uri="{BB962C8B-B14F-4D97-AF65-F5344CB8AC3E}">
        <p14:creationId xmlns:p14="http://schemas.microsoft.com/office/powerpoint/2010/main" val="37137719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67001"/>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LEFT OUTER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p>
        </p:txBody>
      </p:sp>
      <p:sp>
        <p:nvSpPr>
          <p:cNvPr id="465922" name="Rectangle 2"/>
          <p:cNvSpPr>
            <a:spLocks noGrp="1" noChangeArrowheads="1"/>
          </p:cNvSpPr>
          <p:nvPr>
            <p:ph type="title"/>
          </p:nvPr>
        </p:nvSpPr>
        <p:spPr/>
        <p:txBody>
          <a:bodyPr/>
          <a:lstStyle/>
          <a:p>
            <a:r>
              <a:rPr lang="en-US" dirty="0"/>
              <a:t>Left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11</a:t>
            </a:fld>
            <a:endParaRPr lang="en-US" dirty="0"/>
          </a:p>
        </p:txBody>
      </p:sp>
      <p:sp>
        <p:nvSpPr>
          <p:cNvPr id="8" name="AutoShape 7"/>
          <p:cNvSpPr>
            <a:spLocks noChangeArrowheads="1"/>
          </p:cNvSpPr>
          <p:nvPr/>
        </p:nvSpPr>
        <p:spPr bwMode="auto">
          <a:xfrm>
            <a:off x="8370734" y="2579917"/>
            <a:ext cx="2932706" cy="558487"/>
          </a:xfrm>
          <a:prstGeom prst="wedgeRoundRectCallout">
            <a:avLst>
              <a:gd name="adj1" fmla="val -65271"/>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9" name="AutoShape 7"/>
          <p:cNvSpPr>
            <a:spLocks noChangeArrowheads="1"/>
          </p:cNvSpPr>
          <p:nvPr/>
        </p:nvSpPr>
        <p:spPr bwMode="auto">
          <a:xfrm>
            <a:off x="4681784" y="4544830"/>
            <a:ext cx="2590800" cy="595005"/>
          </a:xfrm>
          <a:prstGeom prst="wedgeRoundRectCallout">
            <a:avLst>
              <a:gd name="adj1" fmla="val 876"/>
              <a:gd name="adj2" fmla="val -9342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40013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Right Outer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12</a:t>
            </a:fld>
            <a:endParaRPr lang="en-US" dirty="0"/>
          </a:p>
        </p:txBody>
      </p:sp>
      <p:graphicFrame>
        <p:nvGraphicFramePr>
          <p:cNvPr id="2" name="Table 1"/>
          <p:cNvGraphicFramePr>
            <a:graphicFrameLocks noGrp="1"/>
          </p:cNvGraphicFramePr>
          <p:nvPr>
            <p:extLst/>
          </p:nvPr>
        </p:nvGraphicFramePr>
        <p:xfrm>
          <a:off x="761998" y="1795979"/>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438400"/>
            <a:ext cx="1593285"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251429"/>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774649"/>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203024"/>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p:nvPr/>
        </p:nvCxnSpPr>
        <p:spPr>
          <a:xfrm flipH="1">
            <a:off x="5913663" y="2895600"/>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62200" y="2633990"/>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568628"/>
          <a:ext cx="8763348" cy="18288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62201" y="404540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p:nvPr/>
        </p:nvCxnSpPr>
        <p:spPr>
          <a:xfrm flipH="1">
            <a:off x="5913663" y="3404314"/>
            <a:ext cx="65758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2200" y="3142704"/>
            <a:ext cx="381836" cy="523220"/>
          </a:xfrm>
          <a:prstGeom prst="rect">
            <a:avLst/>
          </a:prstGeom>
          <a:noFill/>
        </p:spPr>
        <p:txBody>
          <a:bodyPr wrap="none" rtlCol="0">
            <a:spAutoFit/>
          </a:bodyPr>
          <a:lstStyle/>
          <a:p>
            <a:r>
              <a:rPr lang="en-US" sz="2800" b="1" dirty="0">
                <a:solidFill>
                  <a:srgbClr val="FF0000"/>
                </a:solidFill>
              </a:rPr>
              <a:t>X</a:t>
            </a:r>
          </a:p>
        </p:txBody>
      </p:sp>
    </p:spTree>
    <p:extLst>
      <p:ext uri="{BB962C8B-B14F-4D97-AF65-F5344CB8AC3E}">
        <p14:creationId xmlns:p14="http://schemas.microsoft.com/office/powerpoint/2010/main" val="26398667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RIGHT OUTER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 </a:t>
            </a:r>
            <a:r>
              <a:rPr lang="en-US" sz="3200" b="1" noProof="1">
                <a:latin typeface="Consolas" panose="020B0609020204030204" pitchFamily="49" charset="0"/>
              </a:rPr>
              <a:t>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Right Outer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13</a:t>
            </a:fld>
            <a:endParaRPr lang="en-US" dirty="0"/>
          </a:p>
        </p:txBody>
      </p:sp>
      <p:sp>
        <p:nvSpPr>
          <p:cNvPr id="8" name="AutoShape 7"/>
          <p:cNvSpPr>
            <a:spLocks noChangeArrowheads="1"/>
          </p:cNvSpPr>
          <p:nvPr/>
        </p:nvSpPr>
        <p:spPr bwMode="auto">
          <a:xfrm>
            <a:off x="9064116" y="26449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5371" y="4437744"/>
            <a:ext cx="2514600"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7037149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Full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14</a:t>
            </a:fld>
            <a:endParaRPr lang="en-US" dirty="0"/>
          </a:p>
        </p:txBody>
      </p:sp>
      <p:graphicFrame>
        <p:nvGraphicFramePr>
          <p:cNvPr id="2" name="Table 1"/>
          <p:cNvGraphicFramePr>
            <a:graphicFrameLocks noGrp="1"/>
          </p:cNvGraphicFramePr>
          <p:nvPr>
            <p:extLst/>
          </p:nvPr>
        </p:nvGraphicFramePr>
        <p:xfrm>
          <a:off x="761998" y="1607295"/>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flipH="1">
            <a:off x="4977965" y="2220688"/>
            <a:ext cx="1593285" cy="0"/>
          </a:xfrm>
          <a:prstGeom prst="straightConnector1">
            <a:avLst/>
          </a:prstGeom>
          <a:ln w="476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91775"/>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571451"/>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72396"/>
            <a:ext cx="2101729" cy="523220"/>
          </a:xfrm>
          <a:prstGeom prst="rect">
            <a:avLst/>
          </a:prstGeom>
          <a:noFill/>
        </p:spPr>
        <p:txBody>
          <a:bodyPr wrap="none" rtlCol="0">
            <a:spAutoFit/>
          </a:bodyPr>
          <a:lstStyle/>
          <a:p>
            <a:r>
              <a:rPr lang="en-US" sz="2800" dirty="0"/>
              <a:t>Departments</a:t>
            </a:r>
          </a:p>
        </p:txBody>
      </p:sp>
      <p:cxnSp>
        <p:nvCxnSpPr>
          <p:cNvPr id="10" name="Straight Arrow Connector 9"/>
          <p:cNvCxnSpPr>
            <a:endCxn id="12" idx="3"/>
          </p:cNvCxnSpPr>
          <p:nvPr/>
        </p:nvCxnSpPr>
        <p:spPr>
          <a:xfrm flipH="1">
            <a:off x="6020636" y="2677888"/>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38800" y="2416278"/>
            <a:ext cx="381836" cy="523220"/>
          </a:xfrm>
          <a:prstGeom prst="rect">
            <a:avLst/>
          </a:prstGeom>
          <a:noFill/>
        </p:spPr>
        <p:txBody>
          <a:bodyPr wrap="none" rtlCol="0">
            <a:spAutoFit/>
          </a:bodyPr>
          <a:lstStyle/>
          <a:p>
            <a:r>
              <a:rPr lang="en-US" sz="2800" b="1" dirty="0">
                <a:solidFill>
                  <a:srgbClr val="FF0000"/>
                </a:solidFill>
              </a:rPr>
              <a:t>X</a:t>
            </a:r>
          </a:p>
        </p:txBody>
      </p:sp>
      <p:graphicFrame>
        <p:nvGraphicFramePr>
          <p:cNvPr id="14" name="Table 13"/>
          <p:cNvGraphicFramePr>
            <a:graphicFrameLocks noGrp="1"/>
          </p:cNvGraphicFramePr>
          <p:nvPr>
            <p:extLst/>
          </p:nvPr>
        </p:nvGraphicFramePr>
        <p:xfrm>
          <a:off x="1647536" y="4115508"/>
          <a:ext cx="8763348" cy="2286000"/>
        </p:xfrm>
        <a:graphic>
          <a:graphicData uri="http://schemas.openxmlformats.org/drawingml/2006/table">
            <a:tbl>
              <a:tblPr firstRow="1" bandRow="1">
                <a:tableStyleId>{912C8C85-51F0-491E-9774-3900AFEF0FD7}</a:tableStyleId>
              </a:tblPr>
              <a:tblGrid>
                <a:gridCol w="1752949">
                  <a:extLst>
                    <a:ext uri="{9D8B030D-6E8A-4147-A177-3AD203B41FA5}">
                      <a16:colId xmlns:a16="http://schemas.microsoft.com/office/drawing/2014/main" val="187285565"/>
                    </a:ext>
                  </a:extLst>
                </a:gridCol>
                <a:gridCol w="2057400">
                  <a:extLst>
                    <a:ext uri="{9D8B030D-6E8A-4147-A177-3AD203B41FA5}">
                      <a16:colId xmlns:a16="http://schemas.microsoft.com/office/drawing/2014/main" val="184855798"/>
                    </a:ext>
                  </a:extLst>
                </a:gridCol>
                <a:gridCol w="2057400">
                  <a:extLst>
                    <a:ext uri="{9D8B030D-6E8A-4147-A177-3AD203B41FA5}">
                      <a16:colId xmlns:a16="http://schemas.microsoft.com/office/drawing/2014/main" val="1774347793"/>
                    </a:ext>
                  </a:extLst>
                </a:gridCol>
                <a:gridCol w="2895599">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extLst>
                  <a:ext uri="{0D108BD9-81ED-4DB2-BD59-A6C34878D82A}">
                    <a16:rowId xmlns:a16="http://schemas.microsoft.com/office/drawing/2014/main" val="45883218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3103787398"/>
                  </a:ext>
                </a:extLst>
              </a:tr>
              <a:tr h="457200">
                <a:tc>
                  <a:txBody>
                    <a:bodyPr/>
                    <a:lstStyle/>
                    <a:p>
                      <a:r>
                        <a:rPr lang="en-US" dirty="0">
                          <a:effectLst/>
                        </a:rPr>
                        <a:t>NULL</a:t>
                      </a:r>
                      <a:endParaRPr lang="bg-BG" i="0" dirty="0">
                        <a:solidFill>
                          <a:schemeClr val="tx1"/>
                        </a:solidFill>
                        <a:effectLst/>
                      </a:endParaRPr>
                    </a:p>
                  </a:txBody>
                  <a:tcPr/>
                </a:tc>
                <a:tc>
                  <a:txBody>
                    <a:bodyPr/>
                    <a:lstStyle/>
                    <a:p>
                      <a:r>
                        <a:rPr lang="en-US" dirty="0">
                          <a:effectLst/>
                        </a:rPr>
                        <a:t>NULL</a:t>
                      </a:r>
                      <a:endParaRPr lang="bg-BG" i="0" dirty="0">
                        <a:solidFill>
                          <a:schemeClr val="tx1"/>
                        </a:solidFill>
                        <a:effectLst/>
                      </a:endParaRPr>
                    </a:p>
                  </a:txBody>
                  <a:tcPr/>
                </a:tc>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856432737"/>
                  </a:ext>
                </a:extLst>
              </a:tr>
            </a:tbl>
          </a:graphicData>
        </a:graphic>
      </p:graphicFrame>
      <p:sp>
        <p:nvSpPr>
          <p:cNvPr id="15" name="TextBox 14"/>
          <p:cNvSpPr txBox="1"/>
          <p:nvPr/>
        </p:nvSpPr>
        <p:spPr>
          <a:xfrm>
            <a:off x="5487171" y="3592288"/>
            <a:ext cx="1084079" cy="523220"/>
          </a:xfrm>
          <a:prstGeom prst="rect">
            <a:avLst/>
          </a:prstGeom>
          <a:noFill/>
        </p:spPr>
        <p:txBody>
          <a:bodyPr wrap="none" rtlCol="0">
            <a:spAutoFit/>
          </a:bodyPr>
          <a:lstStyle/>
          <a:p>
            <a:r>
              <a:rPr lang="en-US" sz="2800" dirty="0"/>
              <a:t>Result</a:t>
            </a:r>
          </a:p>
        </p:txBody>
      </p:sp>
      <p:cxnSp>
        <p:nvCxnSpPr>
          <p:cNvPr id="17" name="Straight Arrow Connector 16"/>
          <p:cNvCxnSpPr>
            <a:endCxn id="19" idx="3"/>
          </p:cNvCxnSpPr>
          <p:nvPr/>
        </p:nvCxnSpPr>
        <p:spPr>
          <a:xfrm flipH="1">
            <a:off x="6020636" y="3186602"/>
            <a:ext cx="5506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38800" y="2924992"/>
            <a:ext cx="381836" cy="523220"/>
          </a:xfrm>
          <a:prstGeom prst="rect">
            <a:avLst/>
          </a:prstGeom>
          <a:noFill/>
        </p:spPr>
        <p:txBody>
          <a:bodyPr wrap="none" rtlCol="0">
            <a:spAutoFit/>
          </a:bodyPr>
          <a:lstStyle/>
          <a:p>
            <a:r>
              <a:rPr lang="en-US" sz="2800" b="1" dirty="0">
                <a:solidFill>
                  <a:srgbClr val="FF0000"/>
                </a:solidFill>
              </a:rPr>
              <a:t>X</a:t>
            </a:r>
          </a:p>
        </p:txBody>
      </p:sp>
      <p:cxnSp>
        <p:nvCxnSpPr>
          <p:cNvPr id="22" name="Straight Arrow Connector 21"/>
          <p:cNvCxnSpPr>
            <a:endCxn id="12" idx="1"/>
          </p:cNvCxnSpPr>
          <p:nvPr/>
        </p:nvCxnSpPr>
        <p:spPr>
          <a:xfrm>
            <a:off x="4977964" y="2677888"/>
            <a:ext cx="660837"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21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noProof="1">
                <a:solidFill>
                  <a:schemeClr val="tx2"/>
                </a:solidFill>
                <a:latin typeface="Consolas" panose="020B0609020204030204" pitchFamily="49" charset="0"/>
              </a:rPr>
              <a:t>SELECT * FROM Employees AS </a:t>
            </a:r>
            <a:r>
              <a:rPr lang="en-US" sz="3200" b="1" noProof="1">
                <a:solidFill>
                  <a:schemeClr val="bg1"/>
                </a:solidFill>
                <a:latin typeface="Consolas" panose="020B0609020204030204" pitchFamily="49" charset="0"/>
              </a:rPr>
              <a:t>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FULL JOIN </a:t>
            </a:r>
            <a:r>
              <a:rPr lang="en-US" sz="3200" b="1" noProof="1">
                <a:solidFill>
                  <a:schemeClr val="tx2"/>
                </a:solidFill>
                <a:latin typeface="Consolas" panose="020B0609020204030204" pitchFamily="49" charset="0"/>
              </a:rPr>
              <a:t>Departments AS </a:t>
            </a:r>
            <a:r>
              <a:rPr lang="en-US" sz="3200" b="1" noProof="1">
                <a:solidFill>
                  <a:schemeClr val="bg1"/>
                </a:solidFill>
                <a:latin typeface="Consolas" panose="020B0609020204030204" pitchFamily="49" charset="0"/>
              </a:rPr>
              <a:t>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d.DepartmentID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Full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15</a:t>
            </a:fld>
            <a:endParaRPr lang="en-US" dirty="0"/>
          </a:p>
        </p:txBody>
      </p:sp>
      <p:sp>
        <p:nvSpPr>
          <p:cNvPr id="8" name="AutoShape 7"/>
          <p:cNvSpPr>
            <a:spLocks noChangeArrowheads="1"/>
          </p:cNvSpPr>
          <p:nvPr/>
        </p:nvSpPr>
        <p:spPr bwMode="auto">
          <a:xfrm>
            <a:off x="8520994" y="294549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16" name="AutoShape 7"/>
          <p:cNvSpPr>
            <a:spLocks noChangeArrowheads="1"/>
          </p:cNvSpPr>
          <p:nvPr/>
        </p:nvSpPr>
        <p:spPr bwMode="auto">
          <a:xfrm>
            <a:off x="3657600" y="4495800"/>
            <a:ext cx="2401888" cy="609600"/>
          </a:xfrm>
          <a:prstGeom prst="wedgeRoundRectCallout">
            <a:avLst>
              <a:gd name="adj1" fmla="val 46368"/>
              <a:gd name="adj2" fmla="val -7810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10050668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0"/>
          </p:nvPr>
        </p:nvSpPr>
        <p:spPr/>
        <p:txBody>
          <a:bodyPr/>
          <a:lstStyle/>
          <a:p>
            <a:r>
              <a:rPr lang="en-US" dirty="0"/>
              <a:t>This will produce a </a:t>
            </a:r>
            <a:r>
              <a:rPr lang="en-US" b="1" dirty="0">
                <a:solidFill>
                  <a:schemeClr val="bg1"/>
                </a:solidFill>
                <a:hlinkClick r:id="rId2"/>
              </a:rPr>
              <a:t>Cartesian product</a:t>
            </a:r>
            <a:r>
              <a:rPr lang="en-US" dirty="0"/>
              <a:t>:</a:t>
            </a:r>
          </a:p>
          <a:p>
            <a:endParaRPr lang="en-US" dirty="0"/>
          </a:p>
          <a:p>
            <a:endParaRPr lang="en-US" dirty="0"/>
          </a:p>
          <a:p>
            <a:r>
              <a:rPr lang="en-US" dirty="0"/>
              <a:t>The result:</a:t>
            </a:r>
          </a:p>
        </p:txBody>
      </p:sp>
      <p:sp>
        <p:nvSpPr>
          <p:cNvPr id="523266" name="Rectangle 2"/>
          <p:cNvSpPr>
            <a:spLocks noGrp="1" noChangeArrowheads="1"/>
          </p:cNvSpPr>
          <p:nvPr>
            <p:ph type="title"/>
          </p:nvPr>
        </p:nvSpPr>
        <p:spPr/>
        <p:txBody>
          <a:bodyPr/>
          <a:lstStyle/>
          <a:p>
            <a:r>
              <a:rPr lang="en-US"/>
              <a:t>Cartesian Product (1)</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16</a:t>
            </a:fld>
            <a:endParaRPr lang="en-US" dirty="0"/>
          </a:p>
        </p:txBody>
      </p:sp>
      <p:sp>
        <p:nvSpPr>
          <p:cNvPr id="523268" name="Rectangle 4"/>
          <p:cNvSpPr>
            <a:spLocks noChangeArrowheads="1"/>
          </p:cNvSpPr>
          <p:nvPr/>
        </p:nvSpPr>
        <p:spPr bwMode="auto">
          <a:xfrm>
            <a:off x="3218542" y="1905000"/>
            <a:ext cx="5983514" cy="1449628"/>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a:lnSpc>
                <a:spcPct val="105000"/>
              </a:lnSpc>
            </a:pPr>
            <a:r>
              <a:rPr lang="en-US" sz="2800" b="1" noProof="1">
                <a:latin typeface="Consolas" pitchFamily="49" charset="0"/>
                <a:cs typeface="Consolas" pitchFamily="49" charset="0"/>
              </a:rPr>
              <a:t>SELECT LastName, Name AS DepartmentName</a:t>
            </a:r>
          </a:p>
          <a:p>
            <a:pPr>
              <a:lnSpc>
                <a:spcPct val="105000"/>
              </a:lnSpc>
            </a:pPr>
            <a:r>
              <a:rPr lang="en-US" sz="2800" b="1" noProof="1">
                <a:latin typeface="Consolas" pitchFamily="49" charset="0"/>
                <a:cs typeface="Consolas" pitchFamily="49" charset="0"/>
              </a:rPr>
              <a:t>FROM </a:t>
            </a:r>
            <a:r>
              <a:rPr lang="en-US" sz="2800" b="1" noProof="1">
                <a:solidFill>
                  <a:schemeClr val="bg1"/>
                </a:solidFill>
                <a:latin typeface="Consolas" pitchFamily="49" charset="0"/>
                <a:cs typeface="Consolas" pitchFamily="49" charset="0"/>
              </a:rPr>
              <a:t>Employees</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Departments</a:t>
            </a:r>
          </a:p>
        </p:txBody>
      </p:sp>
      <p:graphicFrame>
        <p:nvGraphicFramePr>
          <p:cNvPr id="7" name="Table 15"/>
          <p:cNvGraphicFramePr>
            <a:graphicFrameLocks noGrp="1"/>
          </p:cNvGraphicFramePr>
          <p:nvPr>
            <p:extLst/>
          </p:nvPr>
        </p:nvGraphicFramePr>
        <p:xfrm>
          <a:off x="3911599" y="3760715"/>
          <a:ext cx="4722815" cy="27432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LastName</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Engineering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a:t>
                      </a:r>
                      <a:endParaRPr lang="bg-BG" i="0" dirty="0">
                        <a:solidFill>
                          <a:schemeClr val="tx1"/>
                        </a:solidFill>
                        <a:effectLst/>
                      </a:endParaRPr>
                    </a:p>
                  </a:txBody>
                  <a:tcPr/>
                </a:tc>
                <a:tc>
                  <a:txBody>
                    <a:bodyPr/>
                    <a:lstStyle/>
                    <a:p>
                      <a:r>
                        <a:rPr lang="en-US" dirty="0">
                          <a:effectLst/>
                        </a:rPr>
                        <a:t>…</a:t>
                      </a:r>
                      <a:endParaRPr lang="bg-BG" i="0" dirty="0">
                        <a:solidFill>
                          <a:schemeClr val="tx1"/>
                        </a:solidFill>
                        <a:effectLst/>
                      </a:endParaRPr>
                    </a:p>
                  </a:txBody>
                  <a:tcPr/>
                </a:tc>
                <a:extLst>
                  <a:ext uri="{0D108BD9-81ED-4DB2-BD59-A6C34878D82A}">
                    <a16:rowId xmlns:a16="http://schemas.microsoft.com/office/drawing/2014/main" val="3967662590"/>
                  </a:ext>
                </a:extLst>
              </a:tr>
              <a:tr h="457200">
                <a:tc>
                  <a:txBody>
                    <a:bodyPr/>
                    <a:lstStyle/>
                    <a:p>
                      <a:r>
                        <a:rPr lang="en-US" dirty="0">
                          <a:effectLst/>
                        </a:rPr>
                        <a:t>Gilbert</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1386933680"/>
                  </a:ext>
                </a:extLst>
              </a:tr>
              <a:tr h="457200">
                <a:tc>
                  <a:txBody>
                    <a:bodyPr/>
                    <a:lstStyle/>
                    <a:p>
                      <a:r>
                        <a:rPr lang="en-US" dirty="0">
                          <a:effectLst/>
                        </a:rPr>
                        <a:t>Brown</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3866818171"/>
                  </a:ext>
                </a:extLst>
              </a:tr>
            </a:tbl>
          </a:graphicData>
        </a:graphic>
      </p:graphicFrame>
    </p:spTree>
    <p:extLst>
      <p:ext uri="{BB962C8B-B14F-4D97-AF65-F5344CB8AC3E}">
        <p14:creationId xmlns:p14="http://schemas.microsoft.com/office/powerpoint/2010/main" val="371426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0"/>
          </p:nvPr>
        </p:nvSpPr>
        <p:spPr/>
        <p:txBody>
          <a:bodyPr/>
          <a:lstStyle/>
          <a:p>
            <a:r>
              <a:rPr lang="en-US" dirty="0"/>
              <a:t>A </a:t>
            </a:r>
            <a:r>
              <a:rPr lang="en-US" b="1" dirty="0">
                <a:solidFill>
                  <a:schemeClr val="bg1"/>
                </a:solidFill>
              </a:rPr>
              <a:t>Cartesian product </a:t>
            </a:r>
            <a:r>
              <a:rPr lang="en-US" dirty="0"/>
              <a:t>is formed when:</a:t>
            </a:r>
          </a:p>
          <a:p>
            <a:pPr lvl="1"/>
            <a:r>
              <a:rPr lang="en-US" dirty="0"/>
              <a:t>A </a:t>
            </a:r>
            <a:r>
              <a:rPr lang="en-US" b="1" dirty="0">
                <a:solidFill>
                  <a:schemeClr val="bg1"/>
                </a:solidFill>
              </a:rPr>
              <a:t>join</a:t>
            </a:r>
            <a:r>
              <a:rPr lang="en-US" dirty="0"/>
              <a:t> condition </a:t>
            </a:r>
            <a:r>
              <a:rPr lang="en-US" b="1" dirty="0">
                <a:solidFill>
                  <a:schemeClr val="bg1"/>
                </a:solidFill>
              </a:rPr>
              <a:t>is omitted</a:t>
            </a:r>
          </a:p>
          <a:p>
            <a:pPr lvl="1"/>
            <a:r>
              <a:rPr lang="en-US" dirty="0"/>
              <a:t>A </a:t>
            </a:r>
            <a:r>
              <a:rPr lang="en-US" b="1" dirty="0">
                <a:solidFill>
                  <a:schemeClr val="bg1"/>
                </a:solidFill>
              </a:rPr>
              <a:t>join</a:t>
            </a:r>
            <a:r>
              <a:rPr lang="en-US" dirty="0"/>
              <a:t> condition </a:t>
            </a:r>
            <a:r>
              <a:rPr lang="en-US" b="1" dirty="0">
                <a:solidFill>
                  <a:schemeClr val="bg1"/>
                </a:solidFill>
              </a:rPr>
              <a:t>is invalid</a:t>
            </a:r>
          </a:p>
          <a:p>
            <a:pPr lvl="1">
              <a:buClr>
                <a:schemeClr val="tx1"/>
              </a:buClr>
            </a:pPr>
            <a:r>
              <a:rPr lang="en-US" b="1" dirty="0">
                <a:solidFill>
                  <a:schemeClr val="bg1"/>
                </a:solidFill>
              </a:rPr>
              <a:t>All rows </a:t>
            </a:r>
            <a:r>
              <a:rPr lang="en-US" dirty="0"/>
              <a:t>in the </a:t>
            </a:r>
            <a:r>
              <a:rPr lang="en-US" b="1" dirty="0">
                <a:solidFill>
                  <a:schemeClr val="bg1"/>
                </a:solidFill>
              </a:rPr>
              <a:t>first table</a:t>
            </a:r>
            <a:r>
              <a:rPr lang="en-US" dirty="0"/>
              <a:t> are </a:t>
            </a:r>
            <a:r>
              <a:rPr lang="en-US" b="1" dirty="0">
                <a:solidFill>
                  <a:schemeClr val="bg1"/>
                </a:solidFill>
              </a:rPr>
              <a:t>joined to all rows </a:t>
            </a:r>
            <a:r>
              <a:rPr lang="en-US" dirty="0"/>
              <a:t>in the </a:t>
            </a:r>
            <a:r>
              <a:rPr lang="en-US" b="1" dirty="0">
                <a:solidFill>
                  <a:schemeClr val="bg1"/>
                </a:solidFill>
              </a:rPr>
              <a:t>second </a:t>
            </a:r>
            <a:br>
              <a:rPr lang="en-US" b="1" dirty="0">
                <a:solidFill>
                  <a:schemeClr val="bg1"/>
                </a:solidFill>
              </a:rPr>
            </a:br>
            <a:r>
              <a:rPr lang="en-US" b="1" dirty="0">
                <a:solidFill>
                  <a:schemeClr val="bg1"/>
                </a:solidFill>
              </a:rPr>
              <a:t>table</a:t>
            </a:r>
          </a:p>
          <a:p>
            <a:pPr>
              <a:buClr>
                <a:schemeClr val="tx1"/>
              </a:buClr>
            </a:pPr>
            <a:r>
              <a:rPr lang="en-US" b="1" dirty="0">
                <a:solidFill>
                  <a:schemeClr val="bg1"/>
                </a:solidFill>
              </a:rPr>
              <a:t>To avoid </a:t>
            </a:r>
            <a:r>
              <a:rPr lang="en-US" dirty="0"/>
              <a:t>a Cartesian product, always </a:t>
            </a:r>
            <a:r>
              <a:rPr lang="en-US" b="1" dirty="0">
                <a:solidFill>
                  <a:schemeClr val="bg1"/>
                </a:solidFill>
              </a:rPr>
              <a:t>include</a:t>
            </a:r>
            <a:r>
              <a:rPr lang="en-US" dirty="0"/>
              <a:t> a valid </a:t>
            </a:r>
            <a:r>
              <a:rPr lang="en-US" b="1" dirty="0">
                <a:solidFill>
                  <a:schemeClr val="bg1"/>
                </a:solidFill>
              </a:rPr>
              <a:t>join </a:t>
            </a:r>
            <a:br>
              <a:rPr lang="en-US" b="1" dirty="0">
                <a:solidFill>
                  <a:schemeClr val="bg1"/>
                </a:solidFill>
              </a:rPr>
            </a:br>
            <a:r>
              <a:rPr lang="en-US" b="1" dirty="0">
                <a:solidFill>
                  <a:schemeClr val="bg1"/>
                </a:solidFill>
              </a:rPr>
              <a:t>condition</a:t>
            </a:r>
          </a:p>
        </p:txBody>
      </p:sp>
      <p:sp>
        <p:nvSpPr>
          <p:cNvPr id="524290" name="Rectangle 2"/>
          <p:cNvSpPr>
            <a:spLocks noGrp="1" noChangeArrowheads="1"/>
          </p:cNvSpPr>
          <p:nvPr>
            <p:ph type="title"/>
          </p:nvPr>
        </p:nvSpPr>
        <p:spPr/>
        <p:txBody>
          <a:bodyPr/>
          <a:lstStyle/>
          <a:p>
            <a:r>
              <a:rPr lang="en-US"/>
              <a:t>Cartesian Product (2)</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17</a:t>
            </a:fld>
            <a:endParaRPr lang="en-US" dirty="0"/>
          </a:p>
        </p:txBody>
      </p:sp>
    </p:spTree>
    <p:extLst>
      <p:ext uri="{BB962C8B-B14F-4D97-AF65-F5344CB8AC3E}">
        <p14:creationId xmlns:p14="http://schemas.microsoft.com/office/powerpoint/2010/main" val="525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42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Cross Join</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18</a:t>
            </a:fld>
            <a:endParaRPr lang="en-US" dirty="0"/>
          </a:p>
        </p:txBody>
      </p:sp>
      <p:graphicFrame>
        <p:nvGraphicFramePr>
          <p:cNvPr id="2" name="Table 1"/>
          <p:cNvGraphicFramePr>
            <a:graphicFrameLocks noGrp="1"/>
          </p:cNvGraphicFramePr>
          <p:nvPr>
            <p:extLst/>
          </p:nvPr>
        </p:nvGraphicFramePr>
        <p:xfrm>
          <a:off x="761998" y="1720206"/>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270</a:t>
                      </a:r>
                      <a:endParaRPr lang="bg-BG" dirty="0">
                        <a:solidFill>
                          <a:schemeClr val="tx1"/>
                        </a:solidFill>
                        <a:effectLst/>
                      </a:endParaRPr>
                    </a:p>
                  </a:txBody>
                  <a:tcPr/>
                </a:tc>
                <a:tc>
                  <a:txBody>
                    <a:bodyPr/>
                    <a:lstStyle/>
                    <a:p>
                      <a:r>
                        <a:rPr lang="en-US" dirty="0">
                          <a:effectLst/>
                        </a:rPr>
                        <a:t>NULL</a:t>
                      </a:r>
                      <a:endParaRPr lang="bg-BG" dirty="0">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4977963" y="2152651"/>
            <a:ext cx="1593286"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47537" y="107405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6813118" y="1613023"/>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strike="noStrike" noProof="1">
                          <a:solidFill>
                            <a:schemeClr val="tx1"/>
                          </a:solidFill>
                          <a:effectLst/>
                        </a:rPr>
                        <a:t>DepartmentID</a:t>
                      </a:r>
                      <a:endParaRPr lang="en-US" i="0" strike="noStrike" noProof="1">
                        <a:solidFill>
                          <a:schemeClr val="tx1"/>
                        </a:solidFill>
                        <a:effectLst/>
                      </a:endParaRPr>
                    </a:p>
                  </a:txBody>
                  <a:tcPr>
                    <a:solidFill>
                      <a:srgbClr val="D1D5DD"/>
                    </a:solidFill>
                  </a:tcPr>
                </a:tc>
                <a:tc>
                  <a:txBody>
                    <a:bodyPr/>
                    <a:lstStyle/>
                    <a:p>
                      <a:r>
                        <a:rPr lang="en-US" strike="noStrike" noProof="1">
                          <a:solidFill>
                            <a:schemeClr val="tx1"/>
                          </a:solidFill>
                          <a:effectLst/>
                        </a:rPr>
                        <a:t>DepartmentName</a:t>
                      </a:r>
                      <a:endParaRPr lang="en-US" i="0" strike="noStrike"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strike="noStrike" dirty="0">
                          <a:effectLst/>
                        </a:rPr>
                        <a:t>3</a:t>
                      </a:r>
                      <a:endParaRPr lang="bg-BG" i="0" strike="noStrike" dirty="0">
                        <a:solidFill>
                          <a:schemeClr val="tx1"/>
                        </a:solidFill>
                        <a:effectLst/>
                      </a:endParaRPr>
                    </a:p>
                  </a:txBody>
                  <a:tcPr/>
                </a:tc>
                <a:tc>
                  <a:txBody>
                    <a:bodyPr/>
                    <a:lstStyle/>
                    <a:p>
                      <a:r>
                        <a:rPr lang="en-US" strike="noStrike" dirty="0">
                          <a:effectLst/>
                        </a:rPr>
                        <a:t>Sales</a:t>
                      </a:r>
                      <a:endParaRPr lang="bg-BG" i="0" strike="noStrike"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strike="noStrike" dirty="0">
                          <a:effectLst/>
                        </a:rPr>
                        <a:t>4</a:t>
                      </a:r>
                      <a:endParaRPr lang="bg-BG" i="0" strike="noStrike" dirty="0">
                        <a:solidFill>
                          <a:schemeClr val="tx1"/>
                        </a:solidFill>
                        <a:effectLst/>
                      </a:endParaRPr>
                    </a:p>
                  </a:txBody>
                  <a:tcPr/>
                </a:tc>
                <a:tc>
                  <a:txBody>
                    <a:bodyPr/>
                    <a:lstStyle/>
                    <a:p>
                      <a:r>
                        <a:rPr lang="en-US" strike="noStrike" dirty="0">
                          <a:effectLst/>
                        </a:rPr>
                        <a:t>Marketing</a:t>
                      </a:r>
                      <a:endParaRPr lang="bg-BG" i="0" strike="noStrike"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strike="noStrike" dirty="0">
                          <a:effectLst/>
                        </a:rPr>
                        <a:t>5</a:t>
                      </a:r>
                      <a:endParaRPr lang="bg-BG" i="0" strike="noStrike" dirty="0">
                        <a:solidFill>
                          <a:schemeClr val="tx1"/>
                        </a:solidFill>
                        <a:effectLst/>
                      </a:endParaRPr>
                    </a:p>
                  </a:txBody>
                  <a:tcPr/>
                </a:tc>
                <a:tc>
                  <a:txBody>
                    <a:bodyPr/>
                    <a:lstStyle/>
                    <a:p>
                      <a:r>
                        <a:rPr lang="en-GB" strike="noStrike" dirty="0">
                          <a:effectLst/>
                        </a:rPr>
                        <a:t>Purchasing</a:t>
                      </a:r>
                      <a:endParaRPr lang="bg-BG" i="0" strike="noStrike"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24801" y="1041400"/>
            <a:ext cx="2101729" cy="523220"/>
          </a:xfrm>
          <a:prstGeom prst="rect">
            <a:avLst/>
          </a:prstGeom>
          <a:noFill/>
        </p:spPr>
        <p:txBody>
          <a:bodyPr wrap="none" rtlCol="0">
            <a:spAutoFit/>
          </a:bodyPr>
          <a:lstStyle/>
          <a:p>
            <a:r>
              <a:rPr lang="en-US" sz="2800" dirty="0"/>
              <a:t>Departments</a:t>
            </a:r>
          </a:p>
        </p:txBody>
      </p:sp>
      <p:graphicFrame>
        <p:nvGraphicFramePr>
          <p:cNvPr id="14" name="Table 13"/>
          <p:cNvGraphicFramePr>
            <a:graphicFrameLocks noGrp="1"/>
          </p:cNvGraphicFramePr>
          <p:nvPr>
            <p:extLst/>
          </p:nvPr>
        </p:nvGraphicFramePr>
        <p:xfrm>
          <a:off x="1905000" y="3581400"/>
          <a:ext cx="8530862" cy="3108322"/>
        </p:xfrm>
        <a:graphic>
          <a:graphicData uri="http://schemas.openxmlformats.org/drawingml/2006/table">
            <a:tbl>
              <a:tblPr firstRow="1" bandRow="1">
                <a:tableStyleId>{912C8C85-51F0-491E-9774-3900AFEF0FD7}</a:tableStyleId>
              </a:tblPr>
              <a:tblGrid>
                <a:gridCol w="1907751">
                  <a:extLst>
                    <a:ext uri="{9D8B030D-6E8A-4147-A177-3AD203B41FA5}">
                      <a16:colId xmlns:a16="http://schemas.microsoft.com/office/drawing/2014/main" val="187285565"/>
                    </a:ext>
                  </a:extLst>
                </a:gridCol>
                <a:gridCol w="2070737">
                  <a:extLst>
                    <a:ext uri="{9D8B030D-6E8A-4147-A177-3AD203B41FA5}">
                      <a16:colId xmlns:a16="http://schemas.microsoft.com/office/drawing/2014/main" val="184855798"/>
                    </a:ext>
                  </a:extLst>
                </a:gridCol>
                <a:gridCol w="2070737">
                  <a:extLst>
                    <a:ext uri="{9D8B030D-6E8A-4147-A177-3AD203B41FA5}">
                      <a16:colId xmlns:a16="http://schemas.microsoft.com/office/drawing/2014/main" val="1774347793"/>
                    </a:ext>
                  </a:extLst>
                </a:gridCol>
                <a:gridCol w="2481637">
                  <a:extLst>
                    <a:ext uri="{9D8B030D-6E8A-4147-A177-3AD203B41FA5}">
                      <a16:colId xmlns:a16="http://schemas.microsoft.com/office/drawing/2014/main" val="1719306019"/>
                    </a:ext>
                  </a:extLst>
                </a:gridCol>
              </a:tblGrid>
              <a:tr h="444046">
                <a:tc>
                  <a:txBody>
                    <a:bodyPr/>
                    <a:lstStyle/>
                    <a:p>
                      <a:r>
                        <a:rPr lang="en-US" sz="2400" noProof="1">
                          <a:solidFill>
                            <a:schemeClr val="tx1"/>
                          </a:solidFill>
                          <a:effectLst/>
                        </a:rPr>
                        <a:t>EmployeeID</a:t>
                      </a:r>
                    </a:p>
                  </a:txBody>
                  <a:tcPr marL="78285" marR="78285" marT="39143" marB="39143">
                    <a:solidFill>
                      <a:srgbClr val="D1D5DD"/>
                    </a:solidFill>
                  </a:tcPr>
                </a:tc>
                <a:tc>
                  <a:txBody>
                    <a:bodyPr/>
                    <a:lstStyle/>
                    <a:p>
                      <a:r>
                        <a:rPr lang="en-US" sz="2400" noProof="1">
                          <a:solidFill>
                            <a:schemeClr val="tx1"/>
                          </a:solidFill>
                          <a:effectLst/>
                        </a:rPr>
                        <a:t>DepartmentID</a:t>
                      </a:r>
                    </a:p>
                  </a:txBody>
                  <a:tcPr marL="78285" marR="78285" marT="39143" marB="39143">
                    <a:solidFill>
                      <a:srgbClr val="D1D5DD"/>
                    </a:solidFill>
                  </a:tcPr>
                </a:tc>
                <a:tc>
                  <a:txBody>
                    <a:bodyPr/>
                    <a:lstStyle/>
                    <a:p>
                      <a:r>
                        <a:rPr lang="en-US" sz="2400" noProof="1">
                          <a:solidFill>
                            <a:schemeClr val="tx1"/>
                          </a:solidFill>
                          <a:effectLst/>
                        </a:rPr>
                        <a:t>DepartmentID</a:t>
                      </a:r>
                      <a:endParaRPr lang="en-US" sz="2400" i="0" noProof="1">
                        <a:solidFill>
                          <a:schemeClr val="tx1"/>
                        </a:solidFill>
                        <a:effectLst/>
                      </a:endParaRPr>
                    </a:p>
                  </a:txBody>
                  <a:tcPr marL="78285" marR="78285" marT="39143" marB="39143">
                    <a:solidFill>
                      <a:srgbClr val="D1D5DD"/>
                    </a:solidFill>
                  </a:tcPr>
                </a:tc>
                <a:tc>
                  <a:txBody>
                    <a:bodyPr/>
                    <a:lstStyle/>
                    <a:p>
                      <a:r>
                        <a:rPr lang="en-US" sz="2400" noProof="1">
                          <a:solidFill>
                            <a:schemeClr val="tx1"/>
                          </a:solidFill>
                          <a:effectLst/>
                        </a:rPr>
                        <a:t>DepartmentName</a:t>
                      </a:r>
                      <a:endParaRPr lang="en-US" sz="2400" i="0" noProof="1">
                        <a:solidFill>
                          <a:schemeClr val="tx1"/>
                        </a:solidFill>
                        <a:effectLst/>
                      </a:endParaRPr>
                    </a:p>
                  </a:txBody>
                  <a:tcPr marL="78285" marR="78285" marT="39143" marB="39143">
                    <a:solidFill>
                      <a:srgbClr val="D1D5DD"/>
                    </a:solidFill>
                  </a:tcPr>
                </a:tc>
                <a:extLst>
                  <a:ext uri="{0D108BD9-81ED-4DB2-BD59-A6C34878D82A}">
                    <a16:rowId xmlns:a16="http://schemas.microsoft.com/office/drawing/2014/main" val="1704253151"/>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72343253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458832188"/>
                  </a:ext>
                </a:extLst>
              </a:tr>
              <a:tr h="444046">
                <a:tc>
                  <a:txBody>
                    <a:bodyPr/>
                    <a:lstStyle/>
                    <a:p>
                      <a:r>
                        <a:rPr lang="en-US" sz="2400" dirty="0">
                          <a:effectLst/>
                        </a:rPr>
                        <a:t>263</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103787398"/>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3</a:t>
                      </a:r>
                      <a:endParaRPr lang="bg-BG" sz="2400" i="0" dirty="0">
                        <a:solidFill>
                          <a:schemeClr val="tx1"/>
                        </a:solidFill>
                        <a:effectLst/>
                      </a:endParaRPr>
                    </a:p>
                  </a:txBody>
                  <a:tcPr marL="78285" marR="78285" marT="39143" marB="39143"/>
                </a:tc>
                <a:tc>
                  <a:txBody>
                    <a:bodyPr/>
                    <a:lstStyle/>
                    <a:p>
                      <a:r>
                        <a:rPr lang="en-US" sz="2400" dirty="0">
                          <a:effectLst/>
                        </a:rPr>
                        <a:t>Sales</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3856432737"/>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4</a:t>
                      </a:r>
                      <a:endParaRPr lang="bg-BG" sz="2400" i="0" dirty="0">
                        <a:solidFill>
                          <a:schemeClr val="tx1"/>
                        </a:solidFill>
                        <a:effectLst/>
                      </a:endParaRPr>
                    </a:p>
                  </a:txBody>
                  <a:tcPr marL="78285" marR="78285" marT="39143" marB="39143"/>
                </a:tc>
                <a:tc>
                  <a:txBody>
                    <a:bodyPr/>
                    <a:lstStyle/>
                    <a:p>
                      <a:r>
                        <a:rPr lang="en-US" sz="2400" dirty="0">
                          <a:effectLst/>
                        </a:rPr>
                        <a:t>Marketing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19539950"/>
                  </a:ext>
                </a:extLst>
              </a:tr>
              <a:tr h="444046">
                <a:tc>
                  <a:txBody>
                    <a:bodyPr/>
                    <a:lstStyle/>
                    <a:p>
                      <a:r>
                        <a:rPr lang="en-US" sz="2400" dirty="0">
                          <a:effectLst/>
                        </a:rPr>
                        <a:t>270</a:t>
                      </a:r>
                      <a:endParaRPr lang="bg-BG" sz="2400" dirty="0">
                        <a:solidFill>
                          <a:schemeClr val="tx1"/>
                        </a:solidFill>
                        <a:effectLst/>
                      </a:endParaRPr>
                    </a:p>
                  </a:txBody>
                  <a:tcPr marL="78285" marR="78285" marT="39143" marB="39143"/>
                </a:tc>
                <a:tc>
                  <a:txBody>
                    <a:bodyPr/>
                    <a:lstStyle/>
                    <a:p>
                      <a:r>
                        <a:rPr lang="en-US" sz="2400" dirty="0">
                          <a:effectLst/>
                        </a:rPr>
                        <a:t>NULL</a:t>
                      </a:r>
                      <a:endParaRPr lang="bg-BG" sz="2400" dirty="0">
                        <a:solidFill>
                          <a:schemeClr val="tx1"/>
                        </a:solidFill>
                        <a:effectLst/>
                      </a:endParaRPr>
                    </a:p>
                  </a:txBody>
                  <a:tcPr marL="78285" marR="78285" marT="39143" marB="39143"/>
                </a:tc>
                <a:tc>
                  <a:txBody>
                    <a:bodyPr/>
                    <a:lstStyle/>
                    <a:p>
                      <a:r>
                        <a:rPr lang="en-US" sz="2400" dirty="0">
                          <a:effectLst/>
                        </a:rPr>
                        <a:t>5</a:t>
                      </a:r>
                      <a:endParaRPr lang="bg-BG" sz="2400" i="0" dirty="0">
                        <a:solidFill>
                          <a:schemeClr val="tx1"/>
                        </a:solidFill>
                        <a:effectLst/>
                      </a:endParaRPr>
                    </a:p>
                  </a:txBody>
                  <a:tcPr marL="78285" marR="78285" marT="39143" marB="39143"/>
                </a:tc>
                <a:tc>
                  <a:txBody>
                    <a:bodyPr/>
                    <a:lstStyle/>
                    <a:p>
                      <a:r>
                        <a:rPr lang="en-GB" sz="2400" dirty="0">
                          <a:effectLst/>
                        </a:rPr>
                        <a:t>Purchasing</a:t>
                      </a:r>
                      <a:endParaRPr lang="bg-BG" sz="2400" i="0" dirty="0">
                        <a:solidFill>
                          <a:schemeClr val="tx1"/>
                        </a:solidFill>
                        <a:effectLst/>
                      </a:endParaRPr>
                    </a:p>
                  </a:txBody>
                  <a:tcPr marL="78285" marR="78285" marT="39143" marB="39143"/>
                </a:tc>
                <a:extLst>
                  <a:ext uri="{0D108BD9-81ED-4DB2-BD59-A6C34878D82A}">
                    <a16:rowId xmlns:a16="http://schemas.microsoft.com/office/drawing/2014/main" val="2722110989"/>
                  </a:ext>
                </a:extLst>
              </a:tr>
            </a:tbl>
          </a:graphicData>
        </a:graphic>
      </p:graphicFrame>
      <p:sp>
        <p:nvSpPr>
          <p:cNvPr id="15" name="TextBox 14"/>
          <p:cNvSpPr txBox="1"/>
          <p:nvPr/>
        </p:nvSpPr>
        <p:spPr>
          <a:xfrm>
            <a:off x="5270209" y="3048000"/>
            <a:ext cx="1084079" cy="523220"/>
          </a:xfrm>
          <a:prstGeom prst="rect">
            <a:avLst/>
          </a:prstGeom>
          <a:noFill/>
        </p:spPr>
        <p:txBody>
          <a:bodyPr wrap="none" rtlCol="0">
            <a:spAutoFit/>
          </a:bodyPr>
          <a:lstStyle/>
          <a:p>
            <a:r>
              <a:rPr lang="en-US" sz="2800" dirty="0"/>
              <a:t>Result</a:t>
            </a:r>
          </a:p>
        </p:txBody>
      </p:sp>
      <p:cxnSp>
        <p:nvCxnSpPr>
          <p:cNvPr id="23" name="Straight Arrow Connector 22"/>
          <p:cNvCxnSpPr/>
          <p:nvPr/>
        </p:nvCxnSpPr>
        <p:spPr>
          <a:xfrm>
            <a:off x="4977963" y="2152651"/>
            <a:ext cx="1593286" cy="3810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61905" y="2152651"/>
            <a:ext cx="1609344" cy="8382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892858" y="2152650"/>
            <a:ext cx="1834418" cy="419102"/>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92859" y="2571752"/>
            <a:ext cx="1838781" cy="190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76801" y="2571752"/>
            <a:ext cx="1854839" cy="476248"/>
          </a:xfrm>
          <a:prstGeom prst="straightConnector1">
            <a:avLst/>
          </a:prstGeom>
          <a:ln w="4762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3068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19200" y="2667000"/>
            <a:ext cx="9674224" cy="12029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200" b="1" dirty="0">
                <a:solidFill>
                  <a:schemeClr val="tx2"/>
                </a:solidFill>
                <a:latin typeface="Consolas" panose="020B0609020204030204" pitchFamily="49" charset="0"/>
              </a:rPr>
              <a:t>SELECT * FROM Employees AS </a:t>
            </a:r>
            <a:r>
              <a:rPr lang="en-US" sz="3200" b="1" dirty="0">
                <a:solidFill>
                  <a:schemeClr val="bg1"/>
                </a:solidFill>
                <a:latin typeface="Consolas" panose="020B0609020204030204" pitchFamily="49" charset="0"/>
              </a:rPr>
              <a:t>e</a:t>
            </a:r>
          </a:p>
          <a:p>
            <a:pPr marL="0" lvl="2"/>
            <a:r>
              <a:rPr lang="en-US" sz="3200" b="1" dirty="0">
                <a:solidFill>
                  <a:schemeClr val="tx2"/>
                </a:solidFill>
                <a:latin typeface="Consolas" panose="020B0609020204030204" pitchFamily="49" charset="0"/>
              </a:rPr>
              <a:t> </a:t>
            </a:r>
            <a:r>
              <a:rPr lang="en-US" sz="3200" b="1" dirty="0">
                <a:solidFill>
                  <a:schemeClr val="bg1"/>
                </a:solidFill>
                <a:latin typeface="Consolas" panose="020B0609020204030204" pitchFamily="49" charset="0"/>
              </a:rPr>
              <a:t>CROSS JOIN </a:t>
            </a:r>
            <a:r>
              <a:rPr lang="en-US" sz="3200" b="1" dirty="0">
                <a:solidFill>
                  <a:schemeClr val="tx2"/>
                </a:solidFill>
                <a:latin typeface="Consolas" panose="020B0609020204030204" pitchFamily="49" charset="0"/>
              </a:rPr>
              <a:t>Departments AS </a:t>
            </a:r>
            <a:r>
              <a:rPr lang="en-US" sz="3200" b="1" dirty="0">
                <a:solidFill>
                  <a:schemeClr val="bg1"/>
                </a:solidFill>
                <a:latin typeface="Consolas" panose="020B0609020204030204" pitchFamily="49" charset="0"/>
              </a:rPr>
              <a:t>d</a:t>
            </a:r>
          </a:p>
        </p:txBody>
      </p:sp>
      <p:sp>
        <p:nvSpPr>
          <p:cNvPr id="465922" name="Rectangle 2"/>
          <p:cNvSpPr>
            <a:spLocks noGrp="1" noChangeArrowheads="1"/>
          </p:cNvSpPr>
          <p:nvPr>
            <p:ph type="title"/>
          </p:nvPr>
        </p:nvSpPr>
        <p:spPr/>
        <p:txBody>
          <a:bodyPr/>
          <a:lstStyle/>
          <a:p>
            <a:r>
              <a:rPr lang="en-US" dirty="0"/>
              <a:t>Cross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19</a:t>
            </a:fld>
            <a:endParaRPr lang="en-US" dirty="0"/>
          </a:p>
        </p:txBody>
      </p:sp>
      <p:sp>
        <p:nvSpPr>
          <p:cNvPr id="8" name="AutoShape 7"/>
          <p:cNvSpPr>
            <a:spLocks noChangeArrowheads="1"/>
          </p:cNvSpPr>
          <p:nvPr/>
        </p:nvSpPr>
        <p:spPr bwMode="auto">
          <a:xfrm>
            <a:off x="8423798" y="2956232"/>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3429000" y="4038601"/>
            <a:ext cx="3048000" cy="585091"/>
          </a:xfrm>
          <a:prstGeom prst="wedgeRoundRectCallout">
            <a:avLst>
              <a:gd name="adj1" fmla="val 26263"/>
              <a:gd name="adj2" fmla="val -76166"/>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No Join Conditions</a:t>
            </a:r>
          </a:p>
        </p:txBody>
      </p:sp>
    </p:spTree>
    <p:extLst>
      <p:ext uri="{BB962C8B-B14F-4D97-AF65-F5344CB8AC3E}">
        <p14:creationId xmlns:p14="http://schemas.microsoft.com/office/powerpoint/2010/main" val="2612228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type="body" sz="quarter" idx="13"/>
          </p:nvPr>
        </p:nvSpPr>
        <p:spPr/>
        <p:txBody>
          <a:bodyPr>
            <a:normAutofit/>
          </a:bodyPr>
          <a:lstStyle/>
          <a:p>
            <a:pPr marL="444500" indent="-444500">
              <a:lnSpc>
                <a:spcPct val="100000"/>
              </a:lnSpc>
              <a:buFontTx/>
              <a:buAutoNum type="arabicPeriod"/>
            </a:pPr>
            <a:r>
              <a:rPr lang="en-US" sz="3200" dirty="0"/>
              <a:t>Joins</a:t>
            </a:r>
          </a:p>
          <a:p>
            <a:pPr marL="444500" indent="-444500">
              <a:lnSpc>
                <a:spcPct val="100000"/>
              </a:lnSpc>
              <a:buFontTx/>
              <a:buAutoNum type="arabicPeriod"/>
            </a:pPr>
            <a:r>
              <a:rPr lang="en-US" sz="3200" dirty="0"/>
              <a:t>Subqueries</a:t>
            </a:r>
          </a:p>
          <a:p>
            <a:pPr marL="444500" indent="-444500">
              <a:lnSpc>
                <a:spcPct val="100000"/>
              </a:lnSpc>
              <a:buFontTx/>
              <a:buAutoNum type="arabicPeriod"/>
            </a:pPr>
            <a:r>
              <a:rPr lang="en-US" sz="3200" dirty="0"/>
              <a:t>Common Table Expressions (CTE)</a:t>
            </a:r>
          </a:p>
          <a:p>
            <a:pPr marL="444500" indent="-444500">
              <a:lnSpc>
                <a:spcPct val="100000"/>
              </a:lnSpc>
              <a:buFontTx/>
              <a:buAutoNum type="arabicPeriod"/>
            </a:pPr>
            <a:r>
              <a:rPr lang="en-US" sz="3200" dirty="0"/>
              <a:t>Indices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a:t>
            </a:fld>
            <a:endParaRPr lang="en-US" dirty="0"/>
          </a:p>
        </p:txBody>
      </p:sp>
    </p:spTree>
    <p:extLst>
      <p:ext uri="{BB962C8B-B14F-4D97-AF65-F5344CB8AC3E}">
        <p14:creationId xmlns:p14="http://schemas.microsoft.com/office/powerpoint/2010/main" val="41977228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20</a:t>
            </a:fld>
            <a:endParaRPr lang="en-US" dirty="0"/>
          </a:p>
        </p:txBody>
      </p:sp>
      <p:grpSp>
        <p:nvGrpSpPr>
          <p:cNvPr id="32" name="Group 31"/>
          <p:cNvGrpSpPr/>
          <p:nvPr/>
        </p:nvGrpSpPr>
        <p:grpSpPr>
          <a:xfrm>
            <a:off x="2772228" y="22860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772228" y="18288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772228" y="27432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772228" y="32004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772228" y="41148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496628" y="22860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496628" y="32004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496628" y="36576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496628" y="41148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cxnSp>
        <p:nvCxnSpPr>
          <p:cNvPr id="42" name="Connector: Elbow 41"/>
          <p:cNvCxnSpPr>
            <a:cxnSpLocks/>
          </p:cNvCxnSpPr>
          <p:nvPr/>
        </p:nvCxnSpPr>
        <p:spPr>
          <a:xfrm rot="16200000" flipH="1">
            <a:off x="6772728" y="3282951"/>
            <a:ext cx="12700" cy="2590800"/>
          </a:xfrm>
          <a:prstGeom prst="bentConnector3">
            <a:avLst>
              <a:gd name="adj1" fmla="val 453803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000564" y="5237491"/>
            <a:ext cx="1557029" cy="584775"/>
          </a:xfrm>
          <a:prstGeom prst="rect">
            <a:avLst/>
          </a:prstGeom>
          <a:noFill/>
        </p:spPr>
        <p:txBody>
          <a:bodyPr wrap="none" rtlCol="0">
            <a:spAutoFit/>
          </a:bodyPr>
          <a:lstStyle/>
          <a:p>
            <a:pPr algn="ctr"/>
            <a:r>
              <a:rPr lang="en-US" sz="3200" dirty="0"/>
              <a:t>Relation</a:t>
            </a:r>
          </a:p>
        </p:txBody>
      </p:sp>
      <p:grpSp>
        <p:nvGrpSpPr>
          <p:cNvPr id="55" name="Group 54"/>
          <p:cNvGrpSpPr/>
          <p:nvPr/>
        </p:nvGrpSpPr>
        <p:grpSpPr>
          <a:xfrm>
            <a:off x="2772228" y="36576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496628" y="27432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61" name="Group 60"/>
          <p:cNvGrpSpPr/>
          <p:nvPr/>
        </p:nvGrpSpPr>
        <p:grpSpPr>
          <a:xfrm>
            <a:off x="7496628" y="1828800"/>
            <a:ext cx="3810000" cy="457200"/>
            <a:chOff x="6551612" y="2133600"/>
            <a:chExt cx="3810000" cy="457200"/>
          </a:xfrm>
        </p:grpSpPr>
        <p:sp>
          <p:nvSpPr>
            <p:cNvPr id="62" name="Rectangle 6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63" name="Rectangle 6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spTree>
    <p:extLst>
      <p:ext uri="{BB962C8B-B14F-4D97-AF65-F5344CB8AC3E}">
        <p14:creationId xmlns:p14="http://schemas.microsoft.com/office/powerpoint/2010/main" val="25170888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Join Overview (2)</a:t>
            </a:r>
          </a:p>
        </p:txBody>
      </p:sp>
      <p:sp>
        <p:nvSpPr>
          <p:cNvPr id="30" name="Content Placeholder 29"/>
          <p:cNvSpPr>
            <a:spLocks noGrp="1"/>
          </p:cNvSpPr>
          <p:nvPr>
            <p:ph idx="10"/>
          </p:nvPr>
        </p:nvSpPr>
        <p:spPr/>
        <p:txBody>
          <a:bodyPr/>
          <a:lstStyle/>
          <a:p>
            <a:r>
              <a:rPr lang="en-US"/>
              <a:t>Inner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21</a:t>
            </a:fld>
            <a:endParaRPr lang="en-US" dirty="0"/>
          </a:p>
        </p:txBody>
      </p:sp>
      <p:grpSp>
        <p:nvGrpSpPr>
          <p:cNvPr id="32" name="Group 31"/>
          <p:cNvGrpSpPr/>
          <p:nvPr/>
        </p:nvGrpSpPr>
        <p:grpSpPr>
          <a:xfrm>
            <a:off x="2539996"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39996"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7264396"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64396"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64396"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39996"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6" name="Group 35"/>
          <p:cNvGrpSpPr/>
          <p:nvPr/>
        </p:nvGrpSpPr>
        <p:grpSpPr>
          <a:xfrm>
            <a:off x="2539996" y="1828800"/>
            <a:ext cx="8534400" cy="4114800"/>
            <a:chOff x="1827212" y="1828800"/>
            <a:chExt cx="8534400" cy="41148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9" name="Group 28"/>
          <p:cNvGrpSpPr/>
          <p:nvPr/>
        </p:nvGrpSpPr>
        <p:grpSpPr>
          <a:xfrm>
            <a:off x="6045196"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94542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(4)</a:t>
            </a:r>
          </a:p>
        </p:txBody>
      </p:sp>
      <p:sp>
        <p:nvSpPr>
          <p:cNvPr id="25" name="Content Placeholder 24"/>
          <p:cNvSpPr>
            <a:spLocks noGrp="1"/>
          </p:cNvSpPr>
          <p:nvPr>
            <p:ph idx="10"/>
          </p:nvPr>
        </p:nvSpPr>
        <p:spPr/>
        <p:txBody>
          <a:bodyPr/>
          <a:lstStyle/>
          <a:p>
            <a:r>
              <a:rPr lang="en-US" dirty="0"/>
              <a:t>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22</a:t>
            </a:fld>
            <a:endParaRPr lang="en-US" dirty="0"/>
          </a:p>
        </p:txBody>
      </p:sp>
      <p:grpSp>
        <p:nvGrpSpPr>
          <p:cNvPr id="32" name="Group 31"/>
          <p:cNvGrpSpPr/>
          <p:nvPr/>
        </p:nvGrpSpPr>
        <p:grpSpPr>
          <a:xfrm>
            <a:off x="2554513"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3"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3"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3"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3"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3"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3"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3"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3"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3"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15" name="Group 14"/>
          <p:cNvGrpSpPr/>
          <p:nvPr/>
        </p:nvGrpSpPr>
        <p:grpSpPr>
          <a:xfrm>
            <a:off x="7278913"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6059713" y="2971800"/>
            <a:ext cx="1066800" cy="2286000"/>
            <a:chOff x="5332412" y="2971800"/>
            <a:chExt cx="1066800" cy="2286000"/>
          </a:xfrm>
        </p:grpSpPr>
        <p:cxnSp>
          <p:nvCxnSpPr>
            <p:cNvPr id="65" name="Straight Arrow Connector 64"/>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23286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(5)</a:t>
            </a:r>
          </a:p>
        </p:txBody>
      </p:sp>
      <p:sp>
        <p:nvSpPr>
          <p:cNvPr id="25" name="Content Placeholder 24"/>
          <p:cNvSpPr>
            <a:spLocks noGrp="1"/>
          </p:cNvSpPr>
          <p:nvPr>
            <p:ph idx="10"/>
          </p:nvPr>
        </p:nvSpPr>
        <p:spPr/>
        <p:txBody>
          <a:bodyPr/>
          <a:lstStyle/>
          <a:p>
            <a:r>
              <a:rPr lang="en-US"/>
              <a:t>Right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23</a:t>
            </a:fld>
            <a:endParaRPr lang="en-US" dirty="0"/>
          </a:p>
        </p:txBody>
      </p:sp>
      <p:grpSp>
        <p:nvGrpSpPr>
          <p:cNvPr id="32" name="Group 31"/>
          <p:cNvGrpSpPr/>
          <p:nvPr/>
        </p:nvGrpSpPr>
        <p:grpSpPr>
          <a:xfrm>
            <a:off x="2569034"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2569034"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 name="Group 2"/>
          <p:cNvGrpSpPr/>
          <p:nvPr/>
        </p:nvGrpSpPr>
        <p:grpSpPr>
          <a:xfrm>
            <a:off x="2569034"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7" name="Group 36"/>
          <p:cNvGrpSpPr/>
          <p:nvPr/>
        </p:nvGrpSpPr>
        <p:grpSpPr>
          <a:xfrm>
            <a:off x="7293434"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93434"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9" name="Group 38"/>
          <p:cNvGrpSpPr/>
          <p:nvPr/>
        </p:nvGrpSpPr>
        <p:grpSpPr>
          <a:xfrm>
            <a:off x="7293434"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40" name="Group 39"/>
          <p:cNvGrpSpPr/>
          <p:nvPr/>
        </p:nvGrpSpPr>
        <p:grpSpPr>
          <a:xfrm>
            <a:off x="7293434"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1" name="Group 50"/>
          <p:cNvGrpSpPr/>
          <p:nvPr/>
        </p:nvGrpSpPr>
        <p:grpSpPr>
          <a:xfrm>
            <a:off x="7293434"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5" name="Group 54"/>
          <p:cNvGrpSpPr/>
          <p:nvPr/>
        </p:nvGrpSpPr>
        <p:grpSpPr>
          <a:xfrm>
            <a:off x="2569034"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8" name="Group 57"/>
          <p:cNvGrpSpPr/>
          <p:nvPr/>
        </p:nvGrpSpPr>
        <p:grpSpPr>
          <a:xfrm>
            <a:off x="7293434"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41" name="Group 40"/>
          <p:cNvGrpSpPr/>
          <p:nvPr/>
        </p:nvGrpSpPr>
        <p:grpSpPr>
          <a:xfrm>
            <a:off x="6074234"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569034" y="1828801"/>
            <a:ext cx="3276600" cy="2743197"/>
            <a:chOff x="1827212" y="1828800"/>
            <a:chExt cx="3276600" cy="2743197"/>
          </a:xfrm>
        </p:grpSpPr>
        <p:grpSp>
          <p:nvGrpSpPr>
            <p:cNvPr id="46" name="Group 45"/>
            <p:cNvGrpSpPr/>
            <p:nvPr/>
          </p:nvGrpSpPr>
          <p:grpSpPr>
            <a:xfrm>
              <a:off x="1827212" y="1828800"/>
              <a:ext cx="3276600" cy="457200"/>
              <a:chOff x="1827212" y="3962400"/>
              <a:chExt cx="3276600" cy="457200"/>
            </a:xfrm>
          </p:grpSpPr>
          <p:sp>
            <p:nvSpPr>
              <p:cNvPr id="47" name="Rectangle 4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32003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1827212" y="4114797"/>
              <a:ext cx="3276600" cy="457200"/>
              <a:chOff x="1827212" y="3962400"/>
              <a:chExt cx="3276600" cy="457200"/>
            </a:xfrm>
          </p:grpSpPr>
          <p:sp>
            <p:nvSpPr>
              <p:cNvPr id="62" name="Rectangle 6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080271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(6)</a:t>
            </a:r>
          </a:p>
        </p:txBody>
      </p:sp>
      <p:sp>
        <p:nvSpPr>
          <p:cNvPr id="25" name="Content Placeholder 24"/>
          <p:cNvSpPr>
            <a:spLocks noGrp="1"/>
          </p:cNvSpPr>
          <p:nvPr>
            <p:ph idx="10"/>
          </p:nvPr>
        </p:nvSpPr>
        <p:spPr/>
        <p:txBody>
          <a:bodyPr/>
          <a:lstStyle/>
          <a:p>
            <a:r>
              <a:rPr lang="en-US"/>
              <a:t>Full Outer Join</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24</a:t>
            </a:fld>
            <a:endParaRPr lang="en-US" dirty="0"/>
          </a:p>
        </p:txBody>
      </p:sp>
      <p:grpSp>
        <p:nvGrpSpPr>
          <p:cNvPr id="32" name="Group 31"/>
          <p:cNvGrpSpPr/>
          <p:nvPr/>
        </p:nvGrpSpPr>
        <p:grpSpPr>
          <a:xfrm>
            <a:off x="25545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3" name="Group 32"/>
          <p:cNvGrpSpPr/>
          <p:nvPr/>
        </p:nvGrpSpPr>
        <p:grpSpPr>
          <a:xfrm>
            <a:off x="25545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7" name="Group 36"/>
          <p:cNvGrpSpPr/>
          <p:nvPr/>
        </p:nvGrpSpPr>
        <p:grpSpPr>
          <a:xfrm>
            <a:off x="72789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72789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72789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25545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41" name="Group 40"/>
          <p:cNvGrpSpPr/>
          <p:nvPr/>
        </p:nvGrpSpPr>
        <p:grpSpPr>
          <a:xfrm>
            <a:off x="60597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091645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(7)</a:t>
            </a:r>
          </a:p>
        </p:txBody>
      </p:sp>
      <p:sp>
        <p:nvSpPr>
          <p:cNvPr id="30" name="Content Placeholder 29"/>
          <p:cNvSpPr>
            <a:spLocks noGrp="1"/>
          </p:cNvSpPr>
          <p:nvPr>
            <p:ph idx="10"/>
          </p:nvPr>
        </p:nvSpPr>
        <p:spPr/>
        <p:txBody>
          <a:bodyPr/>
          <a:lstStyle/>
          <a:p>
            <a:r>
              <a:rPr lang="en-US" dirty="0"/>
              <a:t>Negated Left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25</a:t>
            </a:fld>
            <a:endParaRPr lang="en-US" dirty="0"/>
          </a:p>
        </p:txBody>
      </p:sp>
      <p:grpSp>
        <p:nvGrpSpPr>
          <p:cNvPr id="31" name="Group 30"/>
          <p:cNvGrpSpPr/>
          <p:nvPr/>
        </p:nvGrpSpPr>
        <p:grpSpPr>
          <a:xfrm>
            <a:off x="2554511"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1"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1"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1"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1"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29" name="Group 28"/>
            <p:cNvGrpSpPr/>
            <p:nvPr/>
          </p:nvGrpSpPr>
          <p:grpSpPr>
            <a:xfrm>
              <a:off x="5332412" y="2971800"/>
              <a:ext cx="1066800" cy="2286000"/>
              <a:chOff x="5332412" y="2971800"/>
              <a:chExt cx="1066800" cy="2286000"/>
            </a:xfrm>
          </p:grpSpPr>
          <p:cxnSp>
            <p:nvCxnSpPr>
              <p:cNvPr id="27" name="Straight Arrow Connector 26"/>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7278911" y="2286000"/>
            <a:ext cx="3810000" cy="3657600"/>
            <a:chOff x="6551612" y="2286000"/>
            <a:chExt cx="3810000" cy="3657600"/>
          </a:xfrm>
        </p:grpSpPr>
        <p:grpSp>
          <p:nvGrpSpPr>
            <p:cNvPr id="69" name="Group 68"/>
            <p:cNvGrpSpPr/>
            <p:nvPr/>
          </p:nvGrpSpPr>
          <p:grpSpPr>
            <a:xfrm>
              <a:off x="6551612" y="2286000"/>
              <a:ext cx="3810000" cy="457200"/>
              <a:chOff x="6551612" y="4876800"/>
              <a:chExt cx="3810000" cy="457200"/>
            </a:xfrm>
          </p:grpSpPr>
          <p:sp>
            <p:nvSpPr>
              <p:cNvPr id="76" name="Rectangle 75"/>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7" name="Rectangle 76"/>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0" name="Group 69"/>
            <p:cNvGrpSpPr/>
            <p:nvPr/>
          </p:nvGrpSpPr>
          <p:grpSpPr>
            <a:xfrm>
              <a:off x="6551612" y="4572000"/>
              <a:ext cx="3810000" cy="457200"/>
              <a:chOff x="6551612" y="4876800"/>
              <a:chExt cx="3810000" cy="457200"/>
            </a:xfrm>
          </p:grpSpPr>
          <p:sp>
            <p:nvSpPr>
              <p:cNvPr id="74" name="Rectangle 73"/>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5" name="Rectangle 74"/>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71" name="Group 70"/>
            <p:cNvGrpSpPr/>
            <p:nvPr/>
          </p:nvGrpSpPr>
          <p:grpSpPr>
            <a:xfrm>
              <a:off x="6551612" y="5486400"/>
              <a:ext cx="3810000" cy="457200"/>
              <a:chOff x="6551612" y="4876800"/>
              <a:chExt cx="3810000" cy="457200"/>
            </a:xfrm>
          </p:grpSpPr>
          <p:sp>
            <p:nvSpPr>
              <p:cNvPr id="72" name="Rectangle 7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3475600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(8)</a:t>
            </a:r>
          </a:p>
        </p:txBody>
      </p:sp>
      <p:sp>
        <p:nvSpPr>
          <p:cNvPr id="25" name="Content Placeholder 24"/>
          <p:cNvSpPr>
            <a:spLocks noGrp="1"/>
          </p:cNvSpPr>
          <p:nvPr>
            <p:ph idx="10"/>
          </p:nvPr>
        </p:nvSpPr>
        <p:spPr/>
        <p:txBody>
          <a:bodyPr/>
          <a:lstStyle/>
          <a:p>
            <a:r>
              <a:rPr lang="en-US" dirty="0"/>
              <a:t>Negated Right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26</a:t>
            </a:fld>
            <a:endParaRPr lang="en-US" dirty="0"/>
          </a:p>
        </p:txBody>
      </p:sp>
      <p:grpSp>
        <p:nvGrpSpPr>
          <p:cNvPr id="3" name="Group 2"/>
          <p:cNvGrpSpPr/>
          <p:nvPr/>
        </p:nvGrpSpPr>
        <p:grpSpPr>
          <a:xfrm>
            <a:off x="2539998" y="2286000"/>
            <a:ext cx="3276600" cy="3657600"/>
            <a:chOff x="1827212" y="2286000"/>
            <a:chExt cx="3276600" cy="3657600"/>
          </a:xfrm>
        </p:grpSpPr>
        <p:grpSp>
          <p:nvGrpSpPr>
            <p:cNvPr id="31" name="Group 30"/>
            <p:cNvGrpSpPr/>
            <p:nvPr/>
          </p:nvGrpSpPr>
          <p:grpSpPr>
            <a:xfrm>
              <a:off x="18272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18272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18272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grpSp>
        <p:nvGrpSpPr>
          <p:cNvPr id="39" name="Group 38"/>
          <p:cNvGrpSpPr/>
          <p:nvPr/>
        </p:nvGrpSpPr>
        <p:grpSpPr>
          <a:xfrm>
            <a:off x="7264398"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7264398"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7264398"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nvGrpSpPr>
          <p:cNvPr id="15" name="Group 14"/>
          <p:cNvGrpSpPr/>
          <p:nvPr/>
        </p:nvGrpSpPr>
        <p:grpSpPr>
          <a:xfrm>
            <a:off x="2539998"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2539998" y="1828801"/>
            <a:ext cx="3276600" cy="2743197"/>
            <a:chOff x="1827212" y="1828800"/>
            <a:chExt cx="3276600" cy="2743197"/>
          </a:xfrm>
        </p:grpSpPr>
        <p:grpSp>
          <p:nvGrpSpPr>
            <p:cNvPr id="47" name="Group 46"/>
            <p:cNvGrpSpPr/>
            <p:nvPr/>
          </p:nvGrpSpPr>
          <p:grpSpPr>
            <a:xfrm>
              <a:off x="1827212" y="1828800"/>
              <a:ext cx="3276600" cy="457200"/>
              <a:chOff x="1827212" y="3962400"/>
              <a:chExt cx="3276600" cy="457200"/>
            </a:xfrm>
          </p:grpSpPr>
          <p:sp>
            <p:nvSpPr>
              <p:cNvPr id="63" name="Rectangle 62"/>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4" name="Rectangle 6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8" name="Group 47"/>
            <p:cNvGrpSpPr/>
            <p:nvPr/>
          </p:nvGrpSpPr>
          <p:grpSpPr>
            <a:xfrm>
              <a:off x="1827212" y="3200397"/>
              <a:ext cx="3276600" cy="457200"/>
              <a:chOff x="1827212" y="3962400"/>
              <a:chExt cx="3276600" cy="457200"/>
            </a:xfrm>
          </p:grpSpPr>
          <p:sp>
            <p:nvSpPr>
              <p:cNvPr id="61" name="Rectangle 60"/>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2" name="Rectangle 6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1827212" y="4114797"/>
              <a:ext cx="3276600" cy="457200"/>
              <a:chOff x="1827212" y="3962400"/>
              <a:chExt cx="3276600" cy="457200"/>
            </a:xfrm>
          </p:grpSpPr>
          <p:sp>
            <p:nvSpPr>
              <p:cNvPr id="50" name="Rectangle 4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426466033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Overview (9)</a:t>
            </a:r>
          </a:p>
        </p:txBody>
      </p:sp>
      <p:sp>
        <p:nvSpPr>
          <p:cNvPr id="25" name="Content Placeholder 24"/>
          <p:cNvSpPr>
            <a:spLocks noGrp="1"/>
          </p:cNvSpPr>
          <p:nvPr>
            <p:ph idx="10"/>
          </p:nvPr>
        </p:nvSpPr>
        <p:spPr/>
        <p:txBody>
          <a:bodyPr/>
          <a:lstStyle/>
          <a:p>
            <a:r>
              <a:rPr lang="en-US" dirty="0"/>
              <a:t>Negated Outer Join</a:t>
            </a:r>
          </a:p>
        </p:txBody>
      </p:sp>
      <p:sp>
        <p:nvSpPr>
          <p:cNvPr id="2" name="Slide Number Placeholder 1"/>
          <p:cNvSpPr>
            <a:spLocks noGrp="1"/>
          </p:cNvSpPr>
          <p:nvPr>
            <p:ph type="sldNum" sz="quarter" idx="13"/>
          </p:nvPr>
        </p:nvSpPr>
        <p:spPr/>
        <p:txBody>
          <a:bodyPr/>
          <a:lstStyle/>
          <a:p>
            <a:fld id="{C014DD1E-5D91-48A3-AD6D-45FBA980D106}" type="slidenum">
              <a:rPr lang="en-US" smtClean="0"/>
              <a:pPr/>
              <a:t>27</a:t>
            </a:fld>
            <a:endParaRPr lang="en-US" dirty="0"/>
          </a:p>
        </p:txBody>
      </p:sp>
      <p:grpSp>
        <p:nvGrpSpPr>
          <p:cNvPr id="31" name="Group 30"/>
          <p:cNvGrpSpPr/>
          <p:nvPr/>
        </p:nvGrpSpPr>
        <p:grpSpPr>
          <a:xfrm>
            <a:off x="2554512" y="2286000"/>
            <a:ext cx="3276600" cy="457200"/>
            <a:chOff x="1827212" y="2590800"/>
            <a:chExt cx="3276600" cy="457200"/>
          </a:xfrm>
        </p:grpSpPr>
        <p:sp>
          <p:nvSpPr>
            <p:cNvPr id="6" name="Rectangle 5"/>
            <p:cNvSpPr/>
            <p:nvPr/>
          </p:nvSpPr>
          <p:spPr>
            <a:xfrm>
              <a:off x="1827212" y="2590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Sally</a:t>
              </a:r>
            </a:p>
          </p:txBody>
        </p:sp>
        <p:sp>
          <p:nvSpPr>
            <p:cNvPr id="11" name="Rectangle 10"/>
            <p:cNvSpPr/>
            <p:nvPr/>
          </p:nvSpPr>
          <p:spPr>
            <a:xfrm>
              <a:off x="3960812" y="2590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13</a:t>
              </a:r>
            </a:p>
          </p:txBody>
        </p:sp>
      </p:grpSp>
      <p:grpSp>
        <p:nvGrpSpPr>
          <p:cNvPr id="34" name="Group 33"/>
          <p:cNvGrpSpPr/>
          <p:nvPr/>
        </p:nvGrpSpPr>
        <p:grpSpPr>
          <a:xfrm>
            <a:off x="2554512" y="4572000"/>
            <a:ext cx="3276600" cy="457200"/>
            <a:chOff x="1827212" y="4876800"/>
            <a:chExt cx="3276600" cy="457200"/>
          </a:xfrm>
        </p:grpSpPr>
        <p:sp>
          <p:nvSpPr>
            <p:cNvPr id="8" name="Rectangle 7"/>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Bob</a:t>
              </a:r>
            </a:p>
          </p:txBody>
        </p:sp>
        <p:sp>
          <p:nvSpPr>
            <p:cNvPr id="13" name="Rectangle 12"/>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11</a:t>
              </a:r>
            </a:p>
          </p:txBody>
        </p:sp>
      </p:grpSp>
      <p:grpSp>
        <p:nvGrpSpPr>
          <p:cNvPr id="35" name="Group 34"/>
          <p:cNvGrpSpPr/>
          <p:nvPr/>
        </p:nvGrpSpPr>
        <p:grpSpPr>
          <a:xfrm>
            <a:off x="2554512" y="5486400"/>
            <a:ext cx="3276600" cy="457200"/>
            <a:chOff x="1827212" y="5334000"/>
            <a:chExt cx="3276600" cy="457200"/>
          </a:xfrm>
        </p:grpSpPr>
        <p:sp>
          <p:nvSpPr>
            <p:cNvPr id="9" name="Rectangle 8"/>
            <p:cNvSpPr/>
            <p:nvPr/>
          </p:nvSpPr>
          <p:spPr>
            <a:xfrm>
              <a:off x="1827212" y="5334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Jessica</a:t>
              </a:r>
            </a:p>
          </p:txBody>
        </p:sp>
        <p:sp>
          <p:nvSpPr>
            <p:cNvPr id="14" name="Rectangle 13"/>
            <p:cNvSpPr/>
            <p:nvPr/>
          </p:nvSpPr>
          <p:spPr>
            <a:xfrm>
              <a:off x="3960812" y="5334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15</a:t>
              </a:r>
            </a:p>
          </p:txBody>
        </p:sp>
      </p:grpSp>
      <p:grpSp>
        <p:nvGrpSpPr>
          <p:cNvPr id="3" name="Group 2"/>
          <p:cNvGrpSpPr/>
          <p:nvPr/>
        </p:nvGrpSpPr>
        <p:grpSpPr>
          <a:xfrm>
            <a:off x="7278912" y="1828800"/>
            <a:ext cx="3810000" cy="2743200"/>
            <a:chOff x="6551612" y="1828800"/>
            <a:chExt cx="3810000" cy="2743200"/>
          </a:xfrm>
        </p:grpSpPr>
        <p:grpSp>
          <p:nvGrpSpPr>
            <p:cNvPr id="39" name="Group 38"/>
            <p:cNvGrpSpPr/>
            <p:nvPr/>
          </p:nvGrpSpPr>
          <p:grpSpPr>
            <a:xfrm>
              <a:off x="6551612" y="4114800"/>
              <a:ext cx="3810000" cy="457200"/>
              <a:chOff x="6551612" y="4419600"/>
              <a:chExt cx="3810000" cy="457200"/>
            </a:xfrm>
          </p:grpSpPr>
          <p:sp>
            <p:nvSpPr>
              <p:cNvPr id="18" name="Rectangle 17"/>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Sales</a:t>
                </a:r>
              </a:p>
            </p:txBody>
          </p:sp>
          <p:sp>
            <p:nvSpPr>
              <p:cNvPr id="23" name="Rectangle 22"/>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8</a:t>
                </a:r>
              </a:p>
            </p:txBody>
          </p:sp>
        </p:grpSp>
        <p:grpSp>
          <p:nvGrpSpPr>
            <p:cNvPr id="51" name="Group 50"/>
            <p:cNvGrpSpPr/>
            <p:nvPr/>
          </p:nvGrpSpPr>
          <p:grpSpPr>
            <a:xfrm>
              <a:off x="6551612" y="1828800"/>
              <a:ext cx="3810000" cy="457200"/>
              <a:chOff x="6551612" y="2133600"/>
              <a:chExt cx="3810000" cy="457200"/>
            </a:xfrm>
          </p:grpSpPr>
          <p:sp>
            <p:nvSpPr>
              <p:cNvPr id="52" name="Rectangle 51"/>
              <p:cNvSpPr/>
              <p:nvPr/>
            </p:nvSpPr>
            <p:spPr>
              <a:xfrm flipH="1">
                <a:off x="7694612" y="2133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Accounting</a:t>
                </a:r>
              </a:p>
            </p:txBody>
          </p:sp>
          <p:sp>
            <p:nvSpPr>
              <p:cNvPr id="53" name="Rectangle 52"/>
              <p:cNvSpPr/>
              <p:nvPr/>
            </p:nvSpPr>
            <p:spPr>
              <a:xfrm flipH="1">
                <a:off x="6551612" y="2133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18</a:t>
                </a:r>
              </a:p>
            </p:txBody>
          </p:sp>
        </p:grpSp>
        <p:grpSp>
          <p:nvGrpSpPr>
            <p:cNvPr id="58" name="Group 57"/>
            <p:cNvGrpSpPr/>
            <p:nvPr/>
          </p:nvGrpSpPr>
          <p:grpSpPr>
            <a:xfrm>
              <a:off x="6551612" y="3200400"/>
              <a:ext cx="3810000" cy="457200"/>
              <a:chOff x="6551612" y="4419600"/>
              <a:chExt cx="3810000" cy="457200"/>
            </a:xfrm>
          </p:grpSpPr>
          <p:sp>
            <p:nvSpPr>
              <p:cNvPr id="59" name="Rectangle 58"/>
              <p:cNvSpPr/>
              <p:nvPr/>
            </p:nvSpPr>
            <p:spPr>
              <a:xfrm flipH="1">
                <a:off x="7694612" y="44196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HR</a:t>
                </a:r>
              </a:p>
            </p:txBody>
          </p:sp>
          <p:sp>
            <p:nvSpPr>
              <p:cNvPr id="60" name="Rectangle 59"/>
              <p:cNvSpPr/>
              <p:nvPr/>
            </p:nvSpPr>
            <p:spPr>
              <a:xfrm flipH="1">
                <a:off x="6551612" y="44196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12</a:t>
                </a:r>
              </a:p>
            </p:txBody>
          </p:sp>
        </p:grpSp>
      </p:grpSp>
      <p:grpSp>
        <p:nvGrpSpPr>
          <p:cNvPr id="20" name="Group 19"/>
          <p:cNvGrpSpPr/>
          <p:nvPr/>
        </p:nvGrpSpPr>
        <p:grpSpPr>
          <a:xfrm>
            <a:off x="2554512" y="2743200"/>
            <a:ext cx="8534400" cy="2743200"/>
            <a:chOff x="1827212" y="2743200"/>
            <a:chExt cx="8534400" cy="2743200"/>
          </a:xfrm>
        </p:grpSpPr>
        <p:grpSp>
          <p:nvGrpSpPr>
            <p:cNvPr id="32" name="Group 31"/>
            <p:cNvGrpSpPr/>
            <p:nvPr/>
          </p:nvGrpSpPr>
          <p:grpSpPr>
            <a:xfrm>
              <a:off x="1827212" y="2743200"/>
              <a:ext cx="3276600" cy="457200"/>
              <a:chOff x="1827212" y="3048000"/>
              <a:chExt cx="3276600" cy="457200"/>
            </a:xfrm>
          </p:grpSpPr>
          <p:sp>
            <p:nvSpPr>
              <p:cNvPr id="5" name="Rectangle 4"/>
              <p:cNvSpPr/>
              <p:nvPr/>
            </p:nvSpPr>
            <p:spPr>
              <a:xfrm>
                <a:off x="1827212" y="30480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John</a:t>
                </a:r>
              </a:p>
            </p:txBody>
          </p:sp>
          <p:sp>
            <p:nvSpPr>
              <p:cNvPr id="10" name="Rectangle 9"/>
              <p:cNvSpPr/>
              <p:nvPr/>
            </p:nvSpPr>
            <p:spPr>
              <a:xfrm>
                <a:off x="39608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3" name="Group 32"/>
            <p:cNvGrpSpPr/>
            <p:nvPr/>
          </p:nvGrpSpPr>
          <p:grpSpPr>
            <a:xfrm>
              <a:off x="1827212" y="3657600"/>
              <a:ext cx="3276600" cy="457200"/>
              <a:chOff x="1827212" y="3962400"/>
              <a:chExt cx="3276600" cy="457200"/>
            </a:xfrm>
          </p:grpSpPr>
          <p:sp>
            <p:nvSpPr>
              <p:cNvPr id="7" name="Rectangle 6"/>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Michael</a:t>
                </a:r>
              </a:p>
            </p:txBody>
          </p:sp>
          <p:sp>
            <p:nvSpPr>
              <p:cNvPr id="12" name="Rectangle 11"/>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37" name="Group 36"/>
            <p:cNvGrpSpPr/>
            <p:nvPr/>
          </p:nvGrpSpPr>
          <p:grpSpPr>
            <a:xfrm>
              <a:off x="6551612" y="2743200"/>
              <a:ext cx="3810000" cy="457200"/>
              <a:chOff x="6551612" y="3048000"/>
              <a:chExt cx="3810000" cy="457200"/>
            </a:xfrm>
          </p:grpSpPr>
          <p:sp>
            <p:nvSpPr>
              <p:cNvPr id="16" name="Rectangle 15"/>
              <p:cNvSpPr/>
              <p:nvPr/>
            </p:nvSpPr>
            <p:spPr>
              <a:xfrm flipH="1">
                <a:off x="7694612" y="30480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Marketing</a:t>
                </a:r>
              </a:p>
            </p:txBody>
          </p:sp>
          <p:sp>
            <p:nvSpPr>
              <p:cNvPr id="21" name="Rectangle 20"/>
              <p:cNvSpPr/>
              <p:nvPr/>
            </p:nvSpPr>
            <p:spPr>
              <a:xfrm flipH="1">
                <a:off x="6551612" y="30480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10</a:t>
                </a:r>
              </a:p>
            </p:txBody>
          </p:sp>
        </p:grpSp>
        <p:grpSp>
          <p:nvGrpSpPr>
            <p:cNvPr id="38" name="Group 37"/>
            <p:cNvGrpSpPr/>
            <p:nvPr/>
          </p:nvGrpSpPr>
          <p:grpSpPr>
            <a:xfrm>
              <a:off x="6551612" y="3657600"/>
              <a:ext cx="3810000" cy="457200"/>
              <a:chOff x="6551612" y="3962400"/>
              <a:chExt cx="3810000" cy="457200"/>
            </a:xfrm>
          </p:grpSpPr>
          <p:sp>
            <p:nvSpPr>
              <p:cNvPr id="17" name="Rectangle 16"/>
              <p:cNvSpPr/>
              <p:nvPr/>
            </p:nvSpPr>
            <p:spPr>
              <a:xfrm flipH="1">
                <a:off x="7694612" y="39624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Engineering</a:t>
                </a:r>
              </a:p>
            </p:txBody>
          </p:sp>
          <p:sp>
            <p:nvSpPr>
              <p:cNvPr id="22" name="Rectangle 21"/>
              <p:cNvSpPr/>
              <p:nvPr/>
            </p:nvSpPr>
            <p:spPr>
              <a:xfrm flipH="1">
                <a:off x="65516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22</a:t>
                </a:r>
              </a:p>
            </p:txBody>
          </p:sp>
        </p:grpSp>
        <p:grpSp>
          <p:nvGrpSpPr>
            <p:cNvPr id="40" name="Group 39"/>
            <p:cNvGrpSpPr/>
            <p:nvPr/>
          </p:nvGrpSpPr>
          <p:grpSpPr>
            <a:xfrm>
              <a:off x="6551612" y="5029200"/>
              <a:ext cx="3810000" cy="457200"/>
              <a:chOff x="6551612" y="4876800"/>
              <a:chExt cx="3810000" cy="457200"/>
            </a:xfrm>
          </p:grpSpPr>
          <p:sp>
            <p:nvSpPr>
              <p:cNvPr id="19" name="Rectangle 18"/>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Executive</a:t>
                </a:r>
              </a:p>
            </p:txBody>
          </p:sp>
          <p:sp>
            <p:nvSpPr>
              <p:cNvPr id="24" name="Rectangle 2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55" name="Group 54"/>
            <p:cNvGrpSpPr/>
            <p:nvPr/>
          </p:nvGrpSpPr>
          <p:grpSpPr>
            <a:xfrm>
              <a:off x="1827212" y="5029200"/>
              <a:ext cx="3276600" cy="457200"/>
              <a:chOff x="1827212" y="4876800"/>
              <a:chExt cx="3276600" cy="457200"/>
            </a:xfrm>
          </p:grpSpPr>
          <p:sp>
            <p:nvSpPr>
              <p:cNvPr id="56" name="Rectangle 55"/>
              <p:cNvSpPr/>
              <p:nvPr/>
            </p:nvSpPr>
            <p:spPr>
              <a:xfrm>
                <a:off x="1827212" y="48768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Robin</a:t>
                </a:r>
              </a:p>
            </p:txBody>
          </p:sp>
          <p:sp>
            <p:nvSpPr>
              <p:cNvPr id="57" name="Rectangle 56"/>
              <p:cNvSpPr/>
              <p:nvPr/>
            </p:nvSpPr>
            <p:spPr>
              <a:xfrm>
                <a:off x="39608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7</a:t>
                </a:r>
              </a:p>
            </p:txBody>
          </p:sp>
        </p:grpSp>
        <p:grpSp>
          <p:nvGrpSpPr>
            <p:cNvPr id="41" name="Group 40"/>
            <p:cNvGrpSpPr/>
            <p:nvPr/>
          </p:nvGrpSpPr>
          <p:grpSpPr>
            <a:xfrm>
              <a:off x="5332412" y="2971800"/>
              <a:ext cx="1066800" cy="2286000"/>
              <a:chOff x="5332412" y="2971800"/>
              <a:chExt cx="1066800" cy="2286000"/>
            </a:xfrm>
          </p:grpSpPr>
          <p:cxnSp>
            <p:nvCxnSpPr>
              <p:cNvPr id="42" name="Straight Arrow Connector 41"/>
              <p:cNvCxnSpPr>
                <a:cxnSpLocks/>
              </p:cNvCxnSpPr>
              <p:nvPr/>
            </p:nvCxnSpPr>
            <p:spPr>
              <a:xfrm>
                <a:off x="5332412" y="2971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p:cNvCxnSpPr>
              <p:nvPr/>
            </p:nvCxnSpPr>
            <p:spPr>
              <a:xfrm>
                <a:off x="5332412" y="38862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cxnSpLocks/>
              </p:cNvCxnSpPr>
              <p:nvPr/>
            </p:nvCxnSpPr>
            <p:spPr>
              <a:xfrm>
                <a:off x="5332412" y="5257800"/>
                <a:ext cx="106680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7278912" y="2286000"/>
            <a:ext cx="3810000" cy="3657600"/>
            <a:chOff x="6551612" y="2286000"/>
            <a:chExt cx="3810000" cy="3657600"/>
          </a:xfrm>
        </p:grpSpPr>
        <p:grpSp>
          <p:nvGrpSpPr>
            <p:cNvPr id="46" name="Group 45"/>
            <p:cNvGrpSpPr/>
            <p:nvPr/>
          </p:nvGrpSpPr>
          <p:grpSpPr>
            <a:xfrm>
              <a:off x="6551612" y="2286000"/>
              <a:ext cx="3810000" cy="457200"/>
              <a:chOff x="6551612" y="4876800"/>
              <a:chExt cx="3810000" cy="457200"/>
            </a:xfrm>
          </p:grpSpPr>
          <p:sp>
            <p:nvSpPr>
              <p:cNvPr id="47" name="Rectangle 46"/>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48" name="Rectangle 47"/>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49" name="Group 48"/>
            <p:cNvGrpSpPr/>
            <p:nvPr/>
          </p:nvGrpSpPr>
          <p:grpSpPr>
            <a:xfrm>
              <a:off x="6551612" y="4572000"/>
              <a:ext cx="3810000" cy="457200"/>
              <a:chOff x="6551612" y="4876800"/>
              <a:chExt cx="3810000" cy="457200"/>
            </a:xfrm>
          </p:grpSpPr>
          <p:sp>
            <p:nvSpPr>
              <p:cNvPr id="50" name="Rectangle 49"/>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54" name="Rectangle 53"/>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1" name="Group 60"/>
            <p:cNvGrpSpPr/>
            <p:nvPr/>
          </p:nvGrpSpPr>
          <p:grpSpPr>
            <a:xfrm>
              <a:off x="6551612" y="5486400"/>
              <a:ext cx="3810000" cy="457200"/>
              <a:chOff x="6551612" y="4876800"/>
              <a:chExt cx="3810000" cy="457200"/>
            </a:xfrm>
          </p:grpSpPr>
          <p:sp>
            <p:nvSpPr>
              <p:cNvPr id="62" name="Rectangle 61"/>
              <p:cNvSpPr/>
              <p:nvPr/>
            </p:nvSpPr>
            <p:spPr>
              <a:xfrm flipH="1">
                <a:off x="7694612" y="4876800"/>
                <a:ext cx="2667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3" name="Rectangle 62"/>
              <p:cNvSpPr/>
              <p:nvPr/>
            </p:nvSpPr>
            <p:spPr>
              <a:xfrm flipH="1">
                <a:off x="6551612" y="48768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grpSp>
        <p:nvGrpSpPr>
          <p:cNvPr id="64" name="Group 63"/>
          <p:cNvGrpSpPr/>
          <p:nvPr/>
        </p:nvGrpSpPr>
        <p:grpSpPr>
          <a:xfrm>
            <a:off x="2554512" y="1828801"/>
            <a:ext cx="3276600" cy="2743197"/>
            <a:chOff x="1827212" y="1828800"/>
            <a:chExt cx="3276600" cy="2743197"/>
          </a:xfrm>
        </p:grpSpPr>
        <p:grpSp>
          <p:nvGrpSpPr>
            <p:cNvPr id="65" name="Group 64"/>
            <p:cNvGrpSpPr/>
            <p:nvPr/>
          </p:nvGrpSpPr>
          <p:grpSpPr>
            <a:xfrm>
              <a:off x="1827212" y="1828800"/>
              <a:ext cx="3276600" cy="457200"/>
              <a:chOff x="1827212" y="3962400"/>
              <a:chExt cx="3276600" cy="457200"/>
            </a:xfrm>
          </p:grpSpPr>
          <p:sp>
            <p:nvSpPr>
              <p:cNvPr id="72" name="Rectangle 71"/>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3" name="Rectangle 72"/>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6" name="Group 65"/>
            <p:cNvGrpSpPr/>
            <p:nvPr/>
          </p:nvGrpSpPr>
          <p:grpSpPr>
            <a:xfrm>
              <a:off x="1827212" y="3200397"/>
              <a:ext cx="3276600" cy="457200"/>
              <a:chOff x="1827212" y="3962400"/>
              <a:chExt cx="3276600" cy="457200"/>
            </a:xfrm>
          </p:grpSpPr>
          <p:sp>
            <p:nvSpPr>
              <p:cNvPr id="70" name="Rectangle 69"/>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71" name="Rectangle 70"/>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nvGrpSpPr>
            <p:cNvPr id="67" name="Group 66"/>
            <p:cNvGrpSpPr/>
            <p:nvPr/>
          </p:nvGrpSpPr>
          <p:grpSpPr>
            <a:xfrm>
              <a:off x="1827212" y="4114797"/>
              <a:ext cx="3276600" cy="457200"/>
              <a:chOff x="1827212" y="3962400"/>
              <a:chExt cx="3276600" cy="457200"/>
            </a:xfrm>
          </p:grpSpPr>
          <p:sp>
            <p:nvSpPr>
              <p:cNvPr id="68" name="Rectangle 67"/>
              <p:cNvSpPr/>
              <p:nvPr/>
            </p:nvSpPr>
            <p:spPr>
              <a:xfrm>
                <a:off x="1827212" y="3962400"/>
                <a:ext cx="21336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NULL</a:t>
                </a:r>
              </a:p>
            </p:txBody>
          </p:sp>
          <p:sp>
            <p:nvSpPr>
              <p:cNvPr id="69" name="Rectangle 68"/>
              <p:cNvSpPr/>
              <p:nvPr/>
            </p:nvSpPr>
            <p:spPr>
              <a:xfrm>
                <a:off x="3960812" y="3962400"/>
                <a:ext cx="1143000" cy="457200"/>
              </a:xfrm>
              <a:prstGeom prst="rect">
                <a:avLst/>
              </a:prstGeom>
              <a:solidFill>
                <a:srgbClr val="D9D5C7">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NULL</a:t>
                </a:r>
              </a:p>
            </p:txBody>
          </p:sp>
        </p:grpSp>
      </p:grpSp>
    </p:spTree>
    <p:extLst>
      <p:ext uri="{BB962C8B-B14F-4D97-AF65-F5344CB8AC3E}">
        <p14:creationId xmlns:p14="http://schemas.microsoft.com/office/powerpoint/2010/main" val="18004542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0"/>
          </p:nvPr>
        </p:nvSpPr>
        <p:spPr/>
        <p:txBody>
          <a:bodyPr/>
          <a:lstStyle/>
          <a:p>
            <a:r>
              <a:rPr lang="en-US" dirty="0"/>
              <a:t>Display </a:t>
            </a:r>
            <a:r>
              <a:rPr lang="en-US" b="1" dirty="0">
                <a:solidFill>
                  <a:schemeClr val="bg1"/>
                </a:solidFill>
              </a:rPr>
              <a:t>address information </a:t>
            </a:r>
            <a:r>
              <a:rPr lang="en-US" dirty="0"/>
              <a:t>of all employees in "</a:t>
            </a:r>
            <a:r>
              <a:rPr lang="en-US" b="1" noProof="1">
                <a:solidFill>
                  <a:schemeClr val="bg1"/>
                </a:solidFill>
              </a:rPr>
              <a:t>SoftUni</a:t>
            </a:r>
            <a:r>
              <a:rPr lang="en-US" dirty="0"/>
              <a:t>" </a:t>
            </a:r>
            <a:br>
              <a:rPr lang="en-US" dirty="0"/>
            </a:br>
            <a:r>
              <a:rPr lang="en-US" b="1" dirty="0">
                <a:solidFill>
                  <a:schemeClr val="bg1"/>
                </a:solidFill>
              </a:rPr>
              <a:t>database</a:t>
            </a:r>
            <a:r>
              <a:rPr lang="en-US" dirty="0"/>
              <a:t>. Select </a:t>
            </a:r>
            <a:r>
              <a:rPr lang="en-US" b="1" dirty="0">
                <a:solidFill>
                  <a:schemeClr val="bg1"/>
                </a:solidFill>
              </a:rPr>
              <a:t>first 50 employees</a:t>
            </a:r>
            <a:endParaRPr lang="en-US" dirty="0"/>
          </a:p>
          <a:p>
            <a:pPr lvl="1"/>
            <a:r>
              <a:rPr lang="en-US" dirty="0"/>
              <a:t>The exact format of data is shown below</a:t>
            </a:r>
          </a:p>
          <a:p>
            <a:pPr lvl="1"/>
            <a:r>
              <a:rPr lang="en-US" dirty="0"/>
              <a:t>Order them by </a:t>
            </a:r>
            <a:r>
              <a:rPr lang="en-US" noProof="1"/>
              <a:t>FirstName, then by LastName</a:t>
            </a:r>
            <a:r>
              <a:rPr lang="bg-BG" noProof="1"/>
              <a:t> (</a:t>
            </a:r>
            <a:r>
              <a:rPr lang="en-US" noProof="1"/>
              <a:t>ascending</a:t>
            </a:r>
            <a:r>
              <a:rPr lang="bg-BG" noProof="1"/>
              <a:t>)</a:t>
            </a:r>
            <a:endParaRPr lang="en-US" dirty="0"/>
          </a:p>
          <a:p>
            <a:pPr lvl="2"/>
            <a:r>
              <a:rPr lang="en-US" dirty="0"/>
              <a:t>Hint: </a:t>
            </a:r>
            <a:r>
              <a:rPr lang="en-US" b="1" dirty="0">
                <a:solidFill>
                  <a:schemeClr val="bg1"/>
                </a:solidFill>
              </a:rPr>
              <a:t>Use three-way join</a:t>
            </a:r>
            <a:endParaRPr lang="en-US" dirty="0"/>
          </a:p>
          <a:p>
            <a:pPr lvl="1"/>
            <a:endParaRPr lang="en-US" dirty="0"/>
          </a:p>
        </p:txBody>
      </p:sp>
      <p:sp>
        <p:nvSpPr>
          <p:cNvPr id="540674" name="Rectangle 2"/>
          <p:cNvSpPr>
            <a:spLocks noGrp="1" noChangeArrowheads="1"/>
          </p:cNvSpPr>
          <p:nvPr>
            <p:ph type="title"/>
          </p:nvPr>
        </p:nvSpPr>
        <p:spPr/>
        <p:txBody>
          <a:bodyPr/>
          <a:lstStyle/>
          <a:p>
            <a:r>
              <a:rPr lang="en-US"/>
              <a:t>Problem: Addresses with Towns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28</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pic>
        <p:nvPicPr>
          <p:cNvPr id="3" name="Картина 2"/>
          <p:cNvPicPr>
            <a:picLocks noChangeAspect="1"/>
          </p:cNvPicPr>
          <p:nvPr/>
        </p:nvPicPr>
        <p:blipFill>
          <a:blip r:embed="rId3"/>
          <a:stretch>
            <a:fillRect/>
          </a:stretch>
        </p:blipFill>
        <p:spPr>
          <a:xfrm>
            <a:off x="990600" y="4358073"/>
            <a:ext cx="7411390" cy="1486189"/>
          </a:xfrm>
          <a:prstGeom prst="rect">
            <a:avLst/>
          </a:prstGeom>
        </p:spPr>
      </p:pic>
    </p:spTree>
    <p:extLst>
      <p:ext uri="{BB962C8B-B14F-4D97-AF65-F5344CB8AC3E}">
        <p14:creationId xmlns:p14="http://schemas.microsoft.com/office/powerpoint/2010/main" val="8437096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normAutofit/>
          </a:bodyPr>
          <a:lstStyle/>
          <a:p>
            <a:r>
              <a:rPr lang="en-US" dirty="0"/>
              <a:t>Solution: Addresses with Towns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29</a:t>
            </a:fld>
            <a:endParaRPr lang="en-US" dirty="0"/>
          </a:p>
        </p:txBody>
      </p:sp>
      <p:sp>
        <p:nvSpPr>
          <p:cNvPr id="540676" name="Rectangle 4"/>
          <p:cNvSpPr>
            <a:spLocks noChangeArrowheads="1"/>
          </p:cNvSpPr>
          <p:nvPr/>
        </p:nvSpPr>
        <p:spPr bwMode="auto">
          <a:xfrm>
            <a:off x="722312" y="2133600"/>
            <a:ext cx="10747376" cy="30469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a:t>
            </a:r>
            <a:r>
              <a:rPr lang="en-US" sz="3200" b="1" noProof="1">
                <a:solidFill>
                  <a:schemeClr val="bg1"/>
                </a:solidFill>
                <a:latin typeface="Consolas" pitchFamily="49" charset="0"/>
                <a:cs typeface="Consolas" pitchFamily="49" charset="0"/>
              </a:rPr>
              <a:t>TOP 50 </a:t>
            </a:r>
            <a:r>
              <a:rPr lang="en-US" sz="3200" b="1" noProof="1">
                <a:latin typeface="Consolas" pitchFamily="49" charset="0"/>
                <a:cs typeface="Consolas" pitchFamily="49" charset="0"/>
              </a:rPr>
              <a:t>e.FirstName, e.LastName,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t.Name as Town, a.AddressText</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Addresses </a:t>
            </a:r>
            <a:r>
              <a:rPr lang="en-US" sz="3200" b="1" noProof="1">
                <a:solidFill>
                  <a:schemeClr val="bg1"/>
                </a:solidFill>
                <a:latin typeface="Consolas" pitchFamily="49" charset="0"/>
                <a:cs typeface="Consolas" pitchFamily="49" charset="0"/>
              </a:rPr>
              <a:t>a</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AddressID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AddressID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JOIN</a:t>
            </a:r>
            <a:r>
              <a:rPr lang="en-US" sz="3200" b="1" noProof="1">
                <a:latin typeface="Consolas" pitchFamily="49" charset="0"/>
                <a:cs typeface="Consolas" pitchFamily="49" charset="0"/>
              </a:rPr>
              <a:t> Towns </a:t>
            </a:r>
            <a:r>
              <a:rPr lang="en-US" sz="3200" b="1" noProof="1">
                <a:solidFill>
                  <a:schemeClr val="bg1"/>
                </a:solidFill>
                <a:latin typeface="Consolas" pitchFamily="49" charset="0"/>
                <a:cs typeface="Consolas" pitchFamily="49" charset="0"/>
              </a:rPr>
              <a:t>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a.</a:t>
            </a:r>
            <a:r>
              <a:rPr lang="en-US" sz="3200" b="1" noProof="1">
                <a:solidFill>
                  <a:schemeClr val="bg1"/>
                </a:solidFill>
                <a:latin typeface="Consolas" pitchFamily="49" charset="0"/>
                <a:cs typeface="Consolas" pitchFamily="49" charset="0"/>
              </a:rPr>
              <a:t>TownID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t.</a:t>
            </a:r>
            <a:r>
              <a:rPr lang="en-US" sz="3200" b="1" noProof="1">
                <a:solidFill>
                  <a:schemeClr val="bg1"/>
                </a:solidFill>
                <a:latin typeface="Consolas" pitchFamily="49" charset="0"/>
                <a:cs typeface="Consolas" pitchFamily="49" charset="0"/>
              </a:rPr>
              <a:t>TownID</a:t>
            </a:r>
            <a:endParaRPr lang="bg-BG" sz="3200" b="1" noProof="1">
              <a:solidFill>
                <a:schemeClr val="bg1"/>
              </a:solidFill>
              <a:latin typeface="Consolas" pitchFamily="49" charset="0"/>
              <a:cs typeface="Consolas" pitchFamily="49" charset="0"/>
            </a:endParaRP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e.FirstName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e.LastName</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0753966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0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67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0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bg-BG" dirty="0"/>
          </a:p>
        </p:txBody>
      </p:sp>
      <p:sp>
        <p:nvSpPr>
          <p:cNvPr id="4" name="Title 3"/>
          <p:cNvSpPr>
            <a:spLocks noGrp="1"/>
          </p:cNvSpPr>
          <p:nvPr>
            <p:ph type="title"/>
          </p:nvPr>
        </p:nvSpPr>
        <p:spPr/>
        <p:txBody>
          <a:bodyPr/>
          <a:lstStyle/>
          <a:p>
            <a:r>
              <a:rPr lang="en-US" dirty="0"/>
              <a:t>Questions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a:t>
            </a:fld>
            <a:endParaRPr lang="en-US" dirty="0"/>
          </a:p>
        </p:txBody>
      </p:sp>
      <p:sp>
        <p:nvSpPr>
          <p:cNvPr id="3" name="Content Placeholder 2"/>
          <p:cNvSpPr>
            <a:spLocks noGrp="1"/>
          </p:cNvSpPr>
          <p:nvPr>
            <p:ph idx="4294967295"/>
          </p:nvPr>
        </p:nvSpPr>
        <p:spPr>
          <a:xfrm>
            <a:off x="0" y="1150938"/>
            <a:ext cx="11804650" cy="5373687"/>
          </a:xfrm>
        </p:spPr>
        <p:txBody>
          <a:bodyPr>
            <a:normAutofit/>
          </a:bodyPr>
          <a:lstStyle/>
          <a:p>
            <a:pPr marL="0" indent="0" algn="ctr">
              <a:buNone/>
            </a:pPr>
            <a:endParaRPr lang="bg-BG" b="1" dirty="0"/>
          </a:p>
          <a:p>
            <a:pPr marL="0" indent="0" algn="ctr">
              <a:buNone/>
            </a:pPr>
            <a:r>
              <a:rPr lang="en-US" sz="7200" b="1" u="sng" dirty="0">
                <a:solidFill>
                  <a:schemeClr val="bg1"/>
                </a:solidFill>
              </a:rPr>
              <a:t>sli.do</a:t>
            </a:r>
            <a:r>
              <a:rPr lang="en-US" sz="6000" b="1" dirty="0"/>
              <a:t/>
            </a:r>
            <a:br>
              <a:rPr lang="en-US" sz="6000" b="1" dirty="0"/>
            </a:br>
            <a:r>
              <a:rPr lang="en-US" sz="11500" b="1" noProof="1"/>
              <a:t>#csharp-db</a:t>
            </a:r>
            <a:endParaRPr lang="en-US" sz="6000" b="1" noProof="1"/>
          </a:p>
          <a:p>
            <a:endParaRPr lang="en-US" dirty="0"/>
          </a:p>
        </p:txBody>
      </p:sp>
    </p:spTree>
    <p:extLst>
      <p:ext uri="{BB962C8B-B14F-4D97-AF65-F5344CB8AC3E}">
        <p14:creationId xmlns:p14="http://schemas.microsoft.com/office/powerpoint/2010/main" val="41270108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0"/>
          </p:nvPr>
        </p:nvSpPr>
        <p:spPr/>
        <p:txBody>
          <a:bodyPr/>
          <a:lstStyle/>
          <a:p>
            <a:r>
              <a:rPr lang="en-US" dirty="0"/>
              <a:t>Find </a:t>
            </a:r>
            <a:r>
              <a:rPr lang="en-US" b="1" dirty="0">
                <a:solidFill>
                  <a:schemeClr val="bg1"/>
                </a:solidFill>
              </a:rPr>
              <a:t>all employees </a:t>
            </a:r>
            <a:r>
              <a:rPr lang="en-US" dirty="0"/>
              <a:t>that are in the "</a:t>
            </a:r>
            <a:r>
              <a:rPr lang="en-US" b="1" dirty="0">
                <a:solidFill>
                  <a:schemeClr val="bg1"/>
                </a:solidFill>
              </a:rPr>
              <a:t>Sales</a:t>
            </a:r>
            <a:r>
              <a:rPr lang="en-US" dirty="0"/>
              <a:t>" </a:t>
            </a:r>
            <a:r>
              <a:rPr lang="en-US" b="1" dirty="0">
                <a:solidFill>
                  <a:schemeClr val="bg1"/>
                </a:solidFill>
              </a:rPr>
              <a:t>department</a:t>
            </a:r>
            <a:r>
              <a:rPr lang="en-US" dirty="0"/>
              <a:t>. Use </a:t>
            </a:r>
            <a:br>
              <a:rPr lang="en-US" dirty="0"/>
            </a:br>
            <a:r>
              <a:rPr lang="en-US" dirty="0"/>
              <a:t>"</a:t>
            </a:r>
            <a:r>
              <a:rPr lang="en-US" b="1" noProof="1">
                <a:solidFill>
                  <a:schemeClr val="bg1"/>
                </a:solidFill>
              </a:rPr>
              <a:t>SoftUni</a:t>
            </a:r>
            <a:r>
              <a:rPr lang="en-US" dirty="0"/>
              <a:t>" </a:t>
            </a:r>
            <a:r>
              <a:rPr lang="en-US" b="1" dirty="0">
                <a:solidFill>
                  <a:schemeClr val="bg1"/>
                </a:solidFill>
              </a:rPr>
              <a:t>database</a:t>
            </a:r>
            <a:r>
              <a:rPr lang="en-US" dirty="0"/>
              <a:t>.</a:t>
            </a:r>
          </a:p>
          <a:p>
            <a:pPr lvl="1"/>
            <a:r>
              <a:rPr lang="en-US" dirty="0"/>
              <a:t>Follow the specified format: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Order them by </a:t>
            </a:r>
            <a:r>
              <a:rPr lang="en-US" b="1" noProof="1">
                <a:solidFill>
                  <a:schemeClr val="bg1"/>
                </a:solidFill>
              </a:rPr>
              <a:t>EmployeeID</a:t>
            </a:r>
            <a:endParaRPr lang="en-US" b="1" dirty="0">
              <a:solidFill>
                <a:schemeClr val="bg1"/>
              </a:solidFill>
            </a:endParaRPr>
          </a:p>
        </p:txBody>
      </p:sp>
      <p:sp>
        <p:nvSpPr>
          <p:cNvPr id="544770" name="Rectangle 2"/>
          <p:cNvSpPr>
            <a:spLocks noGrp="1" noChangeArrowheads="1"/>
          </p:cNvSpPr>
          <p:nvPr>
            <p:ph type="title"/>
          </p:nvPr>
        </p:nvSpPr>
        <p:spPr/>
        <p:txBody>
          <a:bodyPr/>
          <a:lstStyle/>
          <a:p>
            <a:r>
              <a:rPr lang="en-US"/>
              <a:t>Problem: Sales Employees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30</a:t>
            </a:fld>
            <a:endParaRPr lang="en-US" dirty="0"/>
          </a:p>
        </p:txBody>
      </p:sp>
      <p:pic>
        <p:nvPicPr>
          <p:cNvPr id="4" name="Картина 3"/>
          <p:cNvPicPr>
            <a:picLocks noChangeAspect="1"/>
          </p:cNvPicPr>
          <p:nvPr/>
        </p:nvPicPr>
        <p:blipFill>
          <a:blip r:embed="rId3"/>
          <a:stretch>
            <a:fillRect/>
          </a:stretch>
        </p:blipFill>
        <p:spPr>
          <a:xfrm>
            <a:off x="2438400" y="3051631"/>
            <a:ext cx="7315200" cy="2004447"/>
          </a:xfrm>
          <a:prstGeom prst="rect">
            <a:avLst/>
          </a:prstGeom>
        </p:spPr>
      </p:pic>
      <p:sp>
        <p:nvSpPr>
          <p:cNvPr id="11"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10274471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dirty="0"/>
              <a:t>Solution: Sales Employees</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31</a:t>
            </a:fld>
            <a:endParaRPr lang="en-US" dirty="0"/>
          </a:p>
        </p:txBody>
      </p:sp>
      <p:sp>
        <p:nvSpPr>
          <p:cNvPr id="544772" name="Rectangle 4"/>
          <p:cNvSpPr>
            <a:spLocks noChangeArrowheads="1"/>
          </p:cNvSpPr>
          <p:nvPr/>
        </p:nvSpPr>
        <p:spPr bwMode="auto">
          <a:xfrm>
            <a:off x="921602" y="1732718"/>
            <a:ext cx="10348799" cy="35394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e.EmployeeID, e.FirstName, e.LastName,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d.Name AS DepartmentName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a:t>
            </a:r>
            <a:r>
              <a:rPr lang="en-US" sz="3200" b="1" noProof="1">
                <a:latin typeface="Consolas" pitchFamily="49" charset="0"/>
                <a:cs typeface="Consolas" pitchFamily="49" charset="0"/>
              </a:rPr>
              <a:t> Departments </a:t>
            </a:r>
            <a:r>
              <a:rPr lang="en-US" sz="3200" b="1" noProof="1">
                <a:solidFill>
                  <a:schemeClr val="bg1"/>
                </a:solidFill>
                <a:latin typeface="Consolas" pitchFamily="49" charset="0"/>
                <a:cs typeface="Consolas" pitchFamily="49" charset="0"/>
              </a:rPr>
              <a:t>d</a:t>
            </a:r>
            <a:r>
              <a:rPr lang="en-US" sz="3200" b="1" noProof="1">
                <a:latin typeface="Consolas" pitchFamily="49" charset="0"/>
                <a:cs typeface="Consolas" pitchFamily="49" charset="0"/>
              </a:rPr>
              <a:t> </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 d.</a:t>
            </a:r>
            <a:r>
              <a:rPr lang="en-US" sz="32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WHERE </a:t>
            </a:r>
            <a:r>
              <a:rPr lang="en-US" sz="3200" b="1" noProof="1">
                <a:solidFill>
                  <a:schemeClr val="bg1"/>
                </a:solidFill>
                <a:latin typeface="Consolas" pitchFamily="49" charset="0"/>
                <a:cs typeface="Consolas" pitchFamily="49" charset="0"/>
              </a:rPr>
              <a:t>d.Name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e.EmployeeID</a:t>
            </a:r>
          </a:p>
        </p:txBody>
      </p:sp>
      <p:sp>
        <p:nvSpPr>
          <p:cNvPr id="13" name="AutoShape 7"/>
          <p:cNvSpPr>
            <a:spLocks noChangeArrowheads="1"/>
          </p:cNvSpPr>
          <p:nvPr/>
        </p:nvSpPr>
        <p:spPr bwMode="auto">
          <a:xfrm>
            <a:off x="7055379" y="2667001"/>
            <a:ext cx="3276600" cy="558485"/>
          </a:xfrm>
          <a:prstGeom prst="wedgeRoundRectCallout">
            <a:avLst>
              <a:gd name="adj1" fmla="val -42507"/>
              <a:gd name="adj2" fmla="val 8569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Departments Table</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p>
        </p:txBody>
      </p:sp>
    </p:spTree>
    <p:extLst>
      <p:ext uri="{BB962C8B-B14F-4D97-AF65-F5344CB8AC3E}">
        <p14:creationId xmlns:p14="http://schemas.microsoft.com/office/powerpoint/2010/main" val="38294674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77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477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47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47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9" name="Rectangle 3"/>
          <p:cNvSpPr>
            <a:spLocks noGrp="1" noChangeArrowheads="1"/>
          </p:cNvSpPr>
          <p:nvPr>
            <p:ph idx="10"/>
          </p:nvPr>
        </p:nvSpPr>
        <p:spPr/>
        <p:txBody>
          <a:bodyPr/>
          <a:lstStyle/>
          <a:p>
            <a:r>
              <a:rPr lang="en-US" dirty="0"/>
              <a:t>Show </a:t>
            </a:r>
            <a:r>
              <a:rPr lang="en-US" b="1" dirty="0">
                <a:solidFill>
                  <a:schemeClr val="bg1"/>
                </a:solidFill>
              </a:rPr>
              <a:t>all employees </a:t>
            </a:r>
            <a:r>
              <a:rPr lang="en-US" dirty="0"/>
              <a:t>that:</a:t>
            </a:r>
          </a:p>
          <a:p>
            <a:pPr lvl="1"/>
            <a:r>
              <a:rPr lang="en-US" dirty="0"/>
              <a:t>Are </a:t>
            </a:r>
            <a:r>
              <a:rPr lang="en-US" b="1" dirty="0">
                <a:solidFill>
                  <a:schemeClr val="bg1"/>
                </a:solidFill>
              </a:rPr>
              <a:t>hired after </a:t>
            </a:r>
            <a:r>
              <a:rPr lang="en-US" dirty="0"/>
              <a:t>1/1/1999</a:t>
            </a:r>
          </a:p>
          <a:p>
            <a:pPr lvl="1"/>
            <a:r>
              <a:rPr lang="en-US" dirty="0"/>
              <a:t>Are either </a:t>
            </a:r>
            <a:r>
              <a:rPr lang="en-US" b="1" dirty="0">
                <a:solidFill>
                  <a:schemeClr val="bg1"/>
                </a:solidFill>
              </a:rPr>
              <a:t>in</a:t>
            </a:r>
            <a:r>
              <a:rPr lang="en-US" dirty="0"/>
              <a:t> "</a:t>
            </a:r>
            <a:r>
              <a:rPr lang="en-US" b="1" dirty="0">
                <a:solidFill>
                  <a:schemeClr val="bg1"/>
                </a:solidFill>
              </a:rPr>
              <a:t>Sales</a:t>
            </a:r>
            <a:r>
              <a:rPr lang="en-US" dirty="0"/>
              <a:t>" or "</a:t>
            </a:r>
            <a:r>
              <a:rPr lang="en-US" b="1" dirty="0">
                <a:solidFill>
                  <a:schemeClr val="bg1"/>
                </a:solidFill>
              </a:rPr>
              <a:t>Finance</a:t>
            </a:r>
            <a:r>
              <a:rPr lang="en-US" dirty="0"/>
              <a:t>" department</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Sorted by </a:t>
            </a:r>
            <a:r>
              <a:rPr lang="en-US" b="1" noProof="1">
                <a:solidFill>
                  <a:schemeClr val="bg1"/>
                </a:solidFill>
              </a:rPr>
              <a:t>HireDate</a:t>
            </a:r>
            <a:r>
              <a:rPr lang="en-US" dirty="0"/>
              <a:t> (</a:t>
            </a:r>
            <a:r>
              <a:rPr lang="en-US" b="1" dirty="0">
                <a:solidFill>
                  <a:schemeClr val="bg1"/>
                </a:solidFill>
              </a:rPr>
              <a:t>ascending</a:t>
            </a:r>
            <a:r>
              <a:rPr lang="en-US" dirty="0"/>
              <a:t>).</a:t>
            </a:r>
          </a:p>
        </p:txBody>
      </p:sp>
      <p:sp>
        <p:nvSpPr>
          <p:cNvPr id="1186818" name="Rectangle 2"/>
          <p:cNvSpPr>
            <a:spLocks noGrp="1" noChangeArrowheads="1"/>
          </p:cNvSpPr>
          <p:nvPr>
            <p:ph type="title"/>
          </p:nvPr>
        </p:nvSpPr>
        <p:spPr/>
        <p:txBody>
          <a:bodyPr/>
          <a:lstStyle/>
          <a:p>
            <a:r>
              <a:rPr lang="en-US"/>
              <a:t>Problem: Employees Hired After</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32</a:t>
            </a:fld>
            <a:endParaRPr lang="en-US" dirty="0"/>
          </a:p>
        </p:txBody>
      </p:sp>
      <p:sp>
        <p:nvSpPr>
          <p:cNvPr id="7"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pic>
        <p:nvPicPr>
          <p:cNvPr id="4" name="Картина 3"/>
          <p:cNvPicPr>
            <a:picLocks noChangeAspect="1"/>
          </p:cNvPicPr>
          <p:nvPr/>
        </p:nvPicPr>
        <p:blipFill>
          <a:blip r:embed="rId3"/>
          <a:stretch>
            <a:fillRect/>
          </a:stretch>
        </p:blipFill>
        <p:spPr>
          <a:xfrm>
            <a:off x="762001" y="3476658"/>
            <a:ext cx="7529023" cy="1623907"/>
          </a:xfrm>
          <a:prstGeom prst="rect">
            <a:avLst/>
          </a:prstGeom>
        </p:spPr>
      </p:pic>
    </p:spTree>
    <p:extLst>
      <p:ext uri="{BB962C8B-B14F-4D97-AF65-F5344CB8AC3E}">
        <p14:creationId xmlns:p14="http://schemas.microsoft.com/office/powerpoint/2010/main" val="10912495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818" name="Rectangle 2"/>
          <p:cNvSpPr>
            <a:spLocks noGrp="1" noChangeArrowheads="1"/>
          </p:cNvSpPr>
          <p:nvPr>
            <p:ph type="title"/>
          </p:nvPr>
        </p:nvSpPr>
        <p:spPr/>
        <p:txBody>
          <a:bodyPr/>
          <a:lstStyle/>
          <a:p>
            <a:r>
              <a:rPr lang="en-US" dirty="0"/>
              <a:t>Solution: Employees Hired After</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33</a:t>
            </a:fld>
            <a:endParaRPr lang="en-US" dirty="0"/>
          </a:p>
        </p:txBody>
      </p:sp>
      <p:sp>
        <p:nvSpPr>
          <p:cNvPr id="1186820" name="Rectangle 4"/>
          <p:cNvSpPr>
            <a:spLocks noChangeArrowheads="1"/>
          </p:cNvSpPr>
          <p:nvPr/>
        </p:nvSpPr>
        <p:spPr bwMode="auto">
          <a:xfrm>
            <a:off x="1181101" y="1524001"/>
            <a:ext cx="9829798" cy="403187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200" b="1" noProof="1">
                <a:latin typeface="Consolas" pitchFamily="49" charset="0"/>
                <a:cs typeface="Consolas" pitchFamily="49" charset="0"/>
              </a:rPr>
              <a:t>SELECT e.FirstName, e.LastName, e.HireDate,</a:t>
            </a:r>
            <a:br>
              <a:rPr lang="en-US" sz="3200" b="1" noProof="1">
                <a:latin typeface="Consolas" pitchFamily="49" charset="0"/>
                <a:cs typeface="Consolas" pitchFamily="49" charset="0"/>
              </a:rPr>
            </a:br>
            <a:r>
              <a:rPr lang="en-US" sz="3200" b="1" noProof="1">
                <a:latin typeface="Consolas" pitchFamily="49" charset="0"/>
                <a:cs typeface="Consolas" pitchFamily="49" charset="0"/>
              </a:rPr>
              <a:t>  d.Name as DeptName</a:t>
            </a:r>
          </a:p>
          <a:p>
            <a:pPr eaLnBrk="0" hangingPunct="0">
              <a:buClr>
                <a:schemeClr val="accent5">
                  <a:lumMod val="40000"/>
                  <a:lumOff val="60000"/>
                </a:schemeClr>
              </a:buClr>
              <a:buSzPct val="70000"/>
            </a:pPr>
            <a:r>
              <a:rPr lang="en-US" sz="3200" b="1" noProof="1">
                <a:latin typeface="Consolas" pitchFamily="49" charset="0"/>
                <a:cs typeface="Consolas" pitchFamily="49" charset="0"/>
              </a:rPr>
              <a:t>FROM Employees </a:t>
            </a:r>
            <a:r>
              <a:rPr lang="en-US" sz="32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INNER JOIN </a:t>
            </a:r>
            <a:r>
              <a:rPr lang="en-US" sz="3200" b="1" noProof="1">
                <a:latin typeface="Consolas" pitchFamily="49" charset="0"/>
                <a:cs typeface="Consolas" pitchFamily="49" charset="0"/>
              </a:rPr>
              <a:t>Departments </a:t>
            </a:r>
            <a:r>
              <a:rPr lang="en-US" sz="3200" b="1" noProof="1">
                <a:solidFill>
                  <a:schemeClr val="bg1"/>
                </a:solidFill>
                <a:latin typeface="Consolas" pitchFamily="49" charset="0"/>
                <a:cs typeface="Consolas" pitchFamily="49" charset="0"/>
              </a:rPr>
              <a:t>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ON</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DepartmentId</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d.DepartmentId</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e.</a:t>
            </a:r>
            <a:r>
              <a:rPr lang="en-US" sz="3200" b="1" noProof="1">
                <a:solidFill>
                  <a:schemeClr val="bg1"/>
                </a:solidFill>
                <a:latin typeface="Consolas" pitchFamily="49" charset="0"/>
                <a:cs typeface="Consolas" pitchFamily="49" charset="0"/>
              </a:rPr>
              <a:t>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&gt;</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a:t>
            </a:r>
            <a:r>
              <a:rPr lang="en-US" sz="3200" b="1" noProof="1">
                <a:latin typeface="Consolas" pitchFamily="49" charset="0"/>
                <a:cs typeface="Consolas" pitchFamily="49" charset="0"/>
              </a:rPr>
              <a:t>/</a:t>
            </a:r>
            <a:r>
              <a:rPr lang="en-US" sz="3200" b="1" noProof="1">
                <a:solidFill>
                  <a:schemeClr val="bg1"/>
                </a:solidFill>
                <a:latin typeface="Consolas" pitchFamily="49" charset="0"/>
                <a:cs typeface="Consolas" pitchFamily="49" charset="0"/>
              </a:rPr>
              <a:t>1999</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AND</a:t>
            </a:r>
            <a:r>
              <a:rPr lang="en-US" sz="3200" b="1" noProof="1">
                <a:latin typeface="Consolas" pitchFamily="49" charset="0"/>
                <a:cs typeface="Consolas" pitchFamily="49" charset="0"/>
              </a:rPr>
              <a:t> d.</a:t>
            </a:r>
            <a:r>
              <a:rPr lang="en-US" sz="3200" b="1" noProof="1">
                <a:solidFill>
                  <a:schemeClr val="bg1"/>
                </a:solidFill>
                <a:latin typeface="Consolas" pitchFamily="49" charset="0"/>
                <a:cs typeface="Consolas" pitchFamily="49" charset="0"/>
              </a:rPr>
              <a:t>Name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IN</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Sales</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Finance</a:t>
            </a:r>
            <a:r>
              <a:rPr lang="en-US" sz="3200" b="1" noProof="1">
                <a:latin typeface="Consolas" pitchFamily="49" charset="0"/>
                <a:cs typeface="Consolas" pitchFamily="49" charset="0"/>
              </a:rPr>
              <a:t>'))</a:t>
            </a:r>
          </a:p>
          <a:p>
            <a:pPr eaLnBrk="0" hangingPunct="0">
              <a:buClr>
                <a:schemeClr val="accent5">
                  <a:lumMod val="40000"/>
                  <a:lumOff val="60000"/>
                </a:schemeClr>
              </a:buClr>
              <a:buSzPct val="70000"/>
            </a:pPr>
            <a:r>
              <a:rPr lang="en-US" sz="3200" b="1" noProof="1">
                <a:latin typeface="Consolas" pitchFamily="49" charset="0"/>
                <a:cs typeface="Consolas" pitchFamily="49" charset="0"/>
              </a:rPr>
              <a:t>ORDER BY </a:t>
            </a:r>
            <a:r>
              <a:rPr lang="en-US" sz="3200" b="1" noProof="1">
                <a:solidFill>
                  <a:schemeClr val="bg1"/>
                </a:solidFill>
                <a:latin typeface="Consolas" pitchFamily="49" charset="0"/>
                <a:cs typeface="Consolas" pitchFamily="49" charset="0"/>
              </a:rPr>
              <a:t>e.HireDate</a:t>
            </a:r>
            <a:r>
              <a:rPr lang="en-US" sz="3200" b="1" noProof="1">
                <a:latin typeface="Consolas" pitchFamily="49" charset="0"/>
                <a:cs typeface="Consolas" pitchFamily="49" charset="0"/>
              </a:rPr>
              <a:t> </a:t>
            </a:r>
            <a:r>
              <a:rPr lang="en-US" sz="3200" b="1" noProof="1">
                <a:solidFill>
                  <a:schemeClr val="bg1"/>
                </a:solidFill>
                <a:latin typeface="Consolas" pitchFamily="49" charset="0"/>
                <a:cs typeface="Consolas" pitchFamily="49" charset="0"/>
              </a:rPr>
              <a:t>ASC</a:t>
            </a:r>
          </a:p>
        </p:txBody>
      </p:sp>
      <p:sp>
        <p:nvSpPr>
          <p:cNvPr id="8"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7904633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682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68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68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68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68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normAutofit lnSpcReduction="10000"/>
          </a:bodyPr>
          <a:lstStyle/>
          <a:p>
            <a:r>
              <a:rPr lang="en-US" dirty="0"/>
              <a:t>Display information about </a:t>
            </a:r>
            <a:r>
              <a:rPr lang="en-US" b="1" dirty="0">
                <a:solidFill>
                  <a:schemeClr val="bg1"/>
                </a:solidFill>
              </a:rPr>
              <a:t>employee's manager </a:t>
            </a:r>
            <a:r>
              <a:rPr lang="en-US" dirty="0"/>
              <a:t>and </a:t>
            </a:r>
            <a:br>
              <a:rPr lang="en-US" dirty="0"/>
            </a:br>
            <a:r>
              <a:rPr lang="en-US" b="1" dirty="0">
                <a:solidFill>
                  <a:schemeClr val="bg1"/>
                </a:solidFill>
              </a:rPr>
              <a:t>employee's department </a:t>
            </a:r>
            <a:r>
              <a:rPr lang="en-US" dirty="0"/>
              <a:t>.</a:t>
            </a:r>
          </a:p>
          <a:p>
            <a:pPr lvl="1"/>
            <a:r>
              <a:rPr lang="en-US" dirty="0"/>
              <a:t>Show only </a:t>
            </a:r>
            <a:r>
              <a:rPr lang="en-US" b="1" dirty="0">
                <a:solidFill>
                  <a:schemeClr val="bg1"/>
                </a:solidFill>
              </a:rPr>
              <a:t>the first 50 </a:t>
            </a:r>
            <a:r>
              <a:rPr lang="en-US" dirty="0"/>
              <a:t>employees.</a:t>
            </a:r>
          </a:p>
          <a:p>
            <a:pPr lvl="1"/>
            <a:r>
              <a:rPr lang="en-US" dirty="0"/>
              <a:t>The exact format is shown below:</a:t>
            </a:r>
            <a:br>
              <a:rPr lang="en-US" dirty="0"/>
            </a:br>
            <a:r>
              <a:rPr lang="en-US" dirty="0"/>
              <a:t/>
            </a:r>
            <a:br>
              <a:rPr lang="en-US" dirty="0"/>
            </a:br>
            <a:r>
              <a:rPr lang="en-US" dirty="0"/>
              <a:t/>
            </a:r>
            <a:br>
              <a:rPr lang="en-US" dirty="0"/>
            </a:br>
            <a:r>
              <a:rPr lang="en-US" dirty="0"/>
              <a:t/>
            </a:r>
            <a:br>
              <a:rPr lang="en-US" dirty="0"/>
            </a:br>
            <a:endParaRPr lang="en-US" dirty="0"/>
          </a:p>
          <a:p>
            <a:pPr lvl="1"/>
            <a:r>
              <a:rPr lang="en-US" dirty="0"/>
              <a:t>Sort by </a:t>
            </a:r>
            <a:r>
              <a:rPr lang="en-US" b="1" noProof="1">
                <a:solidFill>
                  <a:schemeClr val="bg1"/>
                </a:solidFill>
              </a:rPr>
              <a:t>EmployeeID</a:t>
            </a:r>
            <a:r>
              <a:rPr lang="en-US" noProof="1"/>
              <a:t> (</a:t>
            </a:r>
            <a:r>
              <a:rPr lang="en-US" b="1" noProof="1">
                <a:solidFill>
                  <a:schemeClr val="bg1"/>
                </a:solidFill>
              </a:rPr>
              <a:t>ascending</a:t>
            </a:r>
            <a:r>
              <a:rPr lang="en-US" noProof="1"/>
              <a:t>)</a:t>
            </a:r>
            <a:r>
              <a:rPr lang="en-US" dirty="0"/>
              <a:t>.</a:t>
            </a:r>
          </a:p>
          <a:p>
            <a:pPr lvl="1"/>
            <a:endParaRPr lang="en-US" dirty="0"/>
          </a:p>
        </p:txBody>
      </p:sp>
      <p:sp>
        <p:nvSpPr>
          <p:cNvPr id="1068034" name="Rectangle 2"/>
          <p:cNvSpPr>
            <a:spLocks noGrp="1" noChangeArrowheads="1"/>
          </p:cNvSpPr>
          <p:nvPr>
            <p:ph type="title"/>
          </p:nvPr>
        </p:nvSpPr>
        <p:spPr/>
        <p:txBody>
          <a:bodyPr/>
          <a:lstStyle/>
          <a:p>
            <a:r>
              <a:rPr lang="en-US"/>
              <a:t>Problem: Employee Summary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34</a:t>
            </a:fld>
            <a:endParaRPr lang="en-US" dirty="0"/>
          </a:p>
        </p:txBody>
      </p:sp>
      <p:pic>
        <p:nvPicPr>
          <p:cNvPr id="3" name="Картина 2"/>
          <p:cNvPicPr>
            <a:picLocks noChangeAspect="1"/>
          </p:cNvPicPr>
          <p:nvPr/>
        </p:nvPicPr>
        <p:blipFill>
          <a:blip r:embed="rId3"/>
          <a:stretch>
            <a:fillRect/>
          </a:stretch>
        </p:blipFill>
        <p:spPr>
          <a:xfrm>
            <a:off x="915227" y="3657601"/>
            <a:ext cx="6609551" cy="1757363"/>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5499095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dirty="0"/>
              <a:t>Solution: Employee Summary</a:t>
            </a:r>
          </a:p>
        </p:txBody>
      </p:sp>
      <p:sp>
        <p:nvSpPr>
          <p:cNvPr id="2" name="Slide Number Placeholder 1"/>
          <p:cNvSpPr>
            <a:spLocks noGrp="1"/>
          </p:cNvSpPr>
          <p:nvPr>
            <p:ph type="sldNum" sz="quarter" idx="4294967295"/>
          </p:nvPr>
        </p:nvSpPr>
        <p:spPr>
          <a:xfrm>
            <a:off x="11763375" y="6524625"/>
            <a:ext cx="428625" cy="196850"/>
          </a:xfrm>
        </p:spPr>
        <p:txBody>
          <a:bodyPr/>
          <a:lstStyle/>
          <a:p>
            <a:fld id="{C014DD1E-5D91-48A3-AD6D-45FBA980D106}" type="slidenum">
              <a:rPr lang="en-US" smtClean="0"/>
              <a:pPr/>
              <a:t>35</a:t>
            </a:fld>
            <a:endParaRPr lang="en-US" dirty="0"/>
          </a:p>
        </p:txBody>
      </p:sp>
      <p:sp>
        <p:nvSpPr>
          <p:cNvPr id="540676" name="Rectangle 4"/>
          <p:cNvSpPr>
            <a:spLocks noChangeArrowheads="1"/>
          </p:cNvSpPr>
          <p:nvPr/>
        </p:nvSpPr>
        <p:spPr bwMode="auto">
          <a:xfrm>
            <a:off x="914400" y="1328624"/>
            <a:ext cx="10363200" cy="4832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a:t>
            </a:r>
            <a:r>
              <a:rPr lang="en-US" sz="2800" b="1" noProof="1">
                <a:solidFill>
                  <a:schemeClr val="bg1"/>
                </a:solidFill>
                <a:latin typeface="Consolas" pitchFamily="49" charset="0"/>
                <a:cs typeface="Consolas" pitchFamily="49" charset="0"/>
              </a:rPr>
              <a:t>TOP 50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e.EmployeeID,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e.FirstName + ' ' + e.LastName AS </a:t>
            </a:r>
            <a:r>
              <a:rPr lang="en-US" sz="2800" b="1" noProof="1">
                <a:solidFill>
                  <a:schemeClr val="bg1"/>
                </a:solidFill>
                <a:latin typeface="Consolas" pitchFamily="49" charset="0"/>
                <a:cs typeface="Consolas" pitchFamily="49" charset="0"/>
              </a:rPr>
              <a:t>EmployeeName</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m.FirstName + ' ' + m. LastName AS </a:t>
            </a:r>
            <a:r>
              <a:rPr lang="en-US" sz="2800" b="1" noProof="1">
                <a:solidFill>
                  <a:schemeClr val="bg1"/>
                </a:solidFill>
                <a:latin typeface="Consolas" pitchFamily="49" charset="0"/>
                <a:cs typeface="Consolas" pitchFamily="49" charset="0"/>
              </a:rPr>
              <a:t>ManagerName</a:t>
            </a:r>
            <a:r>
              <a:rPr lang="en-US" sz="2800" b="1" noProof="1">
                <a:latin typeface="Consolas" pitchFamily="49" charset="0"/>
                <a:cs typeface="Consolas" pitchFamily="49" charset="0"/>
              </a:rPr>
              <a:t>,</a:t>
            </a:r>
          </a:p>
          <a:p>
            <a:pPr eaLnBrk="0" hangingPunct="0">
              <a:buClr>
                <a:schemeClr val="accent5">
                  <a:lumMod val="40000"/>
                  <a:lumOff val="60000"/>
                </a:schemeClr>
              </a:buClr>
              <a:buSzPct val="70000"/>
            </a:pPr>
            <a:r>
              <a:rPr lang="en-US" sz="2800" b="1" noProof="1">
                <a:latin typeface="Consolas" pitchFamily="49" charset="0"/>
                <a:cs typeface="Consolas" pitchFamily="49" charset="0"/>
              </a:rPr>
              <a:t>  d.Name AS </a:t>
            </a:r>
            <a:r>
              <a:rPr lang="en-US" sz="2800" b="1" noProof="1">
                <a:solidFill>
                  <a:schemeClr val="bg1"/>
                </a:solidFill>
                <a:latin typeface="Consolas" pitchFamily="49" charset="0"/>
                <a:cs typeface="Consolas" pitchFamily="49" charset="0"/>
              </a:rPr>
              <a:t>DepartmentName</a:t>
            </a:r>
          </a:p>
          <a:p>
            <a:pPr eaLnBrk="0" hangingPunct="0">
              <a:buClr>
                <a:schemeClr val="accent5">
                  <a:lumMod val="40000"/>
                  <a:lumOff val="60000"/>
                </a:schemeClr>
              </a:buClr>
              <a:buSzPct val="70000"/>
            </a:pPr>
            <a:r>
              <a:rPr lang="en-US" sz="2800" b="1" noProof="1">
                <a:latin typeface="Consolas" pitchFamily="49" charset="0"/>
                <a:cs typeface="Consolas" pitchFamily="49" charset="0"/>
              </a:rPr>
              <a:t>FROM Employees AS </a:t>
            </a:r>
            <a:r>
              <a:rPr lang="en-US" sz="2800" b="1" noProof="1">
                <a:solidFill>
                  <a:schemeClr val="bg1"/>
                </a:solidFill>
                <a:latin typeface="Consolas" pitchFamily="49" charset="0"/>
                <a:cs typeface="Consolas" pitchFamily="49" charset="0"/>
              </a:rPr>
              <a:t>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LEFT JOIN </a:t>
            </a:r>
            <a:r>
              <a:rPr lang="en-US" sz="2800" b="1" noProof="1">
                <a:latin typeface="Consolas" pitchFamily="49" charset="0"/>
                <a:cs typeface="Consolas" pitchFamily="49" charset="0"/>
              </a:rPr>
              <a:t>Employees AS </a:t>
            </a:r>
            <a:r>
              <a:rPr lang="en-US" sz="2800" b="1" noProof="1">
                <a:solidFill>
                  <a:schemeClr val="bg1"/>
                </a:solidFill>
                <a:latin typeface="Consolas" pitchFamily="49" charset="0"/>
                <a:cs typeface="Consolas" pitchFamily="49" charset="0"/>
              </a:rPr>
              <a:t>m</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ON</a:t>
            </a:r>
            <a:r>
              <a:rPr lang="en-US" sz="2800" b="1" noProof="1">
                <a:latin typeface="Consolas" pitchFamily="49" charset="0"/>
                <a:cs typeface="Consolas" pitchFamily="49" charset="0"/>
              </a:rPr>
              <a:t> m.</a:t>
            </a:r>
            <a:r>
              <a:rPr lang="en-US" sz="2800" b="1" noProof="1">
                <a:solidFill>
                  <a:schemeClr val="bg1"/>
                </a:solidFill>
                <a:latin typeface="Consolas" pitchFamily="49" charset="0"/>
                <a:cs typeface="Consolas" pitchFamily="49" charset="0"/>
              </a:rPr>
              <a:t>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ManagerID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LEFT JOIN </a:t>
            </a:r>
            <a:r>
              <a:rPr lang="en-US" sz="2800" b="1" noProof="1">
                <a:latin typeface="Consolas" pitchFamily="49" charset="0"/>
                <a:cs typeface="Consolas" pitchFamily="49" charset="0"/>
              </a:rPr>
              <a:t>Departments AS d ON d.</a:t>
            </a:r>
            <a:r>
              <a:rPr lang="en-US" sz="2800" b="1" noProof="1">
                <a:solidFill>
                  <a:schemeClr val="bg1"/>
                </a:solidFill>
                <a:latin typeface="Consolas" pitchFamily="49" charset="0"/>
                <a:cs typeface="Consolas" pitchFamily="49" charset="0"/>
              </a:rPr>
              <a:t>DepartmentID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t>
            </a:r>
            <a:r>
              <a:rPr lang="en-US" sz="2800" b="1" noProof="1">
                <a:latin typeface="Consolas" pitchFamily="49" charset="0"/>
                <a:cs typeface="Consolas" pitchFamily="49" charset="0"/>
              </a:rPr>
              <a:t>   </a:t>
            </a:r>
            <a:br>
              <a:rPr lang="en-US" sz="2800" b="1" noProof="1">
                <a:latin typeface="Consolas" pitchFamily="49" charset="0"/>
                <a:cs typeface="Consolas" pitchFamily="49" charset="0"/>
              </a:rPr>
            </a:br>
            <a:r>
              <a:rPr lang="en-US" sz="2800" b="1" noProof="1">
                <a:latin typeface="Consolas" pitchFamily="49" charset="0"/>
                <a:cs typeface="Consolas" pitchFamily="49" charset="0"/>
              </a:rPr>
              <a:t>    e.</a:t>
            </a:r>
            <a:r>
              <a:rPr lang="en-US" sz="2800" b="1" noProof="1">
                <a:solidFill>
                  <a:schemeClr val="bg1"/>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800" b="1" noProof="1">
                <a:latin typeface="Consolas" pitchFamily="49" charset="0"/>
                <a:cs typeface="Consolas" pitchFamily="49" charset="0"/>
              </a:rPr>
              <a:t>  ORDER BY </a:t>
            </a:r>
            <a:r>
              <a:rPr lang="en-US" sz="2800" b="1" noProof="1">
                <a:solidFill>
                  <a:schemeClr val="bg1"/>
                </a:solidFill>
                <a:latin typeface="Consolas" pitchFamily="49" charset="0"/>
                <a:cs typeface="Consolas" pitchFamily="49" charset="0"/>
              </a:rPr>
              <a:t>e.EmployeeID</a:t>
            </a: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ASC</a:t>
            </a:r>
          </a:p>
        </p:txBody>
      </p:sp>
      <p:sp>
        <p:nvSpPr>
          <p:cNvPr id="11" name="AutoShape 7"/>
          <p:cNvSpPr>
            <a:spLocks noChangeArrowheads="1"/>
          </p:cNvSpPr>
          <p:nvPr/>
        </p:nvSpPr>
        <p:spPr bwMode="auto">
          <a:xfrm>
            <a:off x="9525000" y="3250311"/>
            <a:ext cx="1828800" cy="4822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Self-join</a:t>
            </a:r>
          </a:p>
        </p:txBody>
      </p:sp>
      <p:sp>
        <p:nvSpPr>
          <p:cNvPr id="13" name="AutoShape 7"/>
          <p:cNvSpPr>
            <a:spLocks noChangeArrowheads="1"/>
          </p:cNvSpPr>
          <p:nvPr/>
        </p:nvSpPr>
        <p:spPr bwMode="auto">
          <a:xfrm>
            <a:off x="5410200" y="1393372"/>
            <a:ext cx="3719286" cy="522515"/>
          </a:xfrm>
          <a:prstGeom prst="wedgeRoundRectCallout">
            <a:avLst>
              <a:gd name="adj1" fmla="val -43720"/>
              <a:gd name="adj2" fmla="val 102729"/>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Cross Table Selection</a:t>
            </a:r>
          </a:p>
        </p:txBody>
      </p:sp>
      <p:sp>
        <p:nvSpPr>
          <p:cNvPr id="10" name="AutoShape 7"/>
          <p:cNvSpPr>
            <a:spLocks noChangeArrowheads="1"/>
          </p:cNvSpPr>
          <p:nvPr/>
        </p:nvSpPr>
        <p:spPr bwMode="auto">
          <a:xfrm>
            <a:off x="6572252" y="5459558"/>
            <a:ext cx="3124200" cy="484667"/>
          </a:xfrm>
          <a:prstGeom prst="wedgeRoundRectCallout">
            <a:avLst>
              <a:gd name="adj1" fmla="val -59679"/>
              <a:gd name="adj2" fmla="val -9543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Departments</a:t>
            </a:r>
          </a:p>
        </p:txBody>
      </p:sp>
      <p:sp>
        <p:nvSpPr>
          <p:cNvPr id="12"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287858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067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0676">
                                            <p:txEl>
                                              <p:pRg st="6" end="6"/>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40676">
                                            <p:txEl>
                                              <p:pRg st="7" end="7"/>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067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067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067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067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0676">
                                            <p:txEl>
                                              <p:pRg st="4" end="4"/>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Subqueries</a:t>
            </a:r>
            <a:endParaRPr lang="bg-BG" dirty="0"/>
          </a:p>
        </p:txBody>
      </p:sp>
      <p:sp>
        <p:nvSpPr>
          <p:cNvPr id="4" name="Subtitle 3"/>
          <p:cNvSpPr>
            <a:spLocks noGrp="1"/>
          </p:cNvSpPr>
          <p:nvPr>
            <p:ph type="body" idx="11"/>
          </p:nvPr>
        </p:nvSpPr>
        <p:spPr/>
        <p:txBody>
          <a:bodyPr/>
          <a:lstStyle/>
          <a:p>
            <a:r>
              <a:rPr lang="en-US" dirty="0"/>
              <a:t>Query Manipulation on Multiple Levels</a:t>
            </a:r>
            <a:endParaRPr lang="bg-BG" dirty="0"/>
          </a:p>
        </p:txBody>
      </p:sp>
      <p:grpSp>
        <p:nvGrpSpPr>
          <p:cNvPr id="20" name="Group 19"/>
          <p:cNvGrpSpPr/>
          <p:nvPr/>
        </p:nvGrpSpPr>
        <p:grpSpPr>
          <a:xfrm>
            <a:off x="4498083" y="1379593"/>
            <a:ext cx="3282918" cy="2392426"/>
            <a:chOff x="4454541" y="1263350"/>
            <a:chExt cx="3282918" cy="2392426"/>
          </a:xfrm>
        </p:grpSpPr>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4541" y="1263350"/>
              <a:ext cx="3282918" cy="2392426"/>
            </a:xfrm>
            <a:prstGeom prst="rect">
              <a:avLst/>
            </a:prstGeom>
          </p:spPr>
        </p:pic>
        <p:pic>
          <p:nvPicPr>
            <p:cNvPr id="22" name="Picture 21"/>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3000"/>
                      </a14:imgEffect>
                    </a14:imgLayer>
                  </a14:imgProps>
                </a:ext>
                <a:ext uri="{28A0092B-C50C-407E-A947-70E740481C1C}">
                  <a14:useLocalDpi xmlns:a14="http://schemas.microsoft.com/office/drawing/2010/main" val="0"/>
                </a:ext>
              </a:extLst>
            </a:blip>
            <a:stretch>
              <a:fillRect/>
            </a:stretch>
          </p:blipFill>
          <p:spPr>
            <a:xfrm>
              <a:off x="5119057" y="1720288"/>
              <a:ext cx="1953886" cy="1423894"/>
            </a:xfrm>
            <a:prstGeom prst="rect">
              <a:avLst/>
            </a:prstGeom>
          </p:spPr>
        </p:pic>
        <p:pic>
          <p:nvPicPr>
            <p:cNvPr id="23" name="Picture 22"/>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7000"/>
                      </a14:imgEffect>
                    </a14:imgLayer>
                  </a14:imgProps>
                </a:ext>
                <a:ext uri="{28A0092B-C50C-407E-A947-70E740481C1C}">
                  <a14:useLocalDpi xmlns:a14="http://schemas.microsoft.com/office/drawing/2010/main" val="0"/>
                </a:ext>
              </a:extLst>
            </a:blip>
            <a:stretch>
              <a:fillRect/>
            </a:stretch>
          </p:blipFill>
          <p:spPr>
            <a:xfrm>
              <a:off x="5497665" y="2062592"/>
              <a:ext cx="1107748" cy="807271"/>
            </a:xfrm>
            <a:prstGeom prst="rect">
              <a:avLst/>
            </a:prstGeom>
          </p:spPr>
        </p:pic>
      </p:grpSp>
    </p:spTree>
    <p:extLst>
      <p:ext uri="{BB962C8B-B14F-4D97-AF65-F5344CB8AC3E}">
        <p14:creationId xmlns:p14="http://schemas.microsoft.com/office/powerpoint/2010/main" val="32225582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74334DD-7BAB-4A22-AE78-E4D6B4A60AD0}"/>
              </a:ext>
            </a:extLst>
          </p:cNvPr>
          <p:cNvSpPr>
            <a:spLocks noGrp="1"/>
          </p:cNvSpPr>
          <p:nvPr>
            <p:ph type="body" sz="quarter" idx="10"/>
          </p:nvPr>
        </p:nvSpPr>
        <p:spPr/>
        <p:txBody>
          <a:bodyPr/>
          <a:lstStyle/>
          <a:p>
            <a:r>
              <a:rPr lang="en-US"/>
              <a:t>Use a query’s result as data for another query</a:t>
            </a:r>
            <a:endParaRPr lang="en-US" dirty="0"/>
          </a:p>
        </p:txBody>
      </p:sp>
      <p:sp>
        <p:nvSpPr>
          <p:cNvPr id="465922" name="Rectangle 2"/>
          <p:cNvSpPr>
            <a:spLocks noGrp="1" noChangeArrowheads="1"/>
          </p:cNvSpPr>
          <p:nvPr>
            <p:ph type="title"/>
          </p:nvPr>
        </p:nvSpPr>
        <p:spPr/>
        <p:txBody>
          <a:bodyPr/>
          <a:lstStyle/>
          <a:p>
            <a:r>
              <a:rPr lang="en-US"/>
              <a:t>Subqueries</a:t>
            </a:r>
            <a:endParaRPr lang="bg-BG" dirty="0"/>
          </a:p>
        </p:txBody>
      </p:sp>
      <p:sp>
        <p:nvSpPr>
          <p:cNvPr id="5" name="Slide Number Placeholder 3"/>
          <p:cNvSpPr>
            <a:spLocks noGrp="1"/>
          </p:cNvSpPr>
          <p:nvPr>
            <p:ph type="sldNum" sz="quarter" idx="13"/>
          </p:nvPr>
        </p:nvSpPr>
        <p:spPr/>
        <p:txBody>
          <a:bodyPr/>
          <a:lstStyle/>
          <a:p>
            <a:fld id="{58452FF4-89E3-4D1B-9927-2DBDC00E58D7}" type="slidenum">
              <a:rPr lang="en-US" smtClean="0"/>
              <a:pPr/>
              <a:t>37</a:t>
            </a:fld>
            <a:endParaRPr lang="en-US" dirty="0"/>
          </a:p>
        </p:txBody>
      </p:sp>
      <p:graphicFrame>
        <p:nvGraphicFramePr>
          <p:cNvPr id="4" name="Table 3"/>
          <p:cNvGraphicFramePr>
            <a:graphicFrameLocks noGrp="1"/>
          </p:cNvGraphicFramePr>
          <p:nvPr>
            <p:extLst/>
          </p:nvPr>
        </p:nvGraphicFramePr>
        <p:xfrm>
          <a:off x="2235197" y="2946399"/>
          <a:ext cx="4191000" cy="1828800"/>
        </p:xfrm>
        <a:graphic>
          <a:graphicData uri="http://schemas.openxmlformats.org/drawingml/2006/table">
            <a:tbl>
              <a:tblPr firstRow="1" bandRow="1">
                <a:tableStyleId>{912C8C85-51F0-491E-9774-3900AFEF0FD7}</a:tableStyleId>
              </a:tblPr>
              <a:tblGrid>
                <a:gridCol w="1704814">
                  <a:extLst>
                    <a:ext uri="{9D8B030D-6E8A-4147-A177-3AD203B41FA5}">
                      <a16:colId xmlns:a16="http://schemas.microsoft.com/office/drawing/2014/main" val="1594468805"/>
                    </a:ext>
                  </a:extLst>
                </a:gridCol>
                <a:gridCol w="2486186">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Salary</a:t>
                      </a: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59</a:t>
                      </a:r>
                      <a:endParaRPr lang="bg-BG" dirty="0">
                        <a:solidFill>
                          <a:schemeClr val="tx1"/>
                        </a:solidFill>
                        <a:effectLst/>
                      </a:endParaRPr>
                    </a:p>
                  </a:txBody>
                  <a:tcPr/>
                </a:tc>
                <a:tc>
                  <a:txBody>
                    <a:bodyPr/>
                    <a:lstStyle/>
                    <a:p>
                      <a:r>
                        <a:rPr lang="en-US" dirty="0">
                          <a:effectLst/>
                        </a:rPr>
                        <a:t>19,000</a:t>
                      </a:r>
                      <a:endParaRPr lang="bg-BG"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71</a:t>
                      </a:r>
                      <a:endParaRPr lang="bg-BG" dirty="0">
                        <a:solidFill>
                          <a:schemeClr val="tx1"/>
                        </a:solidFill>
                        <a:effectLst/>
                      </a:endParaRPr>
                    </a:p>
                  </a:txBody>
                  <a:tcPr/>
                </a:tc>
                <a:tc>
                  <a:txBody>
                    <a:bodyPr/>
                    <a:lstStyle/>
                    <a:p>
                      <a:r>
                        <a:rPr lang="en-US" dirty="0">
                          <a:effectLst/>
                        </a:rPr>
                        <a:t>43,300</a:t>
                      </a:r>
                      <a:endParaRPr lang="bg-BG" dirty="0">
                        <a:solidFill>
                          <a:schemeClr val="tx1"/>
                        </a:solidFill>
                        <a:effectLst/>
                      </a:endParaRPr>
                    </a:p>
                  </a:txBody>
                  <a:tcPr/>
                </a:tc>
                <a:extLst>
                  <a:ext uri="{0D108BD9-81ED-4DB2-BD59-A6C34878D82A}">
                    <a16:rowId xmlns:a16="http://schemas.microsoft.com/office/drawing/2014/main" val="2968156586"/>
                  </a:ext>
                </a:extLst>
              </a:tr>
              <a:tr h="457200">
                <a:tc>
                  <a:txBody>
                    <a:bodyPr/>
                    <a:lstStyle/>
                    <a:p>
                      <a:r>
                        <a:rPr lang="bg-BG" dirty="0">
                          <a:effectLst/>
                        </a:rPr>
                        <a:t>...</a:t>
                      </a:r>
                      <a:endParaRPr lang="bg-BG" dirty="0">
                        <a:solidFill>
                          <a:schemeClr val="tx1"/>
                        </a:solidFill>
                        <a:effectLst/>
                      </a:endParaRPr>
                    </a:p>
                  </a:txBody>
                  <a:tcPr/>
                </a:tc>
                <a:tc>
                  <a:txBody>
                    <a:bodyPr/>
                    <a:lstStyle/>
                    <a:p>
                      <a:r>
                        <a:rPr lang="bg-BG" dirty="0">
                          <a:effectLst/>
                        </a:rPr>
                        <a:t>...</a:t>
                      </a:r>
                      <a:endParaRPr lang="bg-BG" dirty="0">
                        <a:solidFill>
                          <a:schemeClr val="tx1"/>
                        </a:solidFill>
                        <a:effectLst/>
                      </a:endParaRPr>
                    </a:p>
                  </a:txBody>
                  <a:tcPr/>
                </a:tc>
                <a:extLst>
                  <a:ext uri="{0D108BD9-81ED-4DB2-BD59-A6C34878D82A}">
                    <a16:rowId xmlns:a16="http://schemas.microsoft.com/office/drawing/2014/main" val="1476753229"/>
                  </a:ext>
                </a:extLst>
              </a:tr>
            </a:tbl>
          </a:graphicData>
        </a:graphic>
      </p:graphicFrame>
      <p:sp>
        <p:nvSpPr>
          <p:cNvPr id="6" name="TextBox 5"/>
          <p:cNvSpPr txBox="1"/>
          <p:nvPr/>
        </p:nvSpPr>
        <p:spPr>
          <a:xfrm>
            <a:off x="3451226" y="1892821"/>
            <a:ext cx="1758943" cy="523220"/>
          </a:xfrm>
          <a:prstGeom prst="rect">
            <a:avLst/>
          </a:prstGeom>
          <a:noFill/>
        </p:spPr>
        <p:txBody>
          <a:bodyPr wrap="none" rtlCol="0">
            <a:spAutoFit/>
          </a:bodyPr>
          <a:lstStyle/>
          <a:p>
            <a:r>
              <a:rPr lang="en-US" sz="2800" dirty="0"/>
              <a:t>Employees</a:t>
            </a:r>
          </a:p>
        </p:txBody>
      </p:sp>
      <p:graphicFrame>
        <p:nvGraphicFramePr>
          <p:cNvPr id="7" name="Table 6"/>
          <p:cNvGraphicFramePr>
            <a:graphicFrameLocks noGrp="1"/>
          </p:cNvGraphicFramePr>
          <p:nvPr>
            <p:extLst/>
          </p:nvPr>
        </p:nvGraphicFramePr>
        <p:xfrm>
          <a:off x="7358744" y="5330370"/>
          <a:ext cx="4191000" cy="914400"/>
        </p:xfrm>
        <a:graphic>
          <a:graphicData uri="http://schemas.openxmlformats.org/drawingml/2006/table">
            <a:tbl>
              <a:tblPr firstRow="1" bandRow="1">
                <a:tableStyleId>{912C8C85-51F0-491E-9774-3900AFEF0FD7}</a:tableStyleId>
              </a:tblPr>
              <a:tblGrid>
                <a:gridCol w="2590800">
                  <a:extLst>
                    <a:ext uri="{9D8B030D-6E8A-4147-A177-3AD203B41FA5}">
                      <a16:colId xmlns:a16="http://schemas.microsoft.com/office/drawing/2014/main" val="1594468805"/>
                    </a:ext>
                  </a:extLst>
                </a:gridCol>
                <a:gridCol w="1600200">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p>
                  </a:txBody>
                  <a:tcPr/>
                </a:tc>
                <a:tc>
                  <a:txBody>
                    <a:bodyPr/>
                    <a:lstStyle/>
                    <a:p>
                      <a:r>
                        <a:rPr lang="en-US" noProof="1">
                          <a:solidFill>
                            <a:schemeClr val="tx1"/>
                          </a:solidFill>
                          <a:effectLst/>
                        </a:rPr>
                        <a:t>Name</a:t>
                      </a:r>
                    </a:p>
                  </a:txBody>
                  <a:tcPr/>
                </a:tc>
                <a:extLst>
                  <a:ext uri="{0D108BD9-81ED-4DB2-BD59-A6C34878D82A}">
                    <a16:rowId xmlns:a16="http://schemas.microsoft.com/office/drawing/2014/main" val="1969825376"/>
                  </a:ext>
                </a:extLst>
              </a:tr>
              <a:tr h="457200">
                <a:tc>
                  <a:txBody>
                    <a:bodyPr/>
                    <a:lstStyle/>
                    <a:p>
                      <a:r>
                        <a:rPr lang="en-US" dirty="0">
                          <a:effectLst/>
                        </a:rPr>
                        <a:t>10</a:t>
                      </a:r>
                      <a:endParaRPr lang="bg-BG" dirty="0">
                        <a:solidFill>
                          <a:schemeClr val="tx1"/>
                        </a:solidFill>
                        <a:effectLst/>
                      </a:endParaRPr>
                    </a:p>
                  </a:txBody>
                  <a:tcPr/>
                </a:tc>
                <a:tc>
                  <a:txBody>
                    <a:bodyPr/>
                    <a:lstStyle/>
                    <a:p>
                      <a:r>
                        <a:rPr lang="en-US" dirty="0">
                          <a:effectLst/>
                        </a:rPr>
                        <a:t>Finance</a:t>
                      </a:r>
                      <a:endParaRPr lang="bg-BG" dirty="0">
                        <a:solidFill>
                          <a:schemeClr val="tx1"/>
                        </a:solidFill>
                        <a:effectLst/>
                      </a:endParaRPr>
                    </a:p>
                  </a:txBody>
                  <a:tcPr/>
                </a:tc>
                <a:extLst>
                  <a:ext uri="{0D108BD9-81ED-4DB2-BD59-A6C34878D82A}">
                    <a16:rowId xmlns:a16="http://schemas.microsoft.com/office/drawing/2014/main" val="2845318136"/>
                  </a:ext>
                </a:extLst>
              </a:tr>
            </a:tbl>
          </a:graphicData>
        </a:graphic>
      </p:graphicFrame>
      <p:sp>
        <p:nvSpPr>
          <p:cNvPr id="10" name="Up Arrow 9"/>
          <p:cNvSpPr/>
          <p:nvPr/>
        </p:nvSpPr>
        <p:spPr>
          <a:xfrm rot="10800000">
            <a:off x="4166433" y="4963557"/>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2" name="Up Arrow 9"/>
          <p:cNvSpPr/>
          <p:nvPr/>
        </p:nvSpPr>
        <p:spPr>
          <a:xfrm rot="5400000">
            <a:off x="6759047" y="5625676"/>
            <a:ext cx="328527" cy="439901"/>
          </a:xfrm>
          <a:prstGeom prst="upArrow">
            <a:avLst>
              <a:gd name="adj1" fmla="val 35351"/>
              <a:gd name="adj2" fmla="val 50000"/>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3" name="AutoShape 7"/>
          <p:cNvSpPr>
            <a:spLocks noChangeArrowheads="1"/>
          </p:cNvSpPr>
          <p:nvPr/>
        </p:nvSpPr>
        <p:spPr bwMode="auto">
          <a:xfrm>
            <a:off x="6343161" y="2229734"/>
            <a:ext cx="1726782" cy="528307"/>
          </a:xfrm>
          <a:prstGeom prst="wedgeRoundRectCallout">
            <a:avLst>
              <a:gd name="adj1" fmla="val -54956"/>
              <a:gd name="adj2" fmla="val 10413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Query</a:t>
            </a:r>
          </a:p>
        </p:txBody>
      </p:sp>
      <p:sp>
        <p:nvSpPr>
          <p:cNvPr id="14" name="AutoShape 7"/>
          <p:cNvSpPr>
            <a:spLocks noChangeArrowheads="1"/>
          </p:cNvSpPr>
          <p:nvPr/>
        </p:nvSpPr>
        <p:spPr bwMode="auto">
          <a:xfrm>
            <a:off x="9299469" y="4529935"/>
            <a:ext cx="1992645" cy="648013"/>
          </a:xfrm>
          <a:prstGeom prst="wedgeRoundRectCallout">
            <a:avLst>
              <a:gd name="adj1" fmla="val -41606"/>
              <a:gd name="adj2" fmla="val 8724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6" name="TextBox 15"/>
          <p:cNvSpPr txBox="1"/>
          <p:nvPr/>
        </p:nvSpPr>
        <p:spPr>
          <a:xfrm>
            <a:off x="2235197" y="5547826"/>
            <a:ext cx="4293996"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b="1" dirty="0">
                <a:solidFill>
                  <a:schemeClr val="bg1"/>
                </a:solidFill>
              </a:rPr>
              <a:t>WHERE</a:t>
            </a:r>
            <a:r>
              <a:rPr lang="en-US" sz="2400" dirty="0"/>
              <a:t> </a:t>
            </a:r>
            <a:r>
              <a:rPr lang="en-US" sz="2400" b="1" dirty="0"/>
              <a:t>DepartmentID</a:t>
            </a:r>
            <a:r>
              <a:rPr lang="en-US" sz="2400" dirty="0"/>
              <a:t> </a:t>
            </a:r>
            <a:r>
              <a:rPr lang="en-US" sz="2400" b="1" dirty="0">
                <a:solidFill>
                  <a:schemeClr val="bg1"/>
                </a:solidFill>
              </a:rPr>
              <a:t>IN</a:t>
            </a:r>
            <a:endParaRPr lang="bg-BG" sz="2400" b="1" dirty="0">
              <a:solidFill>
                <a:schemeClr val="bg1"/>
              </a:solidFill>
            </a:endParaRPr>
          </a:p>
        </p:txBody>
      </p:sp>
    </p:spTree>
    <p:extLst>
      <p:ext uri="{BB962C8B-B14F-4D97-AF65-F5344CB8AC3E}">
        <p14:creationId xmlns:p14="http://schemas.microsoft.com/office/powerpoint/2010/main" val="42405720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4"/>
          <p:cNvSpPr>
            <a:spLocks noChangeArrowheads="1"/>
          </p:cNvSpPr>
          <p:nvPr/>
        </p:nvSpPr>
        <p:spPr bwMode="auto">
          <a:xfrm>
            <a:off x="1228045" y="1936518"/>
            <a:ext cx="9674224" cy="31700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latin typeface="Consolas" pitchFamily="49" charset="0"/>
                <a:cs typeface="Consolas" pitchFamily="49" charset="0"/>
              </a:rPr>
              <a:t>SELECT FROM Employees AS 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WHERE e.DepartmentID </a:t>
            </a:r>
            <a:r>
              <a:rPr lang="en-US" sz="2800" b="1" noProof="1">
                <a:solidFill>
                  <a:schemeClr val="bg1"/>
                </a:solidFill>
                <a:latin typeface="Consolas" pitchFamily="49" charset="0"/>
                <a:cs typeface="Consolas" pitchFamily="49" charset="0"/>
              </a:rPr>
              <a:t>IN</a:t>
            </a: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SELECT d.DepartmentID</a:t>
            </a:r>
            <a:br>
              <a:rPr lang="en-US" sz="2800" b="1" noProof="1">
                <a:solidFill>
                  <a:schemeClr val="bg1"/>
                </a:solidFill>
                <a:latin typeface="Consolas" pitchFamily="49" charset="0"/>
                <a:cs typeface="Consolas" pitchFamily="49" charset="0"/>
              </a:rPr>
            </a:br>
            <a:r>
              <a:rPr lang="en-US" sz="2800" b="1" noProof="1">
                <a:solidFill>
                  <a:schemeClr val="bg1"/>
                </a:solidFill>
                <a:latin typeface="Consolas" pitchFamily="49" charset="0"/>
                <a:cs typeface="Consolas" pitchFamily="49" charset="0"/>
              </a:rPr>
              <a:t>     FROM Deparments AS d</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    WHERE d.Name = 'Finance'</a:t>
            </a:r>
          </a:p>
          <a:p>
            <a:pPr eaLnBrk="0" hangingPunct="0">
              <a:buClr>
                <a:schemeClr val="accent5">
                  <a:lumMod val="40000"/>
                  <a:lumOff val="60000"/>
                </a:schemeClr>
              </a:buClr>
              <a:buSzPct val="70000"/>
            </a:pPr>
            <a:r>
              <a:rPr lang="en-US" sz="2800" b="1" noProof="1">
                <a:latin typeface="Consolas" pitchFamily="49" charset="0"/>
                <a:cs typeface="Consolas" pitchFamily="49" charset="0"/>
              </a:rPr>
              <a:t>  )</a:t>
            </a:r>
          </a:p>
        </p:txBody>
      </p:sp>
      <p:sp>
        <p:nvSpPr>
          <p:cNvPr id="465922" name="Rectangle 2"/>
          <p:cNvSpPr>
            <a:spLocks noGrp="1" noChangeArrowheads="1"/>
          </p:cNvSpPr>
          <p:nvPr>
            <p:ph type="title"/>
          </p:nvPr>
        </p:nvSpPr>
        <p:spPr/>
        <p:txBody>
          <a:bodyPr/>
          <a:lstStyle/>
          <a:p>
            <a:r>
              <a:rPr lang="en-US" dirty="0"/>
              <a:t>Subquery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38</a:t>
            </a:fld>
            <a:endParaRPr lang="en-US" dirty="0"/>
          </a:p>
        </p:txBody>
      </p:sp>
      <p:sp>
        <p:nvSpPr>
          <p:cNvPr id="8" name="AutoShape 7"/>
          <p:cNvSpPr>
            <a:spLocks noChangeArrowheads="1"/>
          </p:cNvSpPr>
          <p:nvPr/>
        </p:nvSpPr>
        <p:spPr bwMode="auto">
          <a:xfrm>
            <a:off x="6883400" y="3242323"/>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Depatments</a:t>
            </a:r>
          </a:p>
        </p:txBody>
      </p:sp>
      <p:sp>
        <p:nvSpPr>
          <p:cNvPr id="12" name="AutoShape 7"/>
          <p:cNvSpPr>
            <a:spLocks noChangeArrowheads="1"/>
          </p:cNvSpPr>
          <p:nvPr/>
        </p:nvSpPr>
        <p:spPr bwMode="auto">
          <a:xfrm>
            <a:off x="2917373" y="5255291"/>
            <a:ext cx="1714943" cy="585140"/>
          </a:xfrm>
          <a:prstGeom prst="wedgeRoundRectCallout">
            <a:avLst>
              <a:gd name="adj1" fmla="val -65583"/>
              <a:gd name="adj2" fmla="val -125851"/>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Tree>
    <p:extLst>
      <p:ext uri="{BB962C8B-B14F-4D97-AF65-F5344CB8AC3E}">
        <p14:creationId xmlns:p14="http://schemas.microsoft.com/office/powerpoint/2010/main" val="3279353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0"/>
          </p:nvPr>
        </p:nvSpPr>
        <p:spPr/>
        <p:txBody>
          <a:bodyPr/>
          <a:lstStyle/>
          <a:p>
            <a:r>
              <a:rPr lang="en-US" dirty="0"/>
              <a:t>Display </a:t>
            </a:r>
            <a:r>
              <a:rPr lang="en-US" b="1" dirty="0">
                <a:solidFill>
                  <a:schemeClr val="bg1"/>
                </a:solidFill>
              </a:rPr>
              <a:t>lowest average salary </a:t>
            </a:r>
            <a:r>
              <a:rPr lang="en-US" dirty="0"/>
              <a:t>of </a:t>
            </a:r>
            <a:r>
              <a:rPr lang="en-US" b="1" dirty="0">
                <a:solidFill>
                  <a:schemeClr val="bg1"/>
                </a:solidFill>
              </a:rPr>
              <a:t>all departments</a:t>
            </a:r>
            <a:r>
              <a:rPr lang="en-US" dirty="0"/>
              <a:t>.</a:t>
            </a:r>
          </a:p>
          <a:p>
            <a:pPr lvl="1"/>
            <a:r>
              <a:rPr lang="en-US" dirty="0"/>
              <a:t>Calculate average salary for each department.</a:t>
            </a:r>
          </a:p>
          <a:p>
            <a:pPr lvl="1"/>
            <a:r>
              <a:rPr lang="en-US" dirty="0"/>
              <a:t>Then show the value of smallest one.</a:t>
            </a:r>
          </a:p>
        </p:txBody>
      </p:sp>
      <p:sp>
        <p:nvSpPr>
          <p:cNvPr id="1068034" name="Rectangle 2"/>
          <p:cNvSpPr>
            <a:spLocks noGrp="1" noChangeArrowheads="1"/>
          </p:cNvSpPr>
          <p:nvPr>
            <p:ph type="title"/>
          </p:nvPr>
        </p:nvSpPr>
        <p:spPr/>
        <p:txBody>
          <a:bodyPr/>
          <a:lstStyle/>
          <a:p>
            <a:r>
              <a:rPr lang="en-US"/>
              <a:t>Problem: Min Average Salary</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39</a:t>
            </a:fld>
            <a:endParaRPr lang="en-US" dirty="0"/>
          </a:p>
        </p:txBody>
      </p:sp>
      <p:pic>
        <p:nvPicPr>
          <p:cNvPr id="4" name="Картина 3"/>
          <p:cNvPicPr>
            <a:picLocks noChangeAspect="1"/>
          </p:cNvPicPr>
          <p:nvPr/>
        </p:nvPicPr>
        <p:blipFill>
          <a:blip r:embed="rId3"/>
          <a:stretch>
            <a:fillRect/>
          </a:stretch>
        </p:blipFill>
        <p:spPr>
          <a:xfrm>
            <a:off x="1299644" y="3358577"/>
            <a:ext cx="2864852" cy="821538"/>
          </a:xfrm>
          <a:prstGeom prst="rect">
            <a:avLst/>
          </a:prstGeom>
        </p:spPr>
      </p:pic>
      <p:sp>
        <p:nvSpPr>
          <p:cNvPr id="13"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8892064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body" idx="10"/>
          </p:nvPr>
        </p:nvSpPr>
        <p:spPr/>
        <p:txBody>
          <a:bodyPr/>
          <a:lstStyle/>
          <a:p>
            <a:r>
              <a:rPr lang="en-US"/>
              <a:t>JOINS</a:t>
            </a:r>
            <a:endParaRPr lang="en-US" dirty="0"/>
          </a:p>
        </p:txBody>
      </p:sp>
      <p:sp>
        <p:nvSpPr>
          <p:cNvPr id="6" name="Text Placeholder 5"/>
          <p:cNvSpPr>
            <a:spLocks noGrp="1"/>
          </p:cNvSpPr>
          <p:nvPr>
            <p:ph type="body" sz="quarter" idx="11"/>
          </p:nvPr>
        </p:nvSpPr>
        <p:spPr>
          <a:xfrm>
            <a:off x="615109" y="5925866"/>
            <a:ext cx="10961783" cy="499819"/>
          </a:xfrm>
        </p:spPr>
        <p:txBody>
          <a:bodyPr/>
          <a:lstStyle/>
          <a:p>
            <a:r>
              <a:rPr lang="en-US" dirty="0"/>
              <a:t>Gathering Data From Multiple Tables</a:t>
            </a:r>
          </a:p>
          <a:p>
            <a:endParaRPr lang="bg-BG"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41484" y="1238856"/>
            <a:ext cx="2709031" cy="2709031"/>
          </a:xfrm>
          <a:prstGeom prst="rect">
            <a:avLst/>
          </a:prstGeom>
        </p:spPr>
      </p:pic>
    </p:spTree>
    <p:extLst>
      <p:ext uri="{BB962C8B-B14F-4D97-AF65-F5344CB8AC3E}">
        <p14:creationId xmlns:p14="http://schemas.microsoft.com/office/powerpoint/2010/main" val="42488737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8046" y="1371600"/>
            <a:ext cx="9897154" cy="465009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a:solidFill>
                  <a:schemeClr val="tx2"/>
                </a:solidFill>
                <a:latin typeface="Consolas" panose="020B0609020204030204" pitchFamily="49" charset="0"/>
              </a:rPr>
              <a:t>SELECT </a:t>
            </a:r>
            <a:br>
              <a:rPr lang="en-US" sz="3200" b="1" noProof="1">
                <a:solidFill>
                  <a:schemeClr val="tx2"/>
                </a:solidFill>
                <a:latin typeface="Consolas" panose="020B0609020204030204" pitchFamily="49" charset="0"/>
              </a:rPr>
            </a:b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MIN</a:t>
            </a:r>
            <a:r>
              <a:rPr lang="en-US" sz="3200" b="1" noProof="1">
                <a:solidFill>
                  <a:schemeClr val="tx2"/>
                </a:solidFill>
                <a:latin typeface="Consolas" panose="020B0609020204030204" pitchFamily="49" charset="0"/>
              </a:rPr>
              <a:t>(</a:t>
            </a:r>
            <a:r>
              <a:rPr lang="en-US" sz="3200" b="1" noProof="1">
                <a:solidFill>
                  <a:schemeClr val="tx2">
                    <a:lumMod val="75000"/>
                  </a:schemeClr>
                </a:solidFill>
                <a:latin typeface="Consolas" panose="020B0609020204030204" pitchFamily="49" charset="0"/>
              </a:rPr>
              <a:t>a.</a:t>
            </a:r>
            <a:r>
              <a:rPr lang="en-US" sz="3200" b="1" noProof="1">
                <a:solidFill>
                  <a:schemeClr val="bg1"/>
                </a:solidFill>
                <a:latin typeface="Consolas" panose="020B0609020204030204" pitchFamily="49" charset="0"/>
              </a:rPr>
              <a:t>AverageSalary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MinAverageSalary</a:t>
            </a:r>
          </a:p>
          <a:p>
            <a:r>
              <a:rPr lang="en-US" sz="3200" b="1" noProof="1">
                <a:solidFill>
                  <a:schemeClr val="tx2"/>
                </a:solidFill>
                <a:latin typeface="Consolas" panose="020B0609020204030204" pitchFamily="49" charset="0"/>
              </a:rPr>
              <a:t>  FROM </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p>
          <a:p>
            <a:r>
              <a:rPr lang="en-US" sz="3200" b="1" noProof="1">
                <a:solidFill>
                  <a:schemeClr val="tx2">
                    <a:lumMod val="75000"/>
                  </a:schemeClr>
                </a:solidFill>
                <a:latin typeface="Consolas" panose="020B0609020204030204" pitchFamily="49" charset="0"/>
              </a:rPr>
              <a:t>     </a:t>
            </a:r>
            <a:r>
              <a:rPr lang="en-US" sz="3200" b="1" noProof="1">
                <a:solidFill>
                  <a:schemeClr val="bg1"/>
                </a:solidFill>
                <a:latin typeface="Consolas" panose="020B0609020204030204" pitchFamily="49" charset="0"/>
              </a:rPr>
              <a:t>SELECT</a:t>
            </a:r>
            <a:r>
              <a:rPr lang="en-US" sz="3200" b="1" noProof="1">
                <a:solidFill>
                  <a:schemeClr val="tx2"/>
                </a:solidFill>
                <a:latin typeface="Consolas" panose="020B0609020204030204" pitchFamily="49" charset="0"/>
              </a:rPr>
              <a:t> e.DepartmentID, </a:t>
            </a:r>
          </a:p>
          <a:p>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AVG</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e.Salary</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AverageSalary</a:t>
            </a:r>
          </a:p>
          <a:p>
            <a:r>
              <a:rPr lang="en-US" sz="3200" b="1" noProof="1">
                <a:solidFill>
                  <a:schemeClr val="tx2"/>
                </a:solidFill>
                <a:latin typeface="Consolas" panose="020B0609020204030204" pitchFamily="49" charset="0"/>
              </a:rPr>
              <a:t>       FROM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e</a:t>
            </a:r>
          </a:p>
          <a:p>
            <a:r>
              <a:rPr lang="en-US" sz="3200" b="1" noProof="1">
                <a:solidFill>
                  <a:schemeClr val="tx2"/>
                </a:solidFill>
                <a:latin typeface="Consolas" panose="020B0609020204030204" pitchFamily="49" charset="0"/>
              </a:rPr>
              <a:t>   GROUP BY e.DepartmentID</a:t>
            </a:r>
          </a:p>
          <a:p>
            <a:r>
              <a:rPr lang="en-US" sz="3200" b="1" noProof="1">
                <a:solidFill>
                  <a:schemeClr val="tx2"/>
                </a:solidFill>
                <a:latin typeface="Consolas" panose="020B0609020204030204" pitchFamily="49" charset="0"/>
              </a:rPr>
              <a:t>  </a:t>
            </a:r>
            <a:r>
              <a:rPr lang="en-US" sz="3200" b="1" noProof="1">
                <a:solidFill>
                  <a:schemeClr val="tx2">
                    <a:lumMod val="75000"/>
                  </a:schemeClr>
                </a:solidFill>
                <a:latin typeface="Consolas" panose="020B0609020204030204" pitchFamily="49" charset="0"/>
              </a:rPr>
              <a:t>)</a:t>
            </a:r>
            <a:r>
              <a:rPr lang="en-US" sz="3200" b="1" noProof="1">
                <a:solidFill>
                  <a:schemeClr val="tx2"/>
                </a:solidFill>
                <a:latin typeface="Consolas" panose="020B0609020204030204" pitchFamily="49" charset="0"/>
              </a:rPr>
              <a:t> AS </a:t>
            </a:r>
            <a:r>
              <a:rPr lang="en-US" sz="3200" b="1" noProof="1">
                <a:solidFill>
                  <a:schemeClr val="bg1"/>
                </a:solidFill>
                <a:latin typeface="Consolas" panose="020B0609020204030204" pitchFamily="49" charset="0"/>
              </a:rPr>
              <a:t>a</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Solution</a:t>
            </a:r>
            <a:r>
              <a:rPr lang="en-US"/>
              <a:t>: Min </a:t>
            </a:r>
            <a:r>
              <a:rPr lang="en-US" dirty="0"/>
              <a:t>Average Salary</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40</a:t>
            </a:fld>
            <a:endParaRPr lang="en-US" dirty="0"/>
          </a:p>
        </p:txBody>
      </p:sp>
      <p:sp>
        <p:nvSpPr>
          <p:cNvPr id="12" name="AutoShape 7"/>
          <p:cNvSpPr>
            <a:spLocks noChangeArrowheads="1"/>
          </p:cNvSpPr>
          <p:nvPr/>
        </p:nvSpPr>
        <p:spPr bwMode="auto">
          <a:xfrm>
            <a:off x="190404" y="3414012"/>
            <a:ext cx="1714943" cy="565268"/>
          </a:xfrm>
          <a:prstGeom prst="wedgeRoundRectCallout">
            <a:avLst>
              <a:gd name="adj1" fmla="val 49054"/>
              <a:gd name="adj2" fmla="val 108730"/>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Subquery</a:t>
            </a:r>
          </a:p>
        </p:txBody>
      </p:sp>
      <p:sp>
        <p:nvSpPr>
          <p:cNvPr id="13" name="AutoShape 7"/>
          <p:cNvSpPr>
            <a:spLocks noChangeArrowheads="1"/>
          </p:cNvSpPr>
          <p:nvPr/>
        </p:nvSpPr>
        <p:spPr bwMode="auto">
          <a:xfrm>
            <a:off x="8233342" y="4419601"/>
            <a:ext cx="2971800" cy="558485"/>
          </a:xfrm>
          <a:prstGeom prst="wedgeRoundRectCallout">
            <a:avLst>
              <a:gd name="adj1" fmla="val -82286"/>
              <a:gd name="adj2" fmla="val 111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Employees</a:t>
            </a:r>
          </a:p>
        </p:txBody>
      </p:sp>
      <p:sp>
        <p:nvSpPr>
          <p:cNvPr id="9" name="TextBox 5"/>
          <p:cNvSpPr txBox="1"/>
          <p:nvPr/>
        </p:nvSpPr>
        <p:spPr>
          <a:xfrm>
            <a:off x="762000" y="6167735"/>
            <a:ext cx="10591800" cy="369332"/>
          </a:xfrm>
          <a:prstGeom prst="rect">
            <a:avLst/>
          </a:prstGeom>
          <a:noFill/>
        </p:spPr>
        <p:txBody>
          <a:bodyPr wrap="square" rtlCol="0">
            <a:spAutoFit/>
          </a:bodyPr>
          <a:lstStyle/>
          <a:p>
            <a:pPr algn="ctr"/>
            <a:r>
              <a:rPr lang="en-US" dirty="0"/>
              <a:t>Check your solution here: </a:t>
            </a:r>
            <a:r>
              <a:rPr lang="en-US" u="sng" dirty="0">
                <a:solidFill>
                  <a:schemeClr val="bg1"/>
                </a:solidFill>
              </a:rPr>
              <a:t>https://judge.softuni.bg/Contests/393/Joins-Subqueries-CTE-and-Indices</a:t>
            </a:r>
            <a:endParaRPr lang="en-US" dirty="0"/>
          </a:p>
        </p:txBody>
      </p:sp>
    </p:spTree>
    <p:extLst>
      <p:ext uri="{BB962C8B-B14F-4D97-AF65-F5344CB8AC3E}">
        <p14:creationId xmlns:p14="http://schemas.microsoft.com/office/powerpoint/2010/main" val="15516612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Common Table Expressions</a:t>
            </a:r>
            <a:endParaRPr lang="bg-BG" dirty="0"/>
          </a:p>
        </p:txBody>
      </p:sp>
      <p:sp>
        <p:nvSpPr>
          <p:cNvPr id="4" name="Subtitle 3"/>
          <p:cNvSpPr>
            <a:spLocks noGrp="1"/>
          </p:cNvSpPr>
          <p:nvPr>
            <p:ph type="body" idx="11"/>
          </p:nvPr>
        </p:nvSpPr>
        <p:spPr/>
        <p:txBody>
          <a:bodyPr/>
          <a:lstStyle/>
          <a:p>
            <a:r>
              <a:rPr lang="en-US"/>
              <a:t>Reusable Subqueries</a:t>
            </a:r>
            <a:endParaRPr lang="bg-BG"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440543"/>
            <a:ext cx="2438400" cy="2438400"/>
          </a:xfrm>
          <a:prstGeom prst="rect">
            <a:avLst/>
          </a:prstGeom>
        </p:spPr>
      </p:pic>
    </p:spTree>
    <p:extLst>
      <p:ext uri="{BB962C8B-B14F-4D97-AF65-F5344CB8AC3E}">
        <p14:creationId xmlns:p14="http://schemas.microsoft.com/office/powerpoint/2010/main" val="25398855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Common Table Expressions </a:t>
            </a:r>
            <a:r>
              <a:rPr lang="en-US" dirty="0"/>
              <a:t>(</a:t>
            </a:r>
            <a:r>
              <a:rPr lang="en-US" b="1" dirty="0">
                <a:solidFill>
                  <a:schemeClr val="bg1"/>
                </a:solidFill>
              </a:rPr>
              <a:t>CTE</a:t>
            </a:r>
            <a:r>
              <a:rPr lang="en-US" dirty="0"/>
              <a:t>) can be considered as "</a:t>
            </a:r>
            <a:r>
              <a:rPr lang="en-US" b="1" dirty="0">
                <a:solidFill>
                  <a:schemeClr val="bg1"/>
                </a:solidFill>
              </a:rPr>
              <a:t>named</a:t>
            </a:r>
            <a:r>
              <a:rPr lang="en-US" dirty="0"/>
              <a:t> </a:t>
            </a:r>
            <a:r>
              <a:rPr lang="en-US" b="1" dirty="0">
                <a:solidFill>
                  <a:schemeClr val="bg1"/>
                </a:solidFill>
              </a:rPr>
              <a:t>subqueries</a:t>
            </a:r>
            <a:r>
              <a:rPr lang="en-US" dirty="0"/>
              <a:t>"</a:t>
            </a:r>
          </a:p>
          <a:p>
            <a:r>
              <a:rPr lang="en-US" dirty="0"/>
              <a:t>They could be used to improve code</a:t>
            </a:r>
            <a:r>
              <a:rPr lang="en-US" b="1" dirty="0">
                <a:solidFill>
                  <a:schemeClr val="bg1"/>
                </a:solidFill>
              </a:rPr>
              <a:t> readability </a:t>
            </a:r>
            <a:r>
              <a:rPr lang="en-US" dirty="0"/>
              <a:t>and code </a:t>
            </a:r>
            <a:r>
              <a:rPr lang="en-US" b="1" dirty="0">
                <a:solidFill>
                  <a:schemeClr val="bg1"/>
                </a:solidFill>
              </a:rPr>
              <a:t>reuse</a:t>
            </a:r>
            <a:endParaRPr lang="bg-BG" b="1" dirty="0">
              <a:solidFill>
                <a:schemeClr val="bg1"/>
              </a:solidFill>
            </a:endParaRPr>
          </a:p>
          <a:p>
            <a:r>
              <a:rPr lang="en-US" dirty="0"/>
              <a:t>Usually they are positioned in the beginning of the query</a:t>
            </a:r>
          </a:p>
        </p:txBody>
      </p:sp>
      <p:sp>
        <p:nvSpPr>
          <p:cNvPr id="500738" name="Rectangle 2"/>
          <p:cNvSpPr>
            <a:spLocks noGrp="1" noChangeArrowheads="1"/>
          </p:cNvSpPr>
          <p:nvPr>
            <p:ph type="title"/>
          </p:nvPr>
        </p:nvSpPr>
        <p:spPr/>
        <p:txBody>
          <a:bodyPr/>
          <a:lstStyle/>
          <a:p>
            <a:r>
              <a:rPr lang="en-US"/>
              <a:t>Common Table Expressions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42</a:t>
            </a:fld>
            <a:endParaRPr lang="en-US" dirty="0"/>
          </a:p>
        </p:txBody>
      </p:sp>
      <p:sp>
        <p:nvSpPr>
          <p:cNvPr id="6" name="Rectangle 4"/>
          <p:cNvSpPr>
            <a:spLocks noChangeArrowheads="1"/>
          </p:cNvSpPr>
          <p:nvPr/>
        </p:nvSpPr>
        <p:spPr bwMode="auto">
          <a:xfrm>
            <a:off x="1248230" y="3933371"/>
            <a:ext cx="9601198" cy="23725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CTE_Name</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ColumnA</a:t>
            </a:r>
            <a:r>
              <a:rPr lang="en-US" sz="2800" b="1" noProof="1">
                <a:solidFill>
                  <a:schemeClr val="tx2"/>
                </a:solidFill>
                <a:latin typeface="Consolas" panose="020B0609020204030204" pitchFamily="49" charset="0"/>
              </a:rPr>
              <a:t>, </a:t>
            </a:r>
            <a:r>
              <a:rPr lang="en-US" sz="2800" b="1" noProof="1">
                <a:solidFill>
                  <a:schemeClr val="bg1"/>
                </a:solidFill>
                <a:latin typeface="Consolas" panose="020B0609020204030204" pitchFamily="49" charset="0"/>
              </a:rPr>
              <a:t>ColumnB…</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i="1" noProof="1">
                <a:solidFill>
                  <a:schemeClr val="accent2"/>
                </a:solidFill>
                <a:latin typeface="Consolas" panose="020B0609020204030204" pitchFamily="49" charset="0"/>
              </a:rPr>
              <a:t>--</a:t>
            </a:r>
            <a:r>
              <a:rPr lang="en-US" sz="2800" b="1" i="1" noProof="1">
                <a:solidFill>
                  <a:schemeClr val="tx2"/>
                </a:solidFill>
                <a:latin typeface="Consolas" panose="020B0609020204030204" pitchFamily="49" charset="0"/>
              </a:rPr>
              <a:t> </a:t>
            </a:r>
            <a:r>
              <a:rPr lang="en-US" sz="2800" b="1" i="1" noProof="1">
                <a:solidFill>
                  <a:schemeClr val="accent2"/>
                </a:solidFill>
                <a:latin typeface="Consolas" panose="020B0609020204030204" pitchFamily="49" charset="0"/>
              </a:rPr>
              <a:t>Insert subquery here.</a:t>
            </a:r>
          </a:p>
          <a:p>
            <a:r>
              <a:rPr lang="en-US" sz="2800" b="1" noProof="1">
                <a:solidFill>
                  <a:schemeClr val="tx2"/>
                </a:solidFill>
                <a:latin typeface="Consolas" panose="020B0609020204030204" pitchFamily="49" charset="0"/>
              </a:rPr>
              <a:t>)</a:t>
            </a:r>
          </a:p>
        </p:txBody>
      </p:sp>
    </p:spTree>
    <p:extLst>
      <p:ext uri="{BB962C8B-B14F-4D97-AF65-F5344CB8AC3E}">
        <p14:creationId xmlns:p14="http://schemas.microsoft.com/office/powerpoint/2010/main" val="3293482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a:t>CTE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43</a:t>
            </a:fld>
            <a:endParaRPr lang="en-US" dirty="0"/>
          </a:p>
        </p:txBody>
      </p:sp>
      <p:sp>
        <p:nvSpPr>
          <p:cNvPr id="5" name="Rectangle 4"/>
          <p:cNvSpPr>
            <a:spLocks noChangeArrowheads="1"/>
          </p:cNvSpPr>
          <p:nvPr/>
        </p:nvSpPr>
        <p:spPr bwMode="auto">
          <a:xfrm>
            <a:off x="2090056" y="1070435"/>
            <a:ext cx="8554753" cy="538875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bg1"/>
                </a:solidFill>
                <a:latin typeface="Consolas" panose="020B0609020204030204" pitchFamily="49" charset="0"/>
              </a:rPr>
              <a:t>WITH Employees_CTE</a:t>
            </a:r>
            <a:r>
              <a:rPr lang="en-US" sz="2800" b="1" noProof="1">
                <a:solidFill>
                  <a:schemeClr val="tx2"/>
                </a:solidFill>
                <a:latin typeface="Consolas" panose="020B0609020204030204" pitchFamily="49" charset="0"/>
              </a:rPr>
              <a:t> </a:t>
            </a:r>
            <a:br>
              <a:rPr lang="en-US" sz="2800" b="1" noProof="1">
                <a:solidFill>
                  <a:schemeClr val="tx2"/>
                </a:solidFill>
                <a:latin typeface="Consolas" panose="020B0609020204030204" pitchFamily="49" charset="0"/>
              </a:rPr>
            </a:b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FirstName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LastName</a:t>
            </a:r>
            <a:r>
              <a:rPr lang="en-US" sz="2800" b="1" noProof="1">
                <a:solidFill>
                  <a:schemeClr val="tx2"/>
                </a:solidFill>
                <a:latin typeface="Consolas" panose="020B0609020204030204" pitchFamily="49" charset="0"/>
              </a:rPr>
              <a:t>, </a:t>
            </a:r>
            <a:r>
              <a:rPr lang="en-US" sz="2800" b="1" noProof="1">
                <a:latin typeface="Consolas" panose="020B0609020204030204" pitchFamily="49" charset="0"/>
              </a:rPr>
              <a:t>DepartmentName</a:t>
            </a:r>
            <a:r>
              <a:rPr lang="en-US" sz="2800" b="1" noProof="1">
                <a:solidFill>
                  <a:schemeClr val="tx2"/>
                </a:solidFill>
                <a:latin typeface="Consolas" panose="020B0609020204030204" pitchFamily="49" charset="0"/>
              </a:rPr>
              <a:t>)</a:t>
            </a:r>
          </a:p>
          <a:p>
            <a:r>
              <a:rPr lang="en-US" sz="2800" b="1" noProof="1">
                <a:solidFill>
                  <a:schemeClr val="bg1"/>
                </a:solidFill>
                <a:latin typeface="Consolas" panose="020B0609020204030204" pitchFamily="49" charset="0"/>
              </a:rPr>
              <a:t>AS</a:t>
            </a:r>
          </a:p>
          <a:p>
            <a:r>
              <a:rPr lang="en-US" sz="2800" b="1" noProof="1">
                <a:solidFill>
                  <a:schemeClr val="tx2"/>
                </a:solidFill>
                <a:latin typeface="Consolas" panose="020B0609020204030204" pitchFamily="49" charset="0"/>
              </a:rPr>
              <a:t>(</a:t>
            </a:r>
          </a:p>
          <a:p>
            <a:r>
              <a:rPr lang="en-US" sz="2800" b="1" noProof="1">
                <a:latin typeface="Consolas" panose="020B0609020204030204" pitchFamily="49" charset="0"/>
              </a:rPr>
              <a:t>  </a:t>
            </a:r>
            <a:r>
              <a:rPr lang="en-US" sz="2800" b="1" noProof="1">
                <a:solidFill>
                  <a:schemeClr val="bg1"/>
                </a:solidFill>
                <a:latin typeface="Consolas" panose="020B0609020204030204" pitchFamily="49" charset="0"/>
              </a:rPr>
              <a:t>SELECT e.FirstName, e.LastName, d.Name</a:t>
            </a:r>
          </a:p>
          <a:p>
            <a:r>
              <a:rPr lang="en-US" sz="2800" b="1" noProof="1">
                <a:solidFill>
                  <a:schemeClr val="bg1"/>
                </a:solidFill>
                <a:latin typeface="Consolas" panose="020B0609020204030204" pitchFamily="49" charset="0"/>
              </a:rPr>
              <a:t>  FROM Employees AS e </a:t>
            </a:r>
          </a:p>
          <a:p>
            <a:r>
              <a:rPr lang="en-US" sz="2800" b="1" noProof="1">
                <a:solidFill>
                  <a:schemeClr val="bg1"/>
                </a:solidFill>
                <a:latin typeface="Consolas" panose="020B0609020204030204" pitchFamily="49" charset="0"/>
              </a:rPr>
              <a:t>  LEFT JOIN Departments AS d ON </a:t>
            </a:r>
          </a:p>
          <a:p>
            <a:r>
              <a:rPr lang="en-US" sz="2800" b="1" noProof="1">
                <a:solidFill>
                  <a:schemeClr val="bg1"/>
                </a:solidFill>
                <a:latin typeface="Consolas" panose="020B0609020204030204" pitchFamily="49" charset="0"/>
              </a:rPr>
              <a:t>    d.DepartmentID = e.DepartmentID</a:t>
            </a:r>
          </a:p>
          <a:p>
            <a:r>
              <a:rPr lang="en-US" sz="2800" b="1" noProof="1">
                <a:solidFill>
                  <a:schemeClr val="tx2"/>
                </a:solidFill>
                <a:latin typeface="Consolas" panose="020B0609020204030204" pitchFamily="49" charset="0"/>
              </a:rPr>
              <a:t>)</a:t>
            </a:r>
          </a:p>
          <a:p>
            <a:endParaRPr lang="en-US" sz="2800" b="1" noProof="1">
              <a:solidFill>
                <a:schemeClr val="tx2"/>
              </a:solidFill>
              <a:latin typeface="Consolas" panose="020B0609020204030204" pitchFamily="49" charset="0"/>
            </a:endParaRPr>
          </a:p>
          <a:p>
            <a:r>
              <a:rPr lang="en-US" sz="2800" b="1" noProof="1">
                <a:solidFill>
                  <a:schemeClr val="tx2"/>
                </a:solidFill>
                <a:latin typeface="Consolas" panose="020B0609020204030204" pitchFamily="49" charset="0"/>
              </a:rPr>
              <a:t>SELECT FirstName, LastName, DepartmentName </a:t>
            </a:r>
          </a:p>
          <a:p>
            <a:r>
              <a:rPr lang="en-US" sz="2800" b="1" noProof="1">
                <a:solidFill>
                  <a:schemeClr val="tx2"/>
                </a:solidFill>
                <a:latin typeface="Consolas" panose="020B0609020204030204" pitchFamily="49" charset="0"/>
              </a:rPr>
              <a:t>  FROM </a:t>
            </a:r>
            <a:r>
              <a:rPr lang="en-US" sz="2800" b="1" noProof="1">
                <a:solidFill>
                  <a:schemeClr val="bg1"/>
                </a:solidFill>
                <a:latin typeface="Consolas" panose="020B0609020204030204" pitchFamily="49" charset="0"/>
              </a:rPr>
              <a:t>Employees_CTE</a:t>
            </a:r>
          </a:p>
        </p:txBody>
      </p:sp>
    </p:spTree>
    <p:extLst>
      <p:ext uri="{BB962C8B-B14F-4D97-AF65-F5344CB8AC3E}">
        <p14:creationId xmlns:p14="http://schemas.microsoft.com/office/powerpoint/2010/main" val="159146352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Temporary Tables</a:t>
            </a:r>
            <a:endParaRPr lang="bg-BG" dirty="0"/>
          </a:p>
        </p:txBody>
      </p:sp>
      <p:sp>
        <p:nvSpPr>
          <p:cNvPr id="4" name="Subtitle 3"/>
          <p:cNvSpPr>
            <a:spLocks noGrp="1"/>
          </p:cNvSpPr>
          <p:nvPr>
            <p:ph type="body" idx="11"/>
          </p:nvPr>
        </p:nvSpPr>
        <p:spPr/>
        <p:txBody>
          <a:bodyPr/>
          <a:lstStyle/>
          <a:p>
            <a:endParaRPr lang="bg-BG" dirty="0"/>
          </a:p>
        </p:txBody>
      </p:sp>
      <p:pic>
        <p:nvPicPr>
          <p:cNvPr id="1028" name="Picture 4" descr="Ð ÐµÐ·ÑÐ»ÑÐ°Ñ Ñ Ð¸Ð·Ð¾Ð±ÑÐ°Ð¶ÐµÐ½Ð¸Ðµ Ð·Ð° table sql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190" y="1682496"/>
            <a:ext cx="2047937" cy="204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69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normAutofit/>
          </a:bodyPr>
          <a:lstStyle/>
          <a:p>
            <a:pPr>
              <a:spcBef>
                <a:spcPct val="25000"/>
              </a:spcBef>
              <a:buClr>
                <a:schemeClr val="tx1"/>
              </a:buClr>
            </a:pPr>
            <a:r>
              <a:rPr lang="en-US" b="1" dirty="0">
                <a:solidFill>
                  <a:schemeClr val="bg1"/>
                </a:solidFill>
              </a:rPr>
              <a:t>Temporary</a:t>
            </a:r>
            <a:r>
              <a:rPr lang="en-US" sz="3200" dirty="0"/>
              <a:t> </a:t>
            </a:r>
            <a:r>
              <a:rPr lang="en-US" b="1" dirty="0">
                <a:solidFill>
                  <a:schemeClr val="bg1"/>
                </a:solidFill>
              </a:rPr>
              <a:t>tables</a:t>
            </a:r>
            <a:r>
              <a:rPr lang="en-US" sz="3200" dirty="0"/>
              <a:t> are stored in </a:t>
            </a:r>
            <a:r>
              <a:rPr lang="en-US" b="1" noProof="1" smtClean="0">
                <a:solidFill>
                  <a:schemeClr val="bg1"/>
                </a:solidFill>
              </a:rPr>
              <a:t>tempdb</a:t>
            </a:r>
            <a:endParaRPr lang="en-US" sz="3200" dirty="0"/>
          </a:p>
          <a:p>
            <a:pPr>
              <a:spcBef>
                <a:spcPct val="25000"/>
              </a:spcBef>
              <a:buClr>
                <a:schemeClr val="tx1"/>
              </a:buClr>
            </a:pPr>
            <a:r>
              <a:rPr lang="en-US" sz="3200" dirty="0" smtClean="0"/>
              <a:t>Automatically deleted when </a:t>
            </a:r>
            <a:r>
              <a:rPr lang="en-US" sz="3200" dirty="0"/>
              <a:t>they are </a:t>
            </a:r>
            <a:r>
              <a:rPr lang="en-US" sz="3200" b="1" dirty="0" smtClean="0">
                <a:solidFill>
                  <a:schemeClr val="bg1"/>
                </a:solidFill>
              </a:rPr>
              <a:t>no </a:t>
            </a:r>
            <a:r>
              <a:rPr lang="en-US" sz="3200" b="1" dirty="0">
                <a:solidFill>
                  <a:schemeClr val="bg1"/>
                </a:solidFill>
              </a:rPr>
              <a:t>longer </a:t>
            </a:r>
            <a:r>
              <a:rPr lang="en-US" sz="3200" b="1" dirty="0" smtClean="0">
                <a:solidFill>
                  <a:schemeClr val="bg1"/>
                </a:solidFill>
              </a:rPr>
              <a:t>used</a:t>
            </a:r>
            <a:endParaRPr lang="en-US" sz="3200" b="1" dirty="0">
              <a:solidFill>
                <a:schemeClr val="bg1"/>
              </a:solidFill>
            </a:endParaRPr>
          </a:p>
        </p:txBody>
      </p:sp>
      <p:sp>
        <p:nvSpPr>
          <p:cNvPr id="500738" name="Rectangle 2"/>
          <p:cNvSpPr>
            <a:spLocks noGrp="1" noChangeArrowheads="1"/>
          </p:cNvSpPr>
          <p:nvPr>
            <p:ph type="title"/>
          </p:nvPr>
        </p:nvSpPr>
        <p:spPr/>
        <p:txBody>
          <a:bodyPr/>
          <a:lstStyle/>
          <a:p>
            <a:r>
              <a:rPr lang="en-US" dirty="0" smtClean="0"/>
              <a:t>Temporary Tables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45</a:t>
            </a:fld>
            <a:endParaRPr lang="en-US" dirty="0"/>
          </a:p>
        </p:txBody>
      </p:sp>
      <p:sp>
        <p:nvSpPr>
          <p:cNvPr id="8" name="Rectangle 7"/>
          <p:cNvSpPr>
            <a:spLocks noChangeArrowheads="1"/>
          </p:cNvSpPr>
          <p:nvPr/>
        </p:nvSpPr>
        <p:spPr bwMode="auto">
          <a:xfrm>
            <a:off x="953726" y="2884962"/>
            <a:ext cx="5968282"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3200" b="1" noProof="1" smtClean="0">
                <a:solidFill>
                  <a:schemeClr val="tx2"/>
                </a:solidFill>
                <a:latin typeface="Consolas" panose="020B0609020204030204" pitchFamily="49" charset="0"/>
              </a:rPr>
              <a:t>CREATE TABLE #TempTable</a:t>
            </a:r>
            <a:br>
              <a:rPr lang="en-US" sz="3200" b="1" noProof="1" smtClean="0">
                <a:solidFill>
                  <a:schemeClr val="tx2"/>
                </a:solidFill>
                <a:latin typeface="Consolas" panose="020B0609020204030204" pitchFamily="49" charset="0"/>
              </a:rPr>
            </a:br>
            <a:r>
              <a:rPr lang="en-US" sz="3200" b="1" noProof="1" smtClean="0">
                <a:solidFill>
                  <a:schemeClr val="tx2">
                    <a:lumMod val="75000"/>
                  </a:schemeClr>
                </a:solidFill>
                <a:latin typeface="Consolas" panose="020B0609020204030204" pitchFamily="49" charset="0"/>
              </a:rPr>
              <a:t>(</a:t>
            </a:r>
          </a:p>
          <a:p>
            <a:r>
              <a:rPr lang="en-US" sz="3200" b="1" i="1" noProof="1" smtClean="0">
                <a:solidFill>
                  <a:schemeClr val="accent2"/>
                </a:solidFill>
                <a:latin typeface="Consolas" panose="020B0609020204030204" pitchFamily="49" charset="0"/>
              </a:rPr>
              <a:t>	--</a:t>
            </a:r>
            <a:r>
              <a:rPr lang="en-US" sz="3200" b="1" i="1" noProof="1" smtClean="0">
                <a:solidFill>
                  <a:schemeClr val="tx2"/>
                </a:solidFill>
                <a:latin typeface="Consolas" panose="020B0609020204030204" pitchFamily="49" charset="0"/>
              </a:rPr>
              <a:t> </a:t>
            </a:r>
            <a:r>
              <a:rPr lang="en-US" sz="3200" b="1" i="1" noProof="1" smtClean="0">
                <a:solidFill>
                  <a:schemeClr val="accent2"/>
                </a:solidFill>
                <a:latin typeface="Consolas" panose="020B0609020204030204" pitchFamily="49" charset="0"/>
              </a:rPr>
              <a:t>Add columns here.</a:t>
            </a:r>
            <a:r>
              <a:rPr lang="en-US" sz="3200" b="1" noProof="1" smtClean="0">
                <a:solidFill>
                  <a:schemeClr val="tx2">
                    <a:lumMod val="75000"/>
                  </a:schemeClr>
                </a:solidFill>
                <a:latin typeface="Consolas" panose="020B0609020204030204" pitchFamily="49" charset="0"/>
              </a:rPr>
              <a:t>	</a:t>
            </a:r>
          </a:p>
          <a:p>
            <a:r>
              <a:rPr lang="en-US" sz="3200" b="1" noProof="1" smtClean="0">
                <a:solidFill>
                  <a:schemeClr val="tx2">
                    <a:lumMod val="75000"/>
                  </a:schemeClr>
                </a:solidFill>
                <a:latin typeface="Consolas" panose="020B0609020204030204" pitchFamily="49" charset="0"/>
              </a:rPr>
              <a:t>)</a:t>
            </a:r>
          </a:p>
          <a:p>
            <a:endParaRPr lang="en-US" sz="3200" b="1" noProof="1">
              <a:solidFill>
                <a:schemeClr val="tx2">
                  <a:lumMod val="75000"/>
                </a:schemeClr>
              </a:solidFill>
              <a:latin typeface="Consolas" panose="020B0609020204030204" pitchFamily="49" charset="0"/>
            </a:endParaRPr>
          </a:p>
          <a:p>
            <a:r>
              <a:rPr lang="en-US" sz="3200" b="1" noProof="1" smtClean="0">
                <a:solidFill>
                  <a:schemeClr val="tx2">
                    <a:lumMod val="75000"/>
                  </a:schemeClr>
                </a:solidFill>
                <a:latin typeface="Consolas" panose="020B0609020204030204" pitchFamily="49" charset="0"/>
              </a:rPr>
              <a:t>SELECT * FROM #TempTable</a:t>
            </a:r>
          </a:p>
        </p:txBody>
      </p:sp>
    </p:spTree>
    <p:extLst>
      <p:ext uri="{BB962C8B-B14F-4D97-AF65-F5344CB8AC3E}">
        <p14:creationId xmlns:p14="http://schemas.microsoft.com/office/powerpoint/2010/main" val="3042867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3"/>
          <p:cNvSpPr>
            <a:spLocks noGrp="1"/>
          </p:cNvSpPr>
          <p:nvPr>
            <p:ph type="title"/>
          </p:nvPr>
        </p:nvSpPr>
        <p:spPr/>
        <p:txBody>
          <a:bodyPr/>
          <a:lstStyle/>
          <a:p>
            <a:r>
              <a:rPr lang="en-US" dirty="0" smtClean="0"/>
              <a:t>Temporary Table Syntax</a:t>
            </a:r>
            <a:endParaRPr lang="en-US" dirty="0"/>
          </a:p>
        </p:txBody>
      </p:sp>
      <p:sp>
        <p:nvSpPr>
          <p:cNvPr id="2" name="Контейнер за номер на слайда 1"/>
          <p:cNvSpPr>
            <a:spLocks noGrp="1"/>
          </p:cNvSpPr>
          <p:nvPr>
            <p:ph type="sldNum" sz="quarter" idx="13"/>
          </p:nvPr>
        </p:nvSpPr>
        <p:spPr/>
        <p:txBody>
          <a:bodyPr/>
          <a:lstStyle/>
          <a:p>
            <a:fld id="{C014DD1E-5D91-48A3-AD6D-45FBA980D106}" type="slidenum">
              <a:rPr lang="en-US" smtClean="0"/>
              <a:pPr/>
              <a:t>46</a:t>
            </a:fld>
            <a:endParaRPr lang="en-US" dirty="0"/>
          </a:p>
        </p:txBody>
      </p:sp>
      <p:sp>
        <p:nvSpPr>
          <p:cNvPr id="5" name="Rectangle 4"/>
          <p:cNvSpPr>
            <a:spLocks noChangeArrowheads="1"/>
          </p:cNvSpPr>
          <p:nvPr/>
        </p:nvSpPr>
        <p:spPr bwMode="auto">
          <a:xfrm>
            <a:off x="2090056" y="1253315"/>
            <a:ext cx="8554753" cy="409609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sz="2800" b="1" noProof="1">
                <a:solidFill>
                  <a:schemeClr val="tx2">
                    <a:lumMod val="75000"/>
                  </a:schemeClr>
                </a:solidFill>
                <a:latin typeface="Consolas" panose="020B0609020204030204" pitchFamily="49" charset="0"/>
              </a:rPr>
              <a:t>CREATE TABLE </a:t>
            </a:r>
            <a:r>
              <a:rPr lang="en-US" sz="2800" b="1" noProof="1">
                <a:solidFill>
                  <a:schemeClr val="bg1"/>
                </a:solidFill>
                <a:latin typeface="Consolas" panose="020B0609020204030204" pitchFamily="49" charset="0"/>
              </a:rPr>
              <a:t>#Employees</a:t>
            </a:r>
            <a:r>
              <a:rPr lang="en-US" sz="2800" b="1" noProof="1">
                <a:solidFill>
                  <a:schemeClr val="tx2"/>
                </a:solidFill>
                <a:latin typeface="Consolas" panose="020B0609020204030204" pitchFamily="49" charset="0"/>
              </a:rPr>
              <a:t/>
            </a:r>
            <a:br>
              <a:rPr lang="en-US" sz="2800" b="1" noProof="1">
                <a:solidFill>
                  <a:schemeClr val="tx2"/>
                </a:solidFill>
                <a:latin typeface="Consolas" panose="020B0609020204030204" pitchFamily="49" charset="0"/>
              </a:rPr>
            </a:br>
            <a:r>
              <a:rPr lang="en-US" sz="2800" b="1" noProof="1">
                <a:solidFill>
                  <a:schemeClr val="tx2">
                    <a:lumMod val="75000"/>
                  </a:schemeClr>
                </a:solidFill>
                <a:latin typeface="Consolas" panose="020B0609020204030204" pitchFamily="49" charset="0"/>
              </a:rPr>
              <a:t>(</a:t>
            </a:r>
          </a:p>
          <a:p>
            <a:r>
              <a:rPr lang="en-US" sz="2800" b="1" noProof="1">
                <a:solidFill>
                  <a:schemeClr val="tx2">
                    <a:lumMod val="75000"/>
                  </a:schemeClr>
                </a:solidFill>
                <a:latin typeface="Consolas" panose="020B0609020204030204" pitchFamily="49" charset="0"/>
              </a:rPr>
              <a:t>	Id INT PRIMARY KEY,</a:t>
            </a:r>
          </a:p>
          <a:p>
            <a:r>
              <a:rPr lang="en-US" sz="2800" b="1" noProof="1">
                <a:solidFill>
                  <a:schemeClr val="tx2">
                    <a:lumMod val="75000"/>
                  </a:schemeClr>
                </a:solidFill>
                <a:latin typeface="Consolas" panose="020B0609020204030204" pitchFamily="49" charset="0"/>
              </a:rPr>
              <a:t>	FirstName VARCHAR(50) NOT NULL,</a:t>
            </a:r>
          </a:p>
          <a:p>
            <a:r>
              <a:rPr lang="en-US" sz="2800" b="1" noProof="1" smtClean="0">
                <a:solidFill>
                  <a:schemeClr val="tx2">
                    <a:lumMod val="75000"/>
                  </a:schemeClr>
                </a:solidFill>
                <a:latin typeface="Consolas" panose="020B0609020204030204" pitchFamily="49" charset="0"/>
              </a:rPr>
              <a:t>	LastName VARCHAR(50),</a:t>
            </a:r>
          </a:p>
          <a:p>
            <a:r>
              <a:rPr lang="en-US" sz="2800" b="1" noProof="1" smtClean="0">
                <a:solidFill>
                  <a:schemeClr val="tx2">
                    <a:lumMod val="75000"/>
                  </a:schemeClr>
                </a:solidFill>
                <a:latin typeface="Consolas" panose="020B0609020204030204" pitchFamily="49" charset="0"/>
              </a:rPr>
              <a:t>	Address VARCHAR(50)</a:t>
            </a:r>
          </a:p>
          <a:p>
            <a:r>
              <a:rPr lang="en-US" sz="2800" b="1" noProof="1" smtClean="0">
                <a:solidFill>
                  <a:schemeClr val="tx2">
                    <a:lumMod val="75000"/>
                  </a:schemeClr>
                </a:solidFill>
                <a:latin typeface="Consolas" panose="020B0609020204030204" pitchFamily="49" charset="0"/>
              </a:rPr>
              <a:t>)</a:t>
            </a:r>
            <a:endParaRPr lang="en-US" sz="2800" b="1" noProof="1">
              <a:solidFill>
                <a:schemeClr val="tx2">
                  <a:lumMod val="75000"/>
                </a:schemeClr>
              </a:solidFill>
              <a:latin typeface="Consolas" panose="020B0609020204030204" pitchFamily="49" charset="0"/>
            </a:endParaRPr>
          </a:p>
          <a:p>
            <a:endParaRPr lang="en-US" sz="2800" b="1" noProof="1">
              <a:solidFill>
                <a:schemeClr val="tx2">
                  <a:lumMod val="75000"/>
                </a:schemeClr>
              </a:solidFill>
              <a:latin typeface="Consolas" panose="020B0609020204030204" pitchFamily="49" charset="0"/>
            </a:endParaRPr>
          </a:p>
          <a:p>
            <a:r>
              <a:rPr lang="en-US" sz="2800" b="1" noProof="1">
                <a:solidFill>
                  <a:schemeClr val="tx2">
                    <a:lumMod val="75000"/>
                  </a:schemeClr>
                </a:solidFill>
                <a:latin typeface="Consolas" panose="020B0609020204030204" pitchFamily="49" charset="0"/>
              </a:rPr>
              <a:t>SELECT * FROM </a:t>
            </a:r>
            <a:r>
              <a:rPr lang="en-US" sz="2800" b="1" noProof="1">
                <a:solidFill>
                  <a:schemeClr val="bg1"/>
                </a:solidFill>
                <a:latin typeface="Consolas" panose="020B0609020204030204" pitchFamily="49" charset="0"/>
              </a:rPr>
              <a:t>#</a:t>
            </a:r>
            <a:r>
              <a:rPr lang="en-US" sz="2800" b="1" noProof="1" smtClean="0">
                <a:solidFill>
                  <a:schemeClr val="bg1"/>
                </a:solidFill>
                <a:latin typeface="Consolas" panose="020B0609020204030204" pitchFamily="49" charset="0"/>
              </a:rPr>
              <a:t>Employees</a:t>
            </a:r>
            <a:endParaRPr lang="en-US" sz="2800" b="1" noProof="1">
              <a:solidFill>
                <a:schemeClr val="tx2"/>
              </a:solidFill>
              <a:latin typeface="Consolas" panose="020B0609020204030204" pitchFamily="49" charset="0"/>
            </a:endParaRPr>
          </a:p>
        </p:txBody>
      </p:sp>
    </p:spTree>
    <p:extLst>
      <p:ext uri="{BB962C8B-B14F-4D97-AF65-F5344CB8AC3E}">
        <p14:creationId xmlns:p14="http://schemas.microsoft.com/office/powerpoint/2010/main" val="4524987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Indexes</a:t>
            </a:r>
            <a:endParaRPr lang="bg-BG" dirty="0"/>
          </a:p>
        </p:txBody>
      </p:sp>
      <p:sp>
        <p:nvSpPr>
          <p:cNvPr id="4" name="Subtitle 3"/>
          <p:cNvSpPr>
            <a:spLocks noGrp="1"/>
          </p:cNvSpPr>
          <p:nvPr>
            <p:ph type="body" idx="11"/>
          </p:nvPr>
        </p:nvSpPr>
        <p:spPr/>
        <p:txBody>
          <a:bodyPr/>
          <a:lstStyle/>
          <a:p>
            <a:r>
              <a:rPr lang="en-US"/>
              <a:t>Clustered and Non-Clustered Indexes</a:t>
            </a:r>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038" y="1082930"/>
            <a:ext cx="2661008" cy="259333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9038" y="1528146"/>
            <a:ext cx="2438400" cy="2438400"/>
          </a:xfrm>
          <a:prstGeom prst="rect">
            <a:avLst/>
          </a:prstGeom>
        </p:spPr>
      </p:pic>
    </p:spTree>
    <p:extLst>
      <p:ext uri="{BB962C8B-B14F-4D97-AF65-F5344CB8AC3E}">
        <p14:creationId xmlns:p14="http://schemas.microsoft.com/office/powerpoint/2010/main" val="61367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0"/>
          </p:nvPr>
        </p:nvSpPr>
        <p:spPr/>
        <p:txBody>
          <a:bodyPr/>
          <a:lstStyle/>
          <a:p>
            <a:pPr>
              <a:buClr>
                <a:schemeClr val="tx1"/>
              </a:buClr>
            </a:pPr>
            <a:r>
              <a:rPr lang="en-US" b="1" dirty="0">
                <a:solidFill>
                  <a:schemeClr val="bg1"/>
                </a:solidFill>
              </a:rPr>
              <a:t>Indices</a:t>
            </a:r>
            <a:r>
              <a:rPr lang="en-US" dirty="0"/>
              <a:t> </a:t>
            </a:r>
            <a:r>
              <a:rPr lang="en-US" b="1" dirty="0">
                <a:solidFill>
                  <a:schemeClr val="bg1"/>
                </a:solidFill>
              </a:rPr>
              <a:t>speed up the searching of values </a:t>
            </a:r>
            <a:r>
              <a:rPr lang="en-US" dirty="0"/>
              <a:t>in a certain column </a:t>
            </a:r>
            <a:br>
              <a:rPr lang="en-US" dirty="0"/>
            </a:br>
            <a:r>
              <a:rPr lang="en-US" dirty="0"/>
              <a:t>or group of columns</a:t>
            </a:r>
          </a:p>
          <a:p>
            <a:pPr lvl="1"/>
            <a:r>
              <a:rPr lang="en-US" dirty="0"/>
              <a:t>Usually implemented as </a:t>
            </a:r>
            <a:r>
              <a:rPr lang="en-US" b="1" dirty="0">
                <a:solidFill>
                  <a:schemeClr val="bg1"/>
                </a:solidFill>
              </a:rPr>
              <a:t>B-trees</a:t>
            </a:r>
            <a:endParaRPr lang="bg-BG" dirty="0">
              <a:solidFill>
                <a:schemeClr val="bg1"/>
              </a:solidFill>
            </a:endParaRPr>
          </a:p>
          <a:p>
            <a:r>
              <a:rPr lang="en-US" dirty="0"/>
              <a:t>Indices can be </a:t>
            </a:r>
            <a:r>
              <a:rPr lang="en-US" b="1" dirty="0">
                <a:solidFill>
                  <a:schemeClr val="bg1"/>
                </a:solidFill>
              </a:rPr>
              <a:t>built-in the table </a:t>
            </a:r>
            <a:r>
              <a:rPr lang="en-US" dirty="0"/>
              <a:t>(</a:t>
            </a:r>
            <a:r>
              <a:rPr lang="en-US" b="1" dirty="0">
                <a:solidFill>
                  <a:schemeClr val="bg1"/>
                </a:solidFill>
              </a:rPr>
              <a:t>clustered</a:t>
            </a:r>
            <a:r>
              <a:rPr lang="en-US" dirty="0"/>
              <a:t>) or </a:t>
            </a:r>
            <a:r>
              <a:rPr lang="en-US" b="1" dirty="0">
                <a:solidFill>
                  <a:schemeClr val="bg1"/>
                </a:solidFill>
              </a:rPr>
              <a:t>stored </a:t>
            </a:r>
            <a:br>
              <a:rPr lang="en-US" b="1" dirty="0">
                <a:solidFill>
                  <a:schemeClr val="bg1"/>
                </a:solidFill>
              </a:rPr>
            </a:br>
            <a:r>
              <a:rPr lang="en-US" b="1" dirty="0">
                <a:solidFill>
                  <a:schemeClr val="bg1"/>
                </a:solidFill>
              </a:rPr>
              <a:t>externally </a:t>
            </a:r>
            <a:r>
              <a:rPr lang="en-US" dirty="0"/>
              <a:t>(</a:t>
            </a:r>
            <a:r>
              <a:rPr lang="en-US" b="1" dirty="0">
                <a:solidFill>
                  <a:schemeClr val="bg1"/>
                </a:solidFill>
              </a:rPr>
              <a:t>non-clustered</a:t>
            </a:r>
            <a:r>
              <a:rPr lang="en-US" dirty="0"/>
              <a:t>)</a:t>
            </a:r>
            <a:endParaRPr lang="bg-BG" dirty="0"/>
          </a:p>
          <a:p>
            <a:pPr>
              <a:buClr>
                <a:schemeClr val="tx1"/>
              </a:buClr>
            </a:pPr>
            <a:r>
              <a:rPr lang="en-US" b="1" dirty="0">
                <a:solidFill>
                  <a:schemeClr val="bg1"/>
                </a:solidFill>
              </a:rPr>
              <a:t>Adding</a:t>
            </a:r>
            <a:r>
              <a:rPr lang="en-US" dirty="0"/>
              <a:t> and </a:t>
            </a:r>
            <a:r>
              <a:rPr lang="en-US" b="1" dirty="0">
                <a:solidFill>
                  <a:schemeClr val="bg1"/>
                </a:solidFill>
              </a:rPr>
              <a:t>deleting</a:t>
            </a:r>
            <a:r>
              <a:rPr lang="en-US" dirty="0"/>
              <a:t> records in indexed tables is </a:t>
            </a:r>
            <a:r>
              <a:rPr lang="en-US" b="1" dirty="0">
                <a:solidFill>
                  <a:schemeClr val="bg1"/>
                </a:solidFill>
              </a:rPr>
              <a:t>slower</a:t>
            </a:r>
            <a:r>
              <a:rPr lang="en-US" dirty="0"/>
              <a:t>!</a:t>
            </a:r>
          </a:p>
          <a:p>
            <a:pPr lvl="1"/>
            <a:r>
              <a:rPr lang="en-US" dirty="0"/>
              <a:t>Indices should be used </a:t>
            </a:r>
            <a:r>
              <a:rPr lang="en-US" b="1" dirty="0">
                <a:solidFill>
                  <a:schemeClr val="bg1"/>
                </a:solidFill>
              </a:rPr>
              <a:t>for big tables only </a:t>
            </a:r>
            <a:r>
              <a:rPr lang="en-US" dirty="0"/>
              <a:t>(e.g. 50 000 rows).</a:t>
            </a:r>
            <a:endParaRPr lang="bg-BG" dirty="0"/>
          </a:p>
        </p:txBody>
      </p:sp>
      <p:sp>
        <p:nvSpPr>
          <p:cNvPr id="500738" name="Rectangle 2"/>
          <p:cNvSpPr>
            <a:spLocks noGrp="1" noChangeArrowheads="1"/>
          </p:cNvSpPr>
          <p:nvPr>
            <p:ph type="title"/>
          </p:nvPr>
        </p:nvSpPr>
        <p:spPr/>
        <p:txBody>
          <a:bodyPr/>
          <a:lstStyle/>
          <a:p>
            <a:r>
              <a:rPr lang="en-US"/>
              <a:t>Indices</a:t>
            </a:r>
            <a:endParaRPr lang="bg-BG" dirty="0"/>
          </a:p>
        </p:txBody>
      </p:sp>
      <p:sp>
        <p:nvSpPr>
          <p:cNvPr id="4" name="Slide Number Placeholder 3"/>
          <p:cNvSpPr>
            <a:spLocks noGrp="1"/>
          </p:cNvSpPr>
          <p:nvPr>
            <p:ph type="sldNum" sz="quarter" idx="13"/>
          </p:nvPr>
        </p:nvSpPr>
        <p:spPr/>
        <p:txBody>
          <a:bodyPr/>
          <a:lstStyle/>
          <a:p>
            <a:fld id="{58452FF4-89E3-4D1B-9927-2DBDC00E58D7}" type="slidenum">
              <a:rPr lang="en-US" smtClean="0"/>
              <a:pPr/>
              <a:t>48</a:t>
            </a:fld>
            <a:endParaRPr lang="en-US" dirty="0"/>
          </a:p>
        </p:txBody>
      </p:sp>
    </p:spTree>
    <p:extLst>
      <p:ext uri="{BB962C8B-B14F-4D97-AF65-F5344CB8AC3E}">
        <p14:creationId xmlns:p14="http://schemas.microsoft.com/office/powerpoint/2010/main" val="28276136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p:txBody>
          <a:bodyPr/>
          <a:lstStyle/>
          <a:p>
            <a:pPr>
              <a:buClr>
                <a:schemeClr val="tx1"/>
              </a:buClr>
            </a:pPr>
            <a:r>
              <a:rPr lang="en-US" b="1" dirty="0">
                <a:solidFill>
                  <a:schemeClr val="bg1"/>
                </a:solidFill>
              </a:rPr>
              <a:t>Clustered index </a:t>
            </a:r>
            <a:r>
              <a:rPr lang="en-US" dirty="0"/>
              <a:t>is actually </a:t>
            </a:r>
            <a:r>
              <a:rPr lang="en-US" b="1" dirty="0">
                <a:solidFill>
                  <a:schemeClr val="bg1"/>
                </a:solidFill>
              </a:rPr>
              <a:t>the data itself</a:t>
            </a:r>
            <a:endParaRPr lang="en-US" dirty="0">
              <a:solidFill>
                <a:schemeClr val="bg1"/>
              </a:solidFill>
            </a:endParaRPr>
          </a:p>
          <a:p>
            <a:pPr lvl="1"/>
            <a:r>
              <a:rPr lang="en-US" dirty="0"/>
              <a:t>Very useful for </a:t>
            </a:r>
            <a:r>
              <a:rPr lang="en-US" b="1" dirty="0">
                <a:solidFill>
                  <a:schemeClr val="bg1"/>
                </a:solidFill>
              </a:rPr>
              <a:t>fast execution </a:t>
            </a:r>
            <a:r>
              <a:rPr lang="en-US" dirty="0"/>
              <a:t>of </a:t>
            </a:r>
            <a:r>
              <a:rPr lang="en-US" b="1" dirty="0">
                <a:solidFill>
                  <a:schemeClr val="bg1"/>
                </a:solidFill>
              </a:rPr>
              <a:t>WHERE</a:t>
            </a:r>
            <a:r>
              <a:rPr lang="en-US" dirty="0"/>
              <a:t>, </a:t>
            </a:r>
            <a:r>
              <a:rPr lang="en-US" b="1" dirty="0">
                <a:solidFill>
                  <a:schemeClr val="bg1"/>
                </a:solidFill>
              </a:rPr>
              <a:t>ORDER BY</a:t>
            </a:r>
            <a:r>
              <a:rPr lang="en-US" dirty="0"/>
              <a:t> and </a:t>
            </a:r>
            <a:br>
              <a:rPr lang="en-US" dirty="0"/>
            </a:br>
            <a:r>
              <a:rPr lang="en-US" b="1" dirty="0">
                <a:solidFill>
                  <a:schemeClr val="bg1"/>
                </a:solidFill>
              </a:rPr>
              <a:t>GROUP</a:t>
            </a:r>
            <a:r>
              <a:rPr lang="en-US" dirty="0"/>
              <a:t> </a:t>
            </a:r>
            <a:r>
              <a:rPr lang="en-US" b="1" dirty="0">
                <a:solidFill>
                  <a:schemeClr val="bg1"/>
                </a:solidFill>
              </a:rPr>
              <a:t>BY</a:t>
            </a:r>
            <a:r>
              <a:rPr lang="en-US" dirty="0"/>
              <a:t> clauses.</a:t>
            </a:r>
          </a:p>
          <a:p>
            <a:r>
              <a:rPr lang="en-US" dirty="0"/>
              <a:t>Maximum </a:t>
            </a:r>
            <a:r>
              <a:rPr lang="en-US" b="1" dirty="0">
                <a:solidFill>
                  <a:schemeClr val="bg1"/>
                </a:solidFill>
              </a:rPr>
              <a:t>1</a:t>
            </a:r>
            <a:r>
              <a:rPr lang="en-US" dirty="0"/>
              <a:t> clustered index </a:t>
            </a:r>
            <a:r>
              <a:rPr lang="en-US" b="1" dirty="0">
                <a:solidFill>
                  <a:schemeClr val="bg1"/>
                </a:solidFill>
              </a:rPr>
              <a:t>per table</a:t>
            </a:r>
          </a:p>
          <a:p>
            <a:pPr lvl="1"/>
            <a:r>
              <a:rPr lang="en-US" dirty="0"/>
              <a:t>If a table </a:t>
            </a:r>
            <a:r>
              <a:rPr lang="en-US" b="1" dirty="0">
                <a:solidFill>
                  <a:schemeClr val="bg1"/>
                </a:solidFill>
              </a:rPr>
              <a:t>has no clustered index</a:t>
            </a:r>
            <a:r>
              <a:rPr lang="en-US" dirty="0"/>
              <a:t>, </a:t>
            </a:r>
            <a:br>
              <a:rPr lang="en-US" dirty="0"/>
            </a:br>
            <a:r>
              <a:rPr lang="en-US" dirty="0"/>
              <a:t>its </a:t>
            </a:r>
            <a:r>
              <a:rPr lang="en-US" b="1" dirty="0">
                <a:solidFill>
                  <a:schemeClr val="bg1"/>
                </a:solidFill>
              </a:rPr>
              <a:t>data</a:t>
            </a:r>
            <a:r>
              <a:rPr lang="en-US" dirty="0"/>
              <a:t> </a:t>
            </a:r>
            <a:r>
              <a:rPr lang="en-US" b="1" dirty="0">
                <a:solidFill>
                  <a:schemeClr val="bg1"/>
                </a:solidFill>
              </a:rPr>
              <a:t>rows</a:t>
            </a:r>
            <a:r>
              <a:rPr lang="en-US" dirty="0"/>
              <a:t> </a:t>
            </a:r>
            <a:r>
              <a:rPr lang="en-US" b="1" dirty="0">
                <a:solidFill>
                  <a:schemeClr val="bg1"/>
                </a:solidFill>
              </a:rPr>
              <a:t>are stored in </a:t>
            </a:r>
            <a:r>
              <a:rPr lang="en-US" dirty="0"/>
              <a:t>an </a:t>
            </a:r>
            <a:br>
              <a:rPr lang="en-US" dirty="0"/>
            </a:br>
            <a:r>
              <a:rPr lang="en-US" dirty="0"/>
              <a:t>unordered structure (</a:t>
            </a:r>
            <a:r>
              <a:rPr lang="en-US" b="1" dirty="0">
                <a:solidFill>
                  <a:schemeClr val="bg1"/>
                </a:solidFill>
              </a:rPr>
              <a:t>heap</a:t>
            </a:r>
            <a:r>
              <a:rPr lang="en-US" dirty="0"/>
              <a:t>).</a:t>
            </a:r>
          </a:p>
        </p:txBody>
      </p:sp>
      <p:sp>
        <p:nvSpPr>
          <p:cNvPr id="4" name="Title 3"/>
          <p:cNvSpPr>
            <a:spLocks noGrp="1"/>
          </p:cNvSpPr>
          <p:nvPr>
            <p:ph type="title"/>
          </p:nvPr>
        </p:nvSpPr>
        <p:spPr/>
        <p:txBody>
          <a:bodyPr/>
          <a:lstStyle/>
          <a:p>
            <a:r>
              <a:rPr lang="en-US"/>
              <a:t>Clustered Indexes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49</a:t>
            </a:fld>
            <a:endParaRPr lang="en-US" dirty="0"/>
          </a:p>
        </p:txBody>
      </p:sp>
      <p:sp>
        <p:nvSpPr>
          <p:cNvPr id="6" name="Rectangle 9"/>
          <p:cNvSpPr/>
          <p:nvPr/>
        </p:nvSpPr>
        <p:spPr>
          <a:xfrm>
            <a:off x="8831943" y="3432630"/>
            <a:ext cx="1066800"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7" name="Group 39"/>
          <p:cNvGrpSpPr/>
          <p:nvPr/>
        </p:nvGrpSpPr>
        <p:grpSpPr>
          <a:xfrm>
            <a:off x="6347821" y="5361257"/>
            <a:ext cx="5194074" cy="836369"/>
            <a:chOff x="5561012" y="5334000"/>
            <a:chExt cx="5194074" cy="836369"/>
          </a:xfrm>
        </p:grpSpPr>
        <p:sp>
          <p:nvSpPr>
            <p:cNvPr id="8" name="Rectangle: Rounded Corners 13"/>
            <p:cNvSpPr/>
            <p:nvPr/>
          </p:nvSpPr>
          <p:spPr>
            <a:xfrm>
              <a:off x="5561012" y="5334000"/>
              <a:ext cx="5194074" cy="836369"/>
            </a:xfrm>
            <a:prstGeom prst="roundRect">
              <a:avLst>
                <a:gd name="adj" fmla="val 5319"/>
              </a:avLst>
            </a:prstGeom>
            <a:solidFill>
              <a:schemeClr val="bg2">
                <a:alpha val="25098"/>
              </a:schemeClr>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grpSp>
          <p:nvGrpSpPr>
            <p:cNvPr id="9" name="Group 14"/>
            <p:cNvGrpSpPr/>
            <p:nvPr/>
          </p:nvGrpSpPr>
          <p:grpSpPr>
            <a:xfrm>
              <a:off x="6551136" y="5499904"/>
              <a:ext cx="609600" cy="533400"/>
              <a:chOff x="3998912" y="2209800"/>
              <a:chExt cx="609600" cy="533400"/>
            </a:xfrm>
          </p:grpSpPr>
          <p:sp>
            <p:nvSpPr>
              <p:cNvPr id="28" name="Rectangle: Folded Corner 15"/>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9" name="TextBox 16"/>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0" name="Group 17"/>
            <p:cNvGrpSpPr/>
            <p:nvPr/>
          </p:nvGrpSpPr>
          <p:grpSpPr>
            <a:xfrm>
              <a:off x="7141097" y="5499904"/>
              <a:ext cx="609600" cy="533400"/>
              <a:chOff x="3998912" y="2209800"/>
              <a:chExt cx="609600" cy="533400"/>
            </a:xfrm>
          </p:grpSpPr>
          <p:sp>
            <p:nvSpPr>
              <p:cNvPr id="26" name="Rectangle: Folded Corner 18"/>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7" name="TextBox 19"/>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1" name="Group 20"/>
            <p:cNvGrpSpPr/>
            <p:nvPr/>
          </p:nvGrpSpPr>
          <p:grpSpPr>
            <a:xfrm>
              <a:off x="7731058" y="5499904"/>
              <a:ext cx="609600" cy="533400"/>
              <a:chOff x="3998912" y="2209800"/>
              <a:chExt cx="609600" cy="533400"/>
            </a:xfrm>
          </p:grpSpPr>
          <p:sp>
            <p:nvSpPr>
              <p:cNvPr id="24" name="Rectangle: Folded Corner 21"/>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TextBox 22"/>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2" name="Group 23"/>
            <p:cNvGrpSpPr/>
            <p:nvPr/>
          </p:nvGrpSpPr>
          <p:grpSpPr>
            <a:xfrm>
              <a:off x="8321019" y="5499904"/>
              <a:ext cx="609600" cy="533400"/>
              <a:chOff x="3998912" y="2209800"/>
              <a:chExt cx="609600" cy="533400"/>
            </a:xfrm>
          </p:grpSpPr>
          <p:sp>
            <p:nvSpPr>
              <p:cNvPr id="22" name="Rectangle: Folded Corner 2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TextBox 2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3" name="Group 26"/>
            <p:cNvGrpSpPr/>
            <p:nvPr/>
          </p:nvGrpSpPr>
          <p:grpSpPr>
            <a:xfrm>
              <a:off x="8910980" y="5499904"/>
              <a:ext cx="609600" cy="533400"/>
              <a:chOff x="3998912" y="2209800"/>
              <a:chExt cx="609600" cy="533400"/>
            </a:xfrm>
          </p:grpSpPr>
          <p:sp>
            <p:nvSpPr>
              <p:cNvPr id="20" name="Rectangle: Folded Corner 2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TextBox 2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4" name="Group 33"/>
            <p:cNvGrpSpPr/>
            <p:nvPr/>
          </p:nvGrpSpPr>
          <p:grpSpPr>
            <a:xfrm>
              <a:off x="9500941" y="5499904"/>
              <a:ext cx="609600" cy="533400"/>
              <a:chOff x="3998912" y="2209800"/>
              <a:chExt cx="609600" cy="533400"/>
            </a:xfrm>
          </p:grpSpPr>
          <p:sp>
            <p:nvSpPr>
              <p:cNvPr id="18" name="Rectangle: Folded Corner 34"/>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TextBox 35"/>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nvGrpSpPr>
            <p:cNvPr id="15" name="Group 36"/>
            <p:cNvGrpSpPr/>
            <p:nvPr/>
          </p:nvGrpSpPr>
          <p:grpSpPr>
            <a:xfrm>
              <a:off x="10090901" y="5499904"/>
              <a:ext cx="609600" cy="533400"/>
              <a:chOff x="3998912" y="2209800"/>
              <a:chExt cx="609600" cy="533400"/>
            </a:xfrm>
          </p:grpSpPr>
          <p:sp>
            <p:nvSpPr>
              <p:cNvPr id="16" name="Rectangle: Folded Corner 37"/>
              <p:cNvSpPr/>
              <p:nvPr/>
            </p:nvSpPr>
            <p:spPr>
              <a:xfrm rot="10800000">
                <a:off x="4113212" y="2209800"/>
                <a:ext cx="381000" cy="533400"/>
              </a:xfrm>
              <a:prstGeom prst="foldedCorner">
                <a:avLst>
                  <a:gd name="adj" fmla="val 44167"/>
                </a:avLst>
              </a:prstGeom>
              <a:solidFill>
                <a:schemeClr val="accent1">
                  <a:alpha val="25098"/>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TextBox 38"/>
              <p:cNvSpPr txBox="1"/>
              <p:nvPr/>
            </p:nvSpPr>
            <p:spPr>
              <a:xfrm>
                <a:off x="3998912" y="2362200"/>
                <a:ext cx="609600" cy="369332"/>
              </a:xfrm>
              <a:prstGeom prst="rect">
                <a:avLst/>
              </a:prstGeom>
              <a:noFill/>
              <a:ln>
                <a:noFill/>
              </a:ln>
            </p:spPr>
            <p:txBody>
              <a:bodyPr wrap="square" rtlCol="0">
                <a:spAutoFit/>
              </a:bodyPr>
              <a:lstStyle/>
              <a:p>
                <a:pPr algn="ctr"/>
                <a:r>
                  <a:rPr lang="en-US" b="1" dirty="0">
                    <a:latin typeface="Consolas" panose="020B0609020204030204" pitchFamily="49" charset="0"/>
                  </a:rPr>
                  <a:t>☰</a:t>
                </a:r>
                <a:endParaRPr lang="en-US" sz="900" b="1" dirty="0">
                  <a:latin typeface="Consolas" panose="020B0609020204030204" pitchFamily="49" charset="0"/>
                </a:endParaRPr>
              </a:p>
            </p:txBody>
          </p:sp>
        </p:grpSp>
      </p:grpSp>
      <p:sp>
        <p:nvSpPr>
          <p:cNvPr id="30" name="Rectangle 40"/>
          <p:cNvSpPr/>
          <p:nvPr/>
        </p:nvSpPr>
        <p:spPr>
          <a:xfrm>
            <a:off x="8728097" y="4324070"/>
            <a:ext cx="1274492"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1" name="Rectangle 41"/>
          <p:cNvSpPr/>
          <p:nvPr/>
        </p:nvSpPr>
        <p:spPr>
          <a:xfrm>
            <a:off x="7250266" y="4324070"/>
            <a:ext cx="139525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2" name="Rectangle 42"/>
          <p:cNvSpPr/>
          <p:nvPr/>
        </p:nvSpPr>
        <p:spPr>
          <a:xfrm>
            <a:off x="10085164" y="4324070"/>
            <a:ext cx="1402146" cy="533400"/>
          </a:xfrm>
          <a:prstGeom prst="rect">
            <a:avLst/>
          </a:prstGeom>
          <a:solidFill>
            <a:schemeClr val="bg2">
              <a:alpha val="2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3" name="Connector: Elbow 44"/>
          <p:cNvCxnSpPr>
            <a:cxnSpLocks/>
            <a:stCxn id="6" idx="1"/>
            <a:endCxn id="31" idx="0"/>
          </p:cNvCxnSpPr>
          <p:nvPr/>
        </p:nvCxnSpPr>
        <p:spPr>
          <a:xfrm rot="10800000" flipV="1">
            <a:off x="7947896" y="3699330"/>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46"/>
          <p:cNvCxnSpPr>
            <a:cxnSpLocks/>
            <a:stCxn id="6" idx="3"/>
            <a:endCxn id="32" idx="0"/>
          </p:cNvCxnSpPr>
          <p:nvPr/>
        </p:nvCxnSpPr>
        <p:spPr>
          <a:xfrm>
            <a:off x="9898743" y="3699330"/>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cxnSpLocks/>
            <a:stCxn id="6" idx="2"/>
            <a:endCxn id="30" idx="0"/>
          </p:cNvCxnSpPr>
          <p:nvPr/>
        </p:nvCxnSpPr>
        <p:spPr>
          <a:xfrm>
            <a:off x="9365343" y="3966030"/>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cxnSpLocks/>
            <a:stCxn id="31" idx="2"/>
          </p:cNvCxnSpPr>
          <p:nvPr/>
        </p:nvCxnSpPr>
        <p:spPr>
          <a:xfrm flipH="1">
            <a:off x="7642746" y="4857470"/>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cxnSpLocks/>
            <a:stCxn id="31" idx="2"/>
            <a:endCxn id="26" idx="2"/>
          </p:cNvCxnSpPr>
          <p:nvPr/>
        </p:nvCxnSpPr>
        <p:spPr>
          <a:xfrm>
            <a:off x="7947894" y="4857470"/>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cxnSpLocks/>
            <a:stCxn id="30" idx="2"/>
            <a:endCxn id="24" idx="2"/>
          </p:cNvCxnSpPr>
          <p:nvPr/>
        </p:nvCxnSpPr>
        <p:spPr>
          <a:xfrm flipH="1">
            <a:off x="8822667" y="4857470"/>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6"/>
          <p:cNvCxnSpPr>
            <a:cxnSpLocks/>
            <a:stCxn id="30" idx="2"/>
            <a:endCxn id="22" idx="2"/>
          </p:cNvCxnSpPr>
          <p:nvPr/>
        </p:nvCxnSpPr>
        <p:spPr>
          <a:xfrm>
            <a:off x="9365344" y="4857470"/>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8"/>
          <p:cNvCxnSpPr>
            <a:cxnSpLocks/>
            <a:stCxn id="30" idx="2"/>
            <a:endCxn id="20" idx="2"/>
          </p:cNvCxnSpPr>
          <p:nvPr/>
        </p:nvCxnSpPr>
        <p:spPr>
          <a:xfrm>
            <a:off x="9365343" y="4857470"/>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0"/>
          <p:cNvCxnSpPr>
            <a:cxnSpLocks/>
            <a:stCxn id="32" idx="2"/>
            <a:endCxn id="18" idx="2"/>
          </p:cNvCxnSpPr>
          <p:nvPr/>
        </p:nvCxnSpPr>
        <p:spPr>
          <a:xfrm flipH="1">
            <a:off x="10592551" y="4857470"/>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64"/>
          <p:cNvCxnSpPr>
            <a:cxnSpLocks/>
            <a:stCxn id="32" idx="2"/>
            <a:endCxn id="16" idx="2"/>
          </p:cNvCxnSpPr>
          <p:nvPr/>
        </p:nvCxnSpPr>
        <p:spPr>
          <a:xfrm>
            <a:off x="10786238" y="4857470"/>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278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527246" y="4403802"/>
            <a:ext cx="647700" cy="1218018"/>
            <a:chOff x="4150" y="2578"/>
            <a:chExt cx="408" cy="952"/>
          </a:xfrm>
        </p:grpSpPr>
        <p:sp>
          <p:nvSpPr>
            <p:cNvPr id="521219" name="Line 3"/>
            <p:cNvSpPr>
              <a:spLocks noChangeShapeType="1"/>
            </p:cNvSpPr>
            <p:nvPr/>
          </p:nvSpPr>
          <p:spPr bwMode="auto">
            <a:xfrm>
              <a:off x="4558" y="2578"/>
              <a:ext cx="0" cy="952"/>
            </a:xfrm>
            <a:prstGeom prst="line">
              <a:avLst/>
            </a:prstGeom>
            <a:noFill/>
            <a:ln w="57150">
              <a:solidFill>
                <a:schemeClr val="tx1"/>
              </a:solidFill>
              <a:round/>
              <a:headEnd/>
              <a:tailEnd/>
            </a:ln>
            <a:effectLst/>
          </p:spPr>
          <p:txBody>
            <a:bodyPr/>
            <a:lstStyle/>
            <a:p>
              <a:endParaRPr lang="bg-BG" dirty="0"/>
            </a:p>
          </p:txBody>
        </p:sp>
        <p:sp>
          <p:nvSpPr>
            <p:cNvPr id="521220" name="Line 4"/>
            <p:cNvSpPr>
              <a:spLocks noChangeShapeType="1"/>
            </p:cNvSpPr>
            <p:nvPr/>
          </p:nvSpPr>
          <p:spPr bwMode="auto">
            <a:xfrm flipH="1">
              <a:off x="4150" y="3521"/>
              <a:ext cx="408" cy="0"/>
            </a:xfrm>
            <a:prstGeom prst="line">
              <a:avLst/>
            </a:prstGeom>
            <a:noFill/>
            <a:ln w="57150">
              <a:solidFill>
                <a:schemeClr val="tx1"/>
              </a:solidFill>
              <a:round/>
              <a:headEnd/>
              <a:tailEnd type="triangle" w="med" len="med"/>
            </a:ln>
            <a:effectLst/>
          </p:spPr>
          <p:txBody>
            <a:bodyPr/>
            <a:lstStyle/>
            <a:p>
              <a:endParaRPr lang="bg-BG" dirty="0"/>
            </a:p>
          </p:txBody>
        </p:sp>
      </p:grpSp>
      <p:grpSp>
        <p:nvGrpSpPr>
          <p:cNvPr id="3" name="Group 5"/>
          <p:cNvGrpSpPr>
            <a:grpSpLocks/>
          </p:cNvGrpSpPr>
          <p:nvPr/>
        </p:nvGrpSpPr>
        <p:grpSpPr bwMode="auto">
          <a:xfrm>
            <a:off x="2995556" y="3946602"/>
            <a:ext cx="673690" cy="1540014"/>
            <a:chOff x="930" y="2577"/>
            <a:chExt cx="535" cy="953"/>
          </a:xfrm>
        </p:grpSpPr>
        <p:sp>
          <p:nvSpPr>
            <p:cNvPr id="521222" name="Line 6"/>
            <p:cNvSpPr>
              <a:spLocks noChangeShapeType="1"/>
            </p:cNvSpPr>
            <p:nvPr/>
          </p:nvSpPr>
          <p:spPr bwMode="auto">
            <a:xfrm>
              <a:off x="930" y="2577"/>
              <a:ext cx="0" cy="953"/>
            </a:xfrm>
            <a:prstGeom prst="line">
              <a:avLst/>
            </a:prstGeom>
            <a:noFill/>
            <a:ln w="57150">
              <a:solidFill>
                <a:schemeClr val="tx1"/>
              </a:solidFill>
              <a:round/>
              <a:headEnd/>
              <a:tailEnd/>
            </a:ln>
            <a:effectLst/>
          </p:spPr>
          <p:txBody>
            <a:bodyPr/>
            <a:lstStyle/>
            <a:p>
              <a:endParaRPr lang="bg-BG" dirty="0"/>
            </a:p>
          </p:txBody>
        </p:sp>
        <p:sp>
          <p:nvSpPr>
            <p:cNvPr id="521223" name="Line 7"/>
            <p:cNvSpPr>
              <a:spLocks noChangeShapeType="1"/>
            </p:cNvSpPr>
            <p:nvPr/>
          </p:nvSpPr>
          <p:spPr bwMode="auto">
            <a:xfrm>
              <a:off x="930" y="3521"/>
              <a:ext cx="535" cy="0"/>
            </a:xfrm>
            <a:prstGeom prst="line">
              <a:avLst/>
            </a:prstGeom>
            <a:noFill/>
            <a:ln w="57150">
              <a:solidFill>
                <a:schemeClr val="tx1"/>
              </a:solidFill>
              <a:round/>
              <a:headEnd/>
              <a:tailEnd type="triangle" w="med" len="med"/>
            </a:ln>
            <a:effectLst/>
          </p:spPr>
          <p:txBody>
            <a:bodyPr/>
            <a:lstStyle/>
            <a:p>
              <a:endParaRPr lang="bg-BG" dirty="0"/>
            </a:p>
          </p:txBody>
        </p:sp>
      </p:grpSp>
      <p:sp>
        <p:nvSpPr>
          <p:cNvPr id="521225" name="Rectangle 9"/>
          <p:cNvSpPr>
            <a:spLocks noGrp="1" noChangeArrowheads="1"/>
          </p:cNvSpPr>
          <p:nvPr>
            <p:ph type="body" sz="quarter" idx="10"/>
          </p:nvPr>
        </p:nvSpPr>
        <p:spPr/>
        <p:txBody>
          <a:bodyPr/>
          <a:lstStyle/>
          <a:p>
            <a:r>
              <a:rPr lang="en-US" dirty="0"/>
              <a:t>Sometimes you need data from </a:t>
            </a:r>
            <a:r>
              <a:rPr lang="en-US" b="1" dirty="0">
                <a:solidFill>
                  <a:schemeClr val="bg1"/>
                </a:solidFill>
              </a:rPr>
              <a:t>several tables</a:t>
            </a:r>
            <a:r>
              <a:rPr lang="en-US" dirty="0"/>
              <a:t>:</a:t>
            </a:r>
          </a:p>
        </p:txBody>
      </p:sp>
      <p:sp>
        <p:nvSpPr>
          <p:cNvPr id="521224" name="Rectangle 8"/>
          <p:cNvSpPr>
            <a:spLocks noGrp="1" noChangeArrowheads="1"/>
          </p:cNvSpPr>
          <p:nvPr>
            <p:ph type="title"/>
          </p:nvPr>
        </p:nvSpPr>
        <p:spPr/>
        <p:txBody>
          <a:bodyPr/>
          <a:lstStyle/>
          <a:p>
            <a:r>
              <a:rPr lang="en-US"/>
              <a:t>Data from Multiple Tables</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a:t>
            </a:fld>
            <a:endParaRPr lang="en-US" dirty="0"/>
          </a:p>
        </p:txBody>
      </p:sp>
      <p:graphicFrame>
        <p:nvGraphicFramePr>
          <p:cNvPr id="14" name="Table 1"/>
          <p:cNvGraphicFramePr>
            <a:graphicFrameLocks noGrp="1"/>
          </p:cNvGraphicFramePr>
          <p:nvPr>
            <p:extLst/>
          </p:nvPr>
        </p:nvGraphicFramePr>
        <p:xfrm>
          <a:off x="2297646" y="2575002"/>
          <a:ext cx="4343400" cy="1371600"/>
        </p:xfrm>
        <a:graphic>
          <a:graphicData uri="http://schemas.openxmlformats.org/drawingml/2006/table">
            <a:tbl>
              <a:tblPr firstRow="1" bandRow="1">
                <a:tableStyleId>{912C8C85-51F0-491E-9774-3900AFEF0FD7}</a:tableStyleId>
              </a:tblPr>
              <a:tblGrid>
                <a:gridCol w="2290156">
                  <a:extLst>
                    <a:ext uri="{9D8B030D-6E8A-4147-A177-3AD203B41FA5}">
                      <a16:colId xmlns:a16="http://schemas.microsoft.com/office/drawing/2014/main" val="1594468805"/>
                    </a:ext>
                  </a:extLst>
                </a:gridCol>
                <a:gridCol w="205324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p>
                  </a:txBody>
                  <a:tcPr anchor="ct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nchor="ctr"/>
                </a:tc>
                <a:extLst>
                  <a:ext uri="{0D108BD9-81ED-4DB2-BD59-A6C34878D82A}">
                    <a16:rowId xmlns:a16="http://schemas.microsoft.com/office/drawing/2014/main" val="2845318136"/>
                  </a:ext>
                </a:extLst>
              </a:tr>
              <a:tr h="457200">
                <a:tc>
                  <a:txBody>
                    <a:bodyPr/>
                    <a:lstStyle/>
                    <a:p>
                      <a:r>
                        <a:rPr lang="en-US" noProof="1">
                          <a:effectLst/>
                        </a:rPr>
                        <a:t>John</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nchor="ctr"/>
                </a:tc>
                <a:extLst>
                  <a:ext uri="{0D108BD9-81ED-4DB2-BD59-A6C34878D82A}">
                    <a16:rowId xmlns:a16="http://schemas.microsoft.com/office/drawing/2014/main" val="690634117"/>
                  </a:ext>
                </a:extLst>
              </a:tr>
            </a:tbl>
          </a:graphicData>
        </a:graphic>
      </p:graphicFrame>
      <p:sp>
        <p:nvSpPr>
          <p:cNvPr id="15" name="TextBox 12"/>
          <p:cNvSpPr txBox="1"/>
          <p:nvPr/>
        </p:nvSpPr>
        <p:spPr>
          <a:xfrm>
            <a:off x="3514846" y="1941117"/>
            <a:ext cx="1758943" cy="523220"/>
          </a:xfrm>
          <a:prstGeom prst="rect">
            <a:avLst/>
          </a:prstGeom>
          <a:noFill/>
        </p:spPr>
        <p:txBody>
          <a:bodyPr wrap="none" rtlCol="0">
            <a:spAutoFit/>
          </a:bodyPr>
          <a:lstStyle/>
          <a:p>
            <a:r>
              <a:rPr lang="en-US" sz="2800" dirty="0"/>
              <a:t>Employees</a:t>
            </a:r>
          </a:p>
        </p:txBody>
      </p:sp>
      <p:graphicFrame>
        <p:nvGraphicFramePr>
          <p:cNvPr id="16" name="Table 15"/>
          <p:cNvGraphicFramePr>
            <a:graphicFrameLocks noGrp="1"/>
          </p:cNvGraphicFramePr>
          <p:nvPr>
            <p:extLst/>
          </p:nvPr>
        </p:nvGraphicFramePr>
        <p:xfrm>
          <a:off x="7025677" y="2575002"/>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7" name="TextBox 17"/>
          <p:cNvSpPr txBox="1"/>
          <p:nvPr/>
        </p:nvSpPr>
        <p:spPr>
          <a:xfrm>
            <a:off x="8252712" y="1914042"/>
            <a:ext cx="2101729" cy="523220"/>
          </a:xfrm>
          <a:prstGeom prst="rect">
            <a:avLst/>
          </a:prstGeom>
          <a:noFill/>
        </p:spPr>
        <p:txBody>
          <a:bodyPr wrap="none" rtlCol="0">
            <a:spAutoFit/>
          </a:bodyPr>
          <a:lstStyle/>
          <a:p>
            <a:r>
              <a:rPr lang="en-US" sz="2800" dirty="0"/>
              <a:t>Departments</a:t>
            </a:r>
          </a:p>
        </p:txBody>
      </p:sp>
      <p:graphicFrame>
        <p:nvGraphicFramePr>
          <p:cNvPr id="18" name="Table 3"/>
          <p:cNvGraphicFramePr>
            <a:graphicFrameLocks noGrp="1"/>
          </p:cNvGraphicFramePr>
          <p:nvPr>
            <p:extLst/>
          </p:nvPr>
        </p:nvGraphicFramePr>
        <p:xfrm>
          <a:off x="3669246" y="5177725"/>
          <a:ext cx="6858000" cy="914400"/>
        </p:xfrm>
        <a:graphic>
          <a:graphicData uri="http://schemas.openxmlformats.org/drawingml/2006/table">
            <a:tbl>
              <a:tblPr firstRow="1" bandRow="1">
                <a:tableStyleId>{912C8C85-51F0-491E-9774-3900AFEF0FD7}</a:tableStyleId>
              </a:tblPr>
              <a:tblGrid>
                <a:gridCol w="2277774">
                  <a:extLst>
                    <a:ext uri="{9D8B030D-6E8A-4147-A177-3AD203B41FA5}">
                      <a16:colId xmlns:a16="http://schemas.microsoft.com/office/drawing/2014/main" val="187285565"/>
                    </a:ext>
                  </a:extLst>
                </a:gridCol>
                <a:gridCol w="2065625">
                  <a:extLst>
                    <a:ext uri="{9D8B030D-6E8A-4147-A177-3AD203B41FA5}">
                      <a16:colId xmlns:a16="http://schemas.microsoft.com/office/drawing/2014/main" val="1774347793"/>
                    </a:ext>
                  </a:extLst>
                </a:gridCol>
                <a:gridCol w="2514601">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EmployeeName</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noProof="1">
                          <a:effectLst/>
                        </a:rPr>
                        <a:t>Edward</a:t>
                      </a:r>
                      <a:endParaRPr lang="en-US" noProof="1">
                        <a:solidFill>
                          <a:schemeClr val="tx1"/>
                        </a:solidFill>
                        <a:effectLst/>
                      </a:endParaRPr>
                    </a:p>
                  </a:txBody>
                  <a:tcPr/>
                </a:tc>
                <a:tc>
                  <a:txBody>
                    <a:bodyPr/>
                    <a:lstStyle/>
                    <a:p>
                      <a:r>
                        <a:rPr lang="en-US" noProof="1">
                          <a:effectLst/>
                        </a:rPr>
                        <a:t>3</a:t>
                      </a:r>
                      <a:endParaRPr lang="en-US" i="0" noProof="1">
                        <a:solidFill>
                          <a:schemeClr val="tx1"/>
                        </a:solidFill>
                        <a:effectLst/>
                      </a:endParaRPr>
                    </a:p>
                  </a:txBody>
                  <a:tcPr/>
                </a:tc>
                <a:tc>
                  <a:txBody>
                    <a:bodyPr/>
                    <a:lstStyle/>
                    <a:p>
                      <a:r>
                        <a:rPr lang="en-US" noProof="1">
                          <a:effectLst/>
                        </a:rPr>
                        <a:t>Sales</a:t>
                      </a:r>
                      <a:endParaRPr lang="en-US" i="0" noProof="1">
                        <a:solidFill>
                          <a:schemeClr val="tx1"/>
                        </a:solidFill>
                        <a:effectLst/>
                      </a:endParaRPr>
                    </a:p>
                  </a:txBody>
                  <a:tcPr/>
                </a:tc>
                <a:extLst>
                  <a:ext uri="{0D108BD9-81ED-4DB2-BD59-A6C34878D82A}">
                    <a16:rowId xmlns:a16="http://schemas.microsoft.com/office/drawing/2014/main" val="723432538"/>
                  </a:ext>
                </a:extLst>
              </a:tr>
            </a:tbl>
          </a:graphicData>
        </a:graphic>
      </p:graphicFrame>
    </p:spTree>
    <p:extLst>
      <p:ext uri="{BB962C8B-B14F-4D97-AF65-F5344CB8AC3E}">
        <p14:creationId xmlns:p14="http://schemas.microsoft.com/office/powerpoint/2010/main" val="29034510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0"/>
          </p:nvPr>
        </p:nvSpPr>
        <p:spPr/>
        <p:txBody>
          <a:bodyPr/>
          <a:lstStyle/>
          <a:p>
            <a:r>
              <a:rPr lang="en-US" dirty="0"/>
              <a:t>Useful for </a:t>
            </a:r>
            <a:r>
              <a:rPr lang="en-US" b="1" dirty="0">
                <a:solidFill>
                  <a:schemeClr val="bg1"/>
                </a:solidFill>
              </a:rPr>
              <a:t>fast retrieving of </a:t>
            </a:r>
            <a:r>
              <a:rPr lang="en-US" dirty="0"/>
              <a:t>a </a:t>
            </a:r>
            <a:r>
              <a:rPr lang="en-US" b="1" dirty="0">
                <a:solidFill>
                  <a:schemeClr val="bg1"/>
                </a:solidFill>
              </a:rPr>
              <a:t>single record </a:t>
            </a:r>
            <a:r>
              <a:rPr lang="en-US" dirty="0"/>
              <a:t>or a range of </a:t>
            </a:r>
            <a:br>
              <a:rPr lang="en-US" dirty="0"/>
            </a:br>
            <a:r>
              <a:rPr lang="en-US" dirty="0"/>
              <a:t>records</a:t>
            </a:r>
          </a:p>
          <a:p>
            <a:r>
              <a:rPr lang="en-US" dirty="0"/>
              <a:t>Maintained in a </a:t>
            </a:r>
            <a:r>
              <a:rPr lang="en-US" b="1" dirty="0">
                <a:solidFill>
                  <a:schemeClr val="bg1"/>
                </a:solidFill>
              </a:rPr>
              <a:t>separate structure </a:t>
            </a:r>
            <a:r>
              <a:rPr lang="en-US" dirty="0"/>
              <a:t>in the DB</a:t>
            </a:r>
          </a:p>
          <a:p>
            <a:r>
              <a:rPr lang="en-US" dirty="0"/>
              <a:t>Tend to be </a:t>
            </a:r>
            <a:r>
              <a:rPr lang="en-US" b="1" dirty="0">
                <a:solidFill>
                  <a:schemeClr val="bg1"/>
                </a:solidFill>
              </a:rPr>
              <a:t>much narrower </a:t>
            </a:r>
            <a:r>
              <a:rPr lang="en-US" dirty="0"/>
              <a:t>than the base table</a:t>
            </a:r>
          </a:p>
          <a:p>
            <a:pPr lvl="1"/>
            <a:r>
              <a:rPr lang="en-US" dirty="0"/>
              <a:t>Can </a:t>
            </a:r>
            <a:r>
              <a:rPr lang="en-US" b="1" dirty="0">
                <a:solidFill>
                  <a:schemeClr val="bg1"/>
                </a:solidFill>
              </a:rPr>
              <a:t>locate the exact record(s) </a:t>
            </a:r>
            <a:r>
              <a:rPr lang="en-US" dirty="0"/>
              <a:t>with </a:t>
            </a:r>
            <a:r>
              <a:rPr lang="en-US" b="1" dirty="0">
                <a:solidFill>
                  <a:schemeClr val="bg1"/>
                </a:solidFill>
              </a:rPr>
              <a:t>less I/O</a:t>
            </a:r>
          </a:p>
          <a:p>
            <a:r>
              <a:rPr lang="en-US" dirty="0"/>
              <a:t>Has </a:t>
            </a:r>
            <a:r>
              <a:rPr lang="en-US" b="1" dirty="0">
                <a:solidFill>
                  <a:schemeClr val="bg1"/>
                </a:solidFill>
              </a:rPr>
              <a:t>at least one more intermediate level </a:t>
            </a:r>
            <a:r>
              <a:rPr lang="en-US" dirty="0"/>
              <a:t>than the clustered </a:t>
            </a:r>
            <a:br>
              <a:rPr lang="en-US" dirty="0"/>
            </a:br>
            <a:r>
              <a:rPr lang="en-US" dirty="0"/>
              <a:t>index</a:t>
            </a:r>
          </a:p>
          <a:p>
            <a:pPr lvl="1"/>
            <a:r>
              <a:rPr lang="en-US" dirty="0"/>
              <a:t>Much </a:t>
            </a:r>
            <a:r>
              <a:rPr lang="en-US" b="1" dirty="0">
                <a:solidFill>
                  <a:schemeClr val="bg1"/>
                </a:solidFill>
              </a:rPr>
              <a:t>less valuable </a:t>
            </a:r>
            <a:r>
              <a:rPr lang="en-US" dirty="0"/>
              <a:t>if a table</a:t>
            </a:r>
            <a:r>
              <a:rPr lang="en-US" b="1" dirty="0">
                <a:solidFill>
                  <a:schemeClr val="bg1"/>
                </a:solidFill>
              </a:rPr>
              <a:t> doesn’t have a clustered index</a:t>
            </a:r>
          </a:p>
        </p:txBody>
      </p:sp>
      <p:sp>
        <p:nvSpPr>
          <p:cNvPr id="2" name="Title 1"/>
          <p:cNvSpPr>
            <a:spLocks noGrp="1"/>
          </p:cNvSpPr>
          <p:nvPr>
            <p:ph type="title"/>
          </p:nvPr>
        </p:nvSpPr>
        <p:spPr/>
        <p:txBody>
          <a:bodyPr/>
          <a:lstStyle/>
          <a:p>
            <a:r>
              <a:rPr lang="en-US"/>
              <a:t>Non-Clustered Indexes (1)</a:t>
            </a:r>
            <a:endParaRPr lang="en-US" dirty="0"/>
          </a:p>
        </p:txBody>
      </p:sp>
      <p:sp>
        <p:nvSpPr>
          <p:cNvPr id="4" name="Slide Number Placeholder 3"/>
          <p:cNvSpPr>
            <a:spLocks noGrp="1"/>
          </p:cNvSpPr>
          <p:nvPr>
            <p:ph type="sldNum" sz="quarter" idx="13"/>
          </p:nvPr>
        </p:nvSpPr>
        <p:spPr/>
        <p:txBody>
          <a:bodyPr/>
          <a:lstStyle/>
          <a:p>
            <a:fld id="{C014DD1E-5D91-48A3-AD6D-45FBA980D106}" type="slidenum">
              <a:rPr lang="en-US" smtClean="0"/>
              <a:pPr/>
              <a:t>50</a:t>
            </a:fld>
            <a:endParaRPr lang="en-US" dirty="0"/>
          </a:p>
        </p:txBody>
      </p:sp>
    </p:spTree>
    <p:extLst>
      <p:ext uri="{BB962C8B-B14F-4D97-AF65-F5344CB8AC3E}">
        <p14:creationId xmlns:p14="http://schemas.microsoft.com/office/powerpoint/2010/main" val="1949589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Контейнер за съдържание 2"/>
          <p:cNvSpPr>
            <a:spLocks noGrp="1"/>
          </p:cNvSpPr>
          <p:nvPr>
            <p:ph idx="10"/>
          </p:nvPr>
        </p:nvSpPr>
        <p:spPr/>
        <p:txBody>
          <a:bodyPr/>
          <a:lstStyle/>
          <a:p>
            <a:r>
              <a:rPr lang="en-US" dirty="0"/>
              <a:t>A non-clustered index </a:t>
            </a:r>
            <a:r>
              <a:rPr lang="en-US" b="1" dirty="0">
                <a:solidFill>
                  <a:schemeClr val="bg1"/>
                </a:solidFill>
              </a:rPr>
              <a:t>has pointers </a:t>
            </a:r>
            <a:r>
              <a:rPr lang="en-US" dirty="0"/>
              <a:t>to the </a:t>
            </a:r>
            <a:r>
              <a:rPr lang="en-US" b="1" dirty="0">
                <a:solidFill>
                  <a:schemeClr val="bg1"/>
                </a:solidFill>
              </a:rPr>
              <a:t>actual data rows </a:t>
            </a:r>
            <a:br>
              <a:rPr lang="en-US" b="1" dirty="0">
                <a:solidFill>
                  <a:schemeClr val="bg1"/>
                </a:solidFill>
              </a:rPr>
            </a:br>
            <a:r>
              <a:rPr lang="en-US" dirty="0"/>
              <a:t>(pointers to the clustered index if there is one).</a:t>
            </a:r>
          </a:p>
        </p:txBody>
      </p:sp>
      <p:sp>
        <p:nvSpPr>
          <p:cNvPr id="4" name="Заглавие 3"/>
          <p:cNvSpPr>
            <a:spLocks noGrp="1"/>
          </p:cNvSpPr>
          <p:nvPr>
            <p:ph type="title"/>
          </p:nvPr>
        </p:nvSpPr>
        <p:spPr/>
        <p:txBody>
          <a:bodyPr/>
          <a:lstStyle/>
          <a:p>
            <a:r>
              <a:rPr lang="en-US"/>
              <a:t>Non-Clustered Indexes (2)</a:t>
            </a:r>
            <a:endParaRPr lang="en-US" dirty="0"/>
          </a:p>
        </p:txBody>
      </p:sp>
      <p:sp>
        <p:nvSpPr>
          <p:cNvPr id="129" name="Slide Number Placeholder 3"/>
          <p:cNvSpPr>
            <a:spLocks noGrp="1"/>
          </p:cNvSpPr>
          <p:nvPr>
            <p:ph type="sldNum" sz="quarter" idx="13"/>
          </p:nvPr>
        </p:nvSpPr>
        <p:spPr>
          <a:solidFill>
            <a:schemeClr val="bg2"/>
          </a:solidFill>
        </p:spPr>
        <p:txBody>
          <a:bodyPr/>
          <a:lstStyle/>
          <a:p>
            <a:fld id="{C014DD1E-5D91-48A3-AD6D-45FBA980D106}" type="slidenum">
              <a:rPr lang="en-US" smtClean="0"/>
              <a:pPr/>
              <a:t>51</a:t>
            </a:fld>
            <a:endParaRPr lang="en-US" dirty="0"/>
          </a:p>
        </p:txBody>
      </p:sp>
      <p:sp>
        <p:nvSpPr>
          <p:cNvPr id="5" name="Rectangle 9"/>
          <p:cNvSpPr/>
          <p:nvPr/>
        </p:nvSpPr>
        <p:spPr>
          <a:xfrm>
            <a:off x="2819400"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Keys</a:t>
            </a:r>
          </a:p>
        </p:txBody>
      </p:sp>
      <p:grpSp>
        <p:nvGrpSpPr>
          <p:cNvPr id="6" name="Group 39"/>
          <p:cNvGrpSpPr/>
          <p:nvPr/>
        </p:nvGrpSpPr>
        <p:grpSpPr>
          <a:xfrm>
            <a:off x="335278" y="4732148"/>
            <a:ext cx="5194074" cy="836369"/>
            <a:chOff x="5561012" y="5334000"/>
            <a:chExt cx="5194074" cy="836369"/>
          </a:xfrm>
          <a:solidFill>
            <a:schemeClr val="bg2"/>
          </a:solidFill>
        </p:grpSpPr>
        <p:sp>
          <p:nvSpPr>
            <p:cNvPr id="7" name="Rectangle: Rounded Corners 13"/>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Data</a:t>
              </a:r>
            </a:p>
          </p:txBody>
        </p:sp>
        <p:sp>
          <p:nvSpPr>
            <p:cNvPr id="27" name="Rectangle: Folded Corner 15"/>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5" name="Rectangle: Folded Corner 18"/>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3" name="Rectangle: Folded Corner 21"/>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1" name="Rectangle: Folded Corner 24"/>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9" name="Rectangle: Folded Corner 27"/>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7" name="Rectangle: Folded Corner 3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ectangle: Folded Corner 37"/>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sp>
        <p:nvSpPr>
          <p:cNvPr id="29" name="Rectangle 40"/>
          <p:cNvSpPr/>
          <p:nvPr/>
        </p:nvSpPr>
        <p:spPr>
          <a:xfrm>
            <a:off x="2715554" y="3694961"/>
            <a:ext cx="1274492"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100-199</a:t>
            </a:r>
            <a:endParaRPr lang="en-US" sz="2000" dirty="0">
              <a:solidFill>
                <a:schemeClr val="tx1"/>
              </a:solidFill>
            </a:endParaRPr>
          </a:p>
        </p:txBody>
      </p:sp>
      <p:sp>
        <p:nvSpPr>
          <p:cNvPr id="30" name="Rectangle 41"/>
          <p:cNvSpPr/>
          <p:nvPr/>
        </p:nvSpPr>
        <p:spPr>
          <a:xfrm>
            <a:off x="1237723" y="3694961"/>
            <a:ext cx="139525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0-99</a:t>
            </a:r>
          </a:p>
        </p:txBody>
      </p:sp>
      <p:sp>
        <p:nvSpPr>
          <p:cNvPr id="31" name="Rectangle 42"/>
          <p:cNvSpPr/>
          <p:nvPr/>
        </p:nvSpPr>
        <p:spPr>
          <a:xfrm>
            <a:off x="4072621" y="3694961"/>
            <a:ext cx="1402146"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200-299</a:t>
            </a:r>
            <a:endParaRPr lang="en-US" sz="2800" dirty="0">
              <a:solidFill>
                <a:schemeClr val="tx1"/>
              </a:solidFill>
            </a:endParaRPr>
          </a:p>
        </p:txBody>
      </p:sp>
      <p:cxnSp>
        <p:nvCxnSpPr>
          <p:cNvPr id="32" name="Connector: Elbow 44"/>
          <p:cNvCxnSpPr>
            <a:cxnSpLocks/>
            <a:stCxn id="5" idx="1"/>
            <a:endCxn id="30" idx="0"/>
          </p:cNvCxnSpPr>
          <p:nvPr/>
        </p:nvCxnSpPr>
        <p:spPr>
          <a:xfrm rot="10800000" flipV="1">
            <a:off x="1935353" y="3070221"/>
            <a:ext cx="884049"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46"/>
          <p:cNvCxnSpPr>
            <a:cxnSpLocks/>
            <a:stCxn id="5" idx="3"/>
            <a:endCxn id="31" idx="0"/>
          </p:cNvCxnSpPr>
          <p:nvPr/>
        </p:nvCxnSpPr>
        <p:spPr>
          <a:xfrm>
            <a:off x="3886200" y="3070221"/>
            <a:ext cx="887494" cy="62474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8"/>
          <p:cNvCxnSpPr>
            <a:cxnSpLocks/>
            <a:stCxn id="5" idx="2"/>
            <a:endCxn id="29" idx="0"/>
          </p:cNvCxnSpPr>
          <p:nvPr/>
        </p:nvCxnSpPr>
        <p:spPr>
          <a:xfrm>
            <a:off x="3352800" y="3336921"/>
            <a:ext cx="0" cy="3580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0"/>
          <p:cNvCxnSpPr>
            <a:cxnSpLocks/>
            <a:stCxn id="30" idx="2"/>
          </p:cNvCxnSpPr>
          <p:nvPr/>
        </p:nvCxnSpPr>
        <p:spPr>
          <a:xfrm flipH="1">
            <a:off x="1630203" y="4228361"/>
            <a:ext cx="305148"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52"/>
          <p:cNvCxnSpPr>
            <a:cxnSpLocks/>
            <a:stCxn id="30" idx="2"/>
            <a:endCxn id="25" idx="2"/>
          </p:cNvCxnSpPr>
          <p:nvPr/>
        </p:nvCxnSpPr>
        <p:spPr>
          <a:xfrm>
            <a:off x="1935351" y="4228361"/>
            <a:ext cx="284812"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54"/>
          <p:cNvCxnSpPr>
            <a:cxnSpLocks/>
            <a:stCxn id="29" idx="2"/>
            <a:endCxn id="23" idx="2"/>
          </p:cNvCxnSpPr>
          <p:nvPr/>
        </p:nvCxnSpPr>
        <p:spPr>
          <a:xfrm flipH="1">
            <a:off x="2810124" y="4228361"/>
            <a:ext cx="54267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6"/>
          <p:cNvCxnSpPr>
            <a:cxnSpLocks/>
            <a:stCxn id="29" idx="2"/>
            <a:endCxn id="21" idx="2"/>
          </p:cNvCxnSpPr>
          <p:nvPr/>
        </p:nvCxnSpPr>
        <p:spPr>
          <a:xfrm>
            <a:off x="3352801" y="4228361"/>
            <a:ext cx="47285"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58"/>
          <p:cNvCxnSpPr>
            <a:cxnSpLocks/>
            <a:stCxn id="29" idx="2"/>
            <a:endCxn id="19" idx="2"/>
          </p:cNvCxnSpPr>
          <p:nvPr/>
        </p:nvCxnSpPr>
        <p:spPr>
          <a:xfrm>
            <a:off x="3352800" y="4228361"/>
            <a:ext cx="637246"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0"/>
          <p:cNvCxnSpPr>
            <a:cxnSpLocks/>
            <a:stCxn id="31" idx="2"/>
            <a:endCxn id="17" idx="2"/>
          </p:cNvCxnSpPr>
          <p:nvPr/>
        </p:nvCxnSpPr>
        <p:spPr>
          <a:xfrm flipH="1">
            <a:off x="4580008" y="4228361"/>
            <a:ext cx="193687"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64"/>
          <p:cNvCxnSpPr>
            <a:cxnSpLocks/>
            <a:stCxn id="31" idx="2"/>
            <a:endCxn id="15" idx="2"/>
          </p:cNvCxnSpPr>
          <p:nvPr/>
        </p:nvCxnSpPr>
        <p:spPr>
          <a:xfrm>
            <a:off x="4773695" y="4228361"/>
            <a:ext cx="396273" cy="66969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82"/>
          <p:cNvSpPr/>
          <p:nvPr/>
        </p:nvSpPr>
        <p:spPr>
          <a:xfrm>
            <a:off x="8674326" y="2803521"/>
            <a:ext cx="1066800" cy="533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Index</a:t>
            </a:r>
          </a:p>
        </p:txBody>
      </p:sp>
      <p:grpSp>
        <p:nvGrpSpPr>
          <p:cNvPr id="43" name="Group 83"/>
          <p:cNvGrpSpPr/>
          <p:nvPr/>
        </p:nvGrpSpPr>
        <p:grpSpPr>
          <a:xfrm>
            <a:off x="6190204" y="4732148"/>
            <a:ext cx="5194074" cy="836369"/>
            <a:chOff x="5561012" y="5334000"/>
            <a:chExt cx="5194074" cy="836369"/>
          </a:xfrm>
          <a:solidFill>
            <a:schemeClr val="bg2"/>
          </a:solidFill>
        </p:grpSpPr>
        <p:sp>
          <p:nvSpPr>
            <p:cNvPr id="44" name="Rectangle: Rounded Corners 84"/>
            <p:cNvSpPr/>
            <p:nvPr/>
          </p:nvSpPr>
          <p:spPr>
            <a:xfrm>
              <a:off x="5561012" y="5334000"/>
              <a:ext cx="5194074" cy="836369"/>
            </a:xfrm>
            <a:prstGeom prst="roundRect">
              <a:avLst>
                <a:gd name="adj" fmla="val 5319"/>
              </a:avLst>
            </a:prstGeom>
            <a:grp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b="1" dirty="0">
                  <a:solidFill>
                    <a:schemeClr val="tx1"/>
                  </a:solidFill>
                  <a:latin typeface="Consolas" pitchFamily="49" charset="0"/>
                  <a:cs typeface="Consolas" pitchFamily="49" charset="0"/>
                </a:rPr>
                <a:t>Links</a:t>
              </a:r>
            </a:p>
          </p:txBody>
        </p:sp>
        <p:sp>
          <p:nvSpPr>
            <p:cNvPr id="64" name="Rectangle: Folded Corner 104"/>
            <p:cNvSpPr/>
            <p:nvPr/>
          </p:nvSpPr>
          <p:spPr>
            <a:xfrm rot="10800000">
              <a:off x="6665436"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2" name="Rectangle: Folded Corner 102"/>
            <p:cNvSpPr/>
            <p:nvPr/>
          </p:nvSpPr>
          <p:spPr>
            <a:xfrm rot="10800000">
              <a:off x="7255397"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0" name="Rectangle: Folded Corner 100"/>
            <p:cNvSpPr/>
            <p:nvPr/>
          </p:nvSpPr>
          <p:spPr>
            <a:xfrm rot="10800000">
              <a:off x="7845358"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8" name="Rectangle: Folded Corner 98"/>
            <p:cNvSpPr/>
            <p:nvPr/>
          </p:nvSpPr>
          <p:spPr>
            <a:xfrm rot="10800000">
              <a:off x="8435319"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6" name="Rectangle: Folded Corner 96"/>
            <p:cNvSpPr/>
            <p:nvPr/>
          </p:nvSpPr>
          <p:spPr>
            <a:xfrm rot="10800000">
              <a:off x="9025280"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4" name="Rectangle: Folded Corner 94"/>
            <p:cNvSpPr/>
            <p:nvPr/>
          </p:nvSpPr>
          <p:spPr>
            <a:xfrm rot="10800000">
              <a:off x="961524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2" name="Rectangle: Folded Corner 92"/>
            <p:cNvSpPr/>
            <p:nvPr/>
          </p:nvSpPr>
          <p:spPr>
            <a:xfrm rot="10800000">
              <a:off x="10205201" y="5499904"/>
              <a:ext cx="381000" cy="533400"/>
            </a:xfrm>
            <a:prstGeom prst="foldedCorner">
              <a:avLst>
                <a:gd name="adj" fmla="val 44167"/>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grpSp>
      <p:grpSp>
        <p:nvGrpSpPr>
          <p:cNvPr id="66" name="Group 121"/>
          <p:cNvGrpSpPr/>
          <p:nvPr/>
        </p:nvGrpSpPr>
        <p:grpSpPr>
          <a:xfrm>
            <a:off x="7092649" y="3694961"/>
            <a:ext cx="4237044" cy="533400"/>
            <a:chOff x="7289183" y="4701440"/>
            <a:chExt cx="4237044" cy="533400"/>
          </a:xfrm>
          <a:solidFill>
            <a:schemeClr val="bg2"/>
          </a:solidFill>
        </p:grpSpPr>
        <p:sp>
          <p:nvSpPr>
            <p:cNvPr id="67" name="Rectangle 106"/>
            <p:cNvSpPr/>
            <p:nvPr/>
          </p:nvSpPr>
          <p:spPr>
            <a:xfrm>
              <a:off x="8767014" y="4701440"/>
              <a:ext cx="1274492"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2</a:t>
              </a:r>
              <a:endParaRPr lang="en-US" sz="2000" dirty="0">
                <a:solidFill>
                  <a:schemeClr val="tx1"/>
                </a:solidFill>
              </a:endParaRPr>
            </a:p>
          </p:txBody>
        </p:sp>
        <p:sp>
          <p:nvSpPr>
            <p:cNvPr id="68" name="Rectangle 107"/>
            <p:cNvSpPr/>
            <p:nvPr/>
          </p:nvSpPr>
          <p:spPr>
            <a:xfrm>
              <a:off x="7289183" y="4701440"/>
              <a:ext cx="139525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a:t>
              </a:r>
              <a:r>
                <a:rPr lang="en-US" dirty="0"/>
                <a:t> </a:t>
              </a:r>
              <a:r>
                <a:rPr lang="en-US" dirty="0">
                  <a:solidFill>
                    <a:schemeClr val="tx1"/>
                  </a:solidFill>
                </a:rPr>
                <a:t>1</a:t>
              </a:r>
            </a:p>
          </p:txBody>
        </p:sp>
        <p:sp>
          <p:nvSpPr>
            <p:cNvPr id="69" name="Rectangle 108"/>
            <p:cNvSpPr/>
            <p:nvPr/>
          </p:nvSpPr>
          <p:spPr>
            <a:xfrm>
              <a:off x="10124081" y="4701440"/>
              <a:ext cx="1402146" cy="533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Range 3</a:t>
              </a:r>
              <a:endParaRPr lang="en-US" sz="2800" dirty="0">
                <a:solidFill>
                  <a:schemeClr val="tx1"/>
                </a:solidFill>
              </a:endParaRPr>
            </a:p>
          </p:txBody>
        </p:sp>
      </p:grpSp>
      <p:grpSp>
        <p:nvGrpSpPr>
          <p:cNvPr id="70" name="Group 120"/>
          <p:cNvGrpSpPr/>
          <p:nvPr/>
        </p:nvGrpSpPr>
        <p:grpSpPr>
          <a:xfrm>
            <a:off x="7790278" y="3070221"/>
            <a:ext cx="2838342" cy="624740"/>
            <a:chOff x="7788690" y="3070221"/>
            <a:chExt cx="2838342" cy="624740"/>
          </a:xfrm>
          <a:solidFill>
            <a:schemeClr val="bg2"/>
          </a:solidFill>
        </p:grpSpPr>
        <p:cxnSp>
          <p:nvCxnSpPr>
            <p:cNvPr id="71" name="Connector: Elbow 109"/>
            <p:cNvCxnSpPr>
              <a:cxnSpLocks/>
              <a:stCxn id="42" idx="1"/>
              <a:endCxn id="68" idx="0"/>
            </p:cNvCxnSpPr>
            <p:nvPr/>
          </p:nvCxnSpPr>
          <p:spPr>
            <a:xfrm rot="10800000" flipV="1">
              <a:off x="7788690" y="3070221"/>
              <a:ext cx="884049"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10"/>
            <p:cNvCxnSpPr>
              <a:cxnSpLocks/>
              <a:stCxn id="42" idx="3"/>
              <a:endCxn id="69" idx="0"/>
            </p:cNvCxnSpPr>
            <p:nvPr/>
          </p:nvCxnSpPr>
          <p:spPr>
            <a:xfrm>
              <a:off x="9739538" y="3070221"/>
              <a:ext cx="887494" cy="624740"/>
            </a:xfrm>
            <a:prstGeom prst="bentConnector2">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11"/>
            <p:cNvCxnSpPr>
              <a:cxnSpLocks/>
              <a:stCxn id="42" idx="2"/>
              <a:endCxn id="67" idx="0"/>
            </p:cNvCxnSpPr>
            <p:nvPr/>
          </p:nvCxnSpPr>
          <p:spPr>
            <a:xfrm>
              <a:off x="9206138" y="3336921"/>
              <a:ext cx="0" cy="35804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122"/>
          <p:cNvGrpSpPr/>
          <p:nvPr/>
        </p:nvGrpSpPr>
        <p:grpSpPr>
          <a:xfrm>
            <a:off x="7485129" y="4228361"/>
            <a:ext cx="3539764" cy="669690"/>
            <a:chOff x="7483541" y="4228361"/>
            <a:chExt cx="3539764" cy="669690"/>
          </a:xfrm>
          <a:solidFill>
            <a:schemeClr val="bg2"/>
          </a:solidFill>
        </p:grpSpPr>
        <p:cxnSp>
          <p:nvCxnSpPr>
            <p:cNvPr id="75" name="Straight Arrow Connector 112"/>
            <p:cNvCxnSpPr>
              <a:cxnSpLocks/>
              <a:stCxn id="68" idx="2"/>
            </p:cNvCxnSpPr>
            <p:nvPr/>
          </p:nvCxnSpPr>
          <p:spPr>
            <a:xfrm flipH="1">
              <a:off x="7483541" y="4228361"/>
              <a:ext cx="305148"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113"/>
            <p:cNvCxnSpPr>
              <a:cxnSpLocks/>
              <a:stCxn id="68" idx="2"/>
              <a:endCxn id="62" idx="2"/>
            </p:cNvCxnSpPr>
            <p:nvPr/>
          </p:nvCxnSpPr>
          <p:spPr>
            <a:xfrm>
              <a:off x="7788689" y="4228361"/>
              <a:ext cx="284812"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14"/>
            <p:cNvCxnSpPr>
              <a:cxnSpLocks/>
              <a:stCxn id="67" idx="2"/>
              <a:endCxn id="60" idx="2"/>
            </p:cNvCxnSpPr>
            <p:nvPr/>
          </p:nvCxnSpPr>
          <p:spPr>
            <a:xfrm flipH="1">
              <a:off x="8663462" y="4228361"/>
              <a:ext cx="54267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115"/>
            <p:cNvCxnSpPr>
              <a:cxnSpLocks/>
              <a:stCxn id="67" idx="2"/>
              <a:endCxn id="58" idx="2"/>
            </p:cNvCxnSpPr>
            <p:nvPr/>
          </p:nvCxnSpPr>
          <p:spPr>
            <a:xfrm>
              <a:off x="9206138" y="4228361"/>
              <a:ext cx="47285"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16"/>
            <p:cNvCxnSpPr>
              <a:cxnSpLocks/>
              <a:stCxn id="67" idx="2"/>
              <a:endCxn id="56" idx="2"/>
            </p:cNvCxnSpPr>
            <p:nvPr/>
          </p:nvCxnSpPr>
          <p:spPr>
            <a:xfrm>
              <a:off x="9206138" y="4228361"/>
              <a:ext cx="637246"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17"/>
            <p:cNvCxnSpPr>
              <a:cxnSpLocks/>
              <a:stCxn id="69" idx="2"/>
              <a:endCxn id="54" idx="2"/>
            </p:cNvCxnSpPr>
            <p:nvPr/>
          </p:nvCxnSpPr>
          <p:spPr>
            <a:xfrm flipH="1">
              <a:off x="10433345" y="4228361"/>
              <a:ext cx="193687"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18"/>
            <p:cNvCxnSpPr>
              <a:cxnSpLocks/>
              <a:stCxn id="69" idx="2"/>
              <a:endCxn id="52" idx="2"/>
            </p:cNvCxnSpPr>
            <p:nvPr/>
          </p:nvCxnSpPr>
          <p:spPr>
            <a:xfrm>
              <a:off x="10627032" y="4228361"/>
              <a:ext cx="396273" cy="669690"/>
            </a:xfrm>
            <a:prstGeom prst="straightConnector1">
              <a:avLst/>
            </a:prstGeom>
            <a:grpFill/>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2" name="Arrow: Right 119"/>
          <p:cNvSpPr/>
          <p:nvPr/>
        </p:nvSpPr>
        <p:spPr>
          <a:xfrm rot="10800000">
            <a:off x="5583394" y="4992915"/>
            <a:ext cx="533400" cy="383608"/>
          </a:xfrm>
          <a:prstGeom prst="rightArrow">
            <a:avLst>
              <a:gd name="adj1" fmla="val 50000"/>
              <a:gd name="adj2" fmla="val 52843"/>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2077012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1" grpId="0" animBg="1"/>
      <p:bldP spid="42" grpId="0" animBg="1"/>
      <p:bldP spid="8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524002" y="2667001"/>
            <a:ext cx="8839198" cy="1661993"/>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0" tIns="91440" rIns="0" bIns="91440" rtlCol="0">
            <a:spAutoFit/>
          </a:bodyPr>
          <a:lstStyle/>
          <a:p>
            <a:pPr lvl="1"/>
            <a:r>
              <a:rPr lang="en-US" sz="3200" b="1" noProof="1">
                <a:solidFill>
                  <a:schemeClr val="bg1"/>
                </a:solidFill>
                <a:latin typeface="Consolas" panose="020B0609020204030204" pitchFamily="49" charset="0"/>
              </a:rPr>
              <a:t>CREATE NONCLUSTERED INDEX IX_</a:t>
            </a:r>
            <a:r>
              <a:rPr lang="en-US" sz="3200" b="1" noProof="1">
                <a:solidFill>
                  <a:schemeClr val="tx2"/>
                </a:solidFill>
                <a:latin typeface="Consolas" panose="020B0609020204030204" pitchFamily="49" charset="0"/>
              </a:rPr>
              <a:t>Employees_FirstName_LastName</a:t>
            </a:r>
          </a:p>
          <a:p>
            <a:pPr lvl="1"/>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Employees</a:t>
            </a:r>
            <a:r>
              <a:rPr lang="en-US" sz="3200" b="1" noProof="1">
                <a:solidFill>
                  <a:schemeClr val="tx2"/>
                </a:solidFill>
                <a:latin typeface="Consolas" panose="020B0609020204030204" pitchFamily="49" charset="0"/>
              </a:rPr>
              <a:t>(</a:t>
            </a:r>
            <a:r>
              <a:rPr lang="en-US" sz="3200" b="1" noProof="1">
                <a:solidFill>
                  <a:schemeClr val="bg1"/>
                </a:solidFill>
                <a:latin typeface="Consolas" panose="020B0609020204030204" pitchFamily="49" charset="0"/>
              </a:rPr>
              <a:t>FirstName</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LastName</a:t>
            </a:r>
            <a:r>
              <a:rPr lang="en-US" sz="3200" b="1" noProof="1">
                <a:solidFill>
                  <a:schemeClr val="tx2"/>
                </a:solidFill>
                <a:latin typeface="Consolas" panose="020B0609020204030204" pitchFamily="49" charset="0"/>
              </a:rPr>
              <a:t>)</a:t>
            </a:r>
            <a:endParaRPr lang="en-US" sz="3200" noProof="1">
              <a:solidFill>
                <a:schemeClr val="tx2"/>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Indices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52</a:t>
            </a:fld>
            <a:endParaRPr lang="en-US" dirty="0"/>
          </a:p>
        </p:txBody>
      </p:sp>
      <p:sp>
        <p:nvSpPr>
          <p:cNvPr id="8" name="AutoShape 7"/>
          <p:cNvSpPr>
            <a:spLocks noChangeArrowheads="1"/>
          </p:cNvSpPr>
          <p:nvPr/>
        </p:nvSpPr>
        <p:spPr bwMode="auto">
          <a:xfrm>
            <a:off x="2248677" y="4553563"/>
            <a:ext cx="2055629" cy="564085"/>
          </a:xfrm>
          <a:prstGeom prst="wedgeRoundRectCallout">
            <a:avLst>
              <a:gd name="adj1" fmla="val 48152"/>
              <a:gd name="adj2" fmla="val -9447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Table Name</a:t>
            </a:r>
          </a:p>
        </p:txBody>
      </p:sp>
      <p:sp>
        <p:nvSpPr>
          <p:cNvPr id="11" name="AutoShape 7"/>
          <p:cNvSpPr>
            <a:spLocks noChangeArrowheads="1"/>
          </p:cNvSpPr>
          <p:nvPr/>
        </p:nvSpPr>
        <p:spPr bwMode="auto">
          <a:xfrm>
            <a:off x="6894513" y="4532686"/>
            <a:ext cx="1774421" cy="564085"/>
          </a:xfrm>
          <a:prstGeom prst="wedgeRoundRectCallout">
            <a:avLst>
              <a:gd name="adj1" fmla="val -50336"/>
              <a:gd name="adj2" fmla="val -97047"/>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Columns</a:t>
            </a:r>
          </a:p>
        </p:txBody>
      </p:sp>
      <p:sp>
        <p:nvSpPr>
          <p:cNvPr id="13" name="AutoShape 7"/>
          <p:cNvSpPr>
            <a:spLocks noChangeArrowheads="1"/>
          </p:cNvSpPr>
          <p:nvPr/>
        </p:nvSpPr>
        <p:spPr bwMode="auto">
          <a:xfrm>
            <a:off x="5273979" y="1985586"/>
            <a:ext cx="2101244" cy="558485"/>
          </a:xfrm>
          <a:prstGeom prst="wedgeRoundRectCallout">
            <a:avLst>
              <a:gd name="adj1" fmla="val -45949"/>
              <a:gd name="adj2" fmla="val 85694"/>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Index Type</a:t>
            </a:r>
          </a:p>
        </p:txBody>
      </p:sp>
    </p:spTree>
    <p:extLst>
      <p:ext uri="{BB962C8B-B14F-4D97-AF65-F5344CB8AC3E}">
        <p14:creationId xmlns:p14="http://schemas.microsoft.com/office/powerpoint/2010/main" val="11403389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a:t>Demo: Index Performance</a:t>
            </a:r>
            <a:endParaRPr lang="bg-BG" dirty="0"/>
          </a:p>
        </p:txBody>
      </p:sp>
      <p:sp>
        <p:nvSpPr>
          <p:cNvPr id="6" name="Text Placeholder 5"/>
          <p:cNvSpPr>
            <a:spLocks noGrp="1"/>
          </p:cNvSpPr>
          <p:nvPr>
            <p:ph type="body" idx="11"/>
          </p:nvPr>
        </p:nvSpPr>
        <p:spPr/>
        <p:txBody>
          <a:bodyPr/>
          <a:lstStyle/>
          <a:p>
            <a:r>
              <a:rPr lang="en-US"/>
              <a:t>Live Demo in Class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1106941"/>
            <a:ext cx="3257550" cy="3076575"/>
          </a:xfrm>
          <a:prstGeom prst="rect">
            <a:avLst/>
          </a:prstGeom>
        </p:spPr>
      </p:pic>
    </p:spTree>
    <p:extLst>
      <p:ext uri="{BB962C8B-B14F-4D97-AF65-F5344CB8AC3E}">
        <p14:creationId xmlns:p14="http://schemas.microsoft.com/office/powerpoint/2010/main" val="1582049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sp>
        <p:nvSpPr>
          <p:cNvPr id="6" name="Slide Number Placeholder 5"/>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14DD1E-5D91-48A3-AD6D-45FBA980D106}" type="slidenum">
              <a:rPr kumimoji="0" lang="en-US" sz="1000" b="0" i="0" u="none" strike="noStrike" kern="1200" cap="none" spc="0" normalizeH="0" baseline="0" noProof="0" smtClean="0">
                <a:ln>
                  <a:noFill/>
                </a:ln>
                <a:solidFill>
                  <a:srgbClr val="234465"/>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000" b="0" i="0" u="none" strike="noStrike" kern="1200" cap="none" spc="0" normalizeH="0" baseline="0" noProof="0" dirty="0">
              <a:ln>
                <a:noFill/>
              </a:ln>
              <a:solidFill>
                <a:srgbClr val="234465"/>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64770"/>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13800"/>
              </a:spcBef>
              <a:spcAft>
                <a:spcPts val="60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FFFFFF"/>
              </a:solidFill>
              <a:effectLst/>
              <a:uLnTx/>
              <a:uFillTx/>
              <a:latin typeface="Calibri" panose="020F0502020204030204"/>
              <a:ea typeface="+mn-ea"/>
              <a:cs typeface="+mn-cs"/>
            </a:endParaRPr>
          </a:p>
          <a:p>
            <a:pPr marL="358775" marR="0" lvl="0" indent="-358775" algn="l" defTabSz="1218438" rtl="0" eaLnBrk="1" fontAlgn="auto" latinLnBrk="1" hangingPunct="1">
              <a:lnSpc>
                <a:spcPct val="95000"/>
              </a:lnSpc>
              <a:spcBef>
                <a:spcPts val="600"/>
              </a:spcBef>
              <a:spcAft>
                <a:spcPts val="600"/>
              </a:spcAft>
              <a:buClrTx/>
              <a:buSzTx/>
              <a:buFont typeface="Wingdings" panose="05000000000000000000" pitchFamily="2" charset="2"/>
              <a:buChar char="§"/>
              <a:tabLst/>
              <a:defRPr/>
            </a:pPr>
            <a:endParaRPr kumimoji="0" lang="en-US" sz="3200" b="1" i="0" u="none" strike="noStrike" kern="1200" cap="none" spc="0" normalizeH="0" baseline="0" noProof="1">
              <a:ln>
                <a:noFill/>
              </a:ln>
              <a:solidFill>
                <a:srgbClr val="FFFFFF"/>
              </a:solidFill>
              <a:effectLst/>
              <a:uLnTx/>
              <a:uFillTx/>
              <a:latin typeface="Calibri" panose="020F0502020204030204"/>
              <a:ea typeface="+mn-ea"/>
              <a:cs typeface="+mn-cs"/>
            </a:endParaRPr>
          </a:p>
        </p:txBody>
      </p:sp>
      <p:sp>
        <p:nvSpPr>
          <p:cNvPr id="2" name="Rectangle 1"/>
          <p:cNvSpPr/>
          <p:nvPr/>
        </p:nvSpPr>
        <p:spPr>
          <a:xfrm>
            <a:off x="699284" y="1758207"/>
            <a:ext cx="8000489" cy="4401205"/>
          </a:xfrm>
          <a:prstGeom prst="rect">
            <a:avLst/>
          </a:prstGeom>
        </p:spPr>
        <p:txBody>
          <a:bodyPr wrap="square">
            <a:spAutoFit/>
          </a:bodyPr>
          <a:lstStyle/>
          <a:p>
            <a:pPr marL="444500" indent="-444500">
              <a:lnSpc>
                <a:spcPct val="100000"/>
              </a:lnSpc>
              <a:buClr>
                <a:schemeClr val="bg2"/>
              </a:buClr>
              <a:buFontTx/>
              <a:buAutoNum type="arabicPeriod"/>
            </a:pPr>
            <a:r>
              <a:rPr lang="en-US" sz="2800" b="1" dirty="0">
                <a:solidFill>
                  <a:schemeClr val="bg1"/>
                </a:solidFill>
              </a:rPr>
              <a:t>Joins</a:t>
            </a: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endParaRPr lang="en-US" sz="2800" dirty="0">
              <a:solidFill>
                <a:schemeClr val="bg2"/>
              </a:solidFill>
            </a:endParaRPr>
          </a:p>
          <a:p>
            <a:pPr marL="444500" indent="-444500">
              <a:lnSpc>
                <a:spcPct val="100000"/>
              </a:lnSpc>
              <a:buClr>
                <a:schemeClr val="bg2"/>
              </a:buClr>
              <a:buFontTx/>
              <a:buAutoNum type="arabicPeriod"/>
            </a:pPr>
            <a:r>
              <a:rPr lang="en-US" sz="2800" b="1" dirty="0">
                <a:solidFill>
                  <a:schemeClr val="bg1"/>
                </a:solidFill>
              </a:rPr>
              <a:t>Subqueries</a:t>
            </a:r>
            <a:r>
              <a:rPr lang="en-US" sz="2800" dirty="0">
                <a:solidFill>
                  <a:schemeClr val="bg2"/>
                </a:solidFill>
              </a:rPr>
              <a:t> are used to nest queries.</a:t>
            </a:r>
          </a:p>
          <a:p>
            <a:pPr marL="444500" indent="-444500">
              <a:lnSpc>
                <a:spcPct val="100000"/>
              </a:lnSpc>
              <a:buClr>
                <a:schemeClr val="bg2"/>
              </a:buClr>
              <a:buFontTx/>
              <a:buAutoNum type="arabicPeriod"/>
            </a:pPr>
            <a:r>
              <a:rPr lang="en-US" sz="2800" b="1" dirty="0">
                <a:solidFill>
                  <a:schemeClr val="bg1"/>
                </a:solidFill>
              </a:rPr>
              <a:t>CTE's</a:t>
            </a:r>
            <a:r>
              <a:rPr lang="en-US" sz="2800" dirty="0">
                <a:solidFill>
                  <a:schemeClr val="bg2"/>
                </a:solidFill>
              </a:rPr>
              <a:t> improve code reuse and</a:t>
            </a:r>
            <a:br>
              <a:rPr lang="en-US" sz="2800" dirty="0">
                <a:solidFill>
                  <a:schemeClr val="bg2"/>
                </a:solidFill>
              </a:rPr>
            </a:br>
            <a:r>
              <a:rPr lang="en-US" sz="2800" dirty="0">
                <a:solidFill>
                  <a:schemeClr val="bg2"/>
                </a:solidFill>
              </a:rPr>
              <a:t>readability.</a:t>
            </a:r>
          </a:p>
          <a:p>
            <a:pPr marL="444500" indent="-444500">
              <a:lnSpc>
                <a:spcPct val="100000"/>
              </a:lnSpc>
              <a:buClr>
                <a:schemeClr val="bg2"/>
              </a:buClr>
              <a:buFontTx/>
              <a:buAutoNum type="arabicPeriod"/>
            </a:pPr>
            <a:r>
              <a:rPr lang="en-US" sz="2800" b="1" dirty="0">
                <a:solidFill>
                  <a:schemeClr val="bg1"/>
                </a:solidFill>
              </a:rPr>
              <a:t>Indices</a:t>
            </a:r>
            <a:r>
              <a:rPr lang="en-US" sz="2800" dirty="0">
                <a:solidFill>
                  <a:schemeClr val="bg2"/>
                </a:solidFill>
              </a:rPr>
              <a:t> improve SQL search performance</a:t>
            </a:r>
            <a:br>
              <a:rPr lang="en-US" sz="2800" dirty="0">
                <a:solidFill>
                  <a:schemeClr val="bg2"/>
                </a:solidFill>
              </a:rPr>
            </a:br>
            <a:r>
              <a:rPr lang="en-US" sz="2800" dirty="0">
                <a:solidFill>
                  <a:schemeClr val="bg2"/>
                </a:solidFill>
              </a:rPr>
              <a:t>if used properly.</a:t>
            </a:r>
          </a:p>
        </p:txBody>
      </p:sp>
      <p:sp>
        <p:nvSpPr>
          <p:cNvPr id="17" name="Rectangle 9"/>
          <p:cNvSpPr>
            <a:spLocks noChangeArrowheads="1"/>
          </p:cNvSpPr>
          <p:nvPr/>
        </p:nvSpPr>
        <p:spPr bwMode="auto">
          <a:xfrm>
            <a:off x="1215720" y="2279467"/>
            <a:ext cx="6800409" cy="16031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pPr marL="0" lvl="2"/>
            <a:r>
              <a:rPr lang="en-US" sz="3000" b="1" dirty="0">
                <a:solidFill>
                  <a:schemeClr val="bg2"/>
                </a:solidFill>
                <a:latin typeface="Consolas" panose="020B0609020204030204" pitchFamily="49" charset="0"/>
              </a:rPr>
              <a:t>SELECT * FROM Employees AS </a:t>
            </a:r>
            <a:r>
              <a:rPr lang="en-US" sz="3000" b="1" dirty="0">
                <a:solidFill>
                  <a:schemeClr val="bg1"/>
                </a:solidFill>
                <a:latin typeface="Consolas" panose="020B0609020204030204" pitchFamily="49" charset="0"/>
              </a:rPr>
              <a:t>e</a:t>
            </a:r>
          </a:p>
          <a:p>
            <a:pPr marL="0" lvl="2"/>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JOIN</a:t>
            </a:r>
            <a:r>
              <a:rPr lang="en-US" sz="3000" b="1" noProof="1">
                <a:solidFill>
                  <a:schemeClr val="bg2"/>
                </a:solidFill>
                <a:latin typeface="Consolas" panose="020B0609020204030204" pitchFamily="49" charset="0"/>
              </a:rPr>
              <a:t> Departments AS </a:t>
            </a:r>
            <a:r>
              <a:rPr lang="en-US" sz="3000" b="1" noProof="1">
                <a:solidFill>
                  <a:schemeClr val="bg1"/>
                </a:solidFill>
                <a:latin typeface="Consolas" panose="020B0609020204030204" pitchFamily="49" charset="0"/>
              </a:rPr>
              <a:t>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ON</a:t>
            </a:r>
            <a:r>
              <a:rPr lang="en-US" sz="3000" b="1" noProof="1">
                <a:solidFill>
                  <a:schemeClr val="bg2"/>
                </a:solidFill>
                <a:latin typeface="Consolas" panose="020B0609020204030204" pitchFamily="49" charset="0"/>
              </a:rPr>
              <a:t/>
            </a:r>
            <a:br>
              <a:rPr lang="en-US" sz="3000" b="1" noProof="1">
                <a:solidFill>
                  <a:schemeClr val="bg2"/>
                </a:solidFill>
                <a:latin typeface="Consolas" panose="020B0609020204030204" pitchFamily="49" charset="0"/>
              </a:rPr>
            </a:br>
            <a:r>
              <a:rPr lang="en-US" sz="3000" b="1" noProof="1">
                <a:solidFill>
                  <a:schemeClr val="bg2"/>
                </a:solidFill>
                <a:latin typeface="Consolas" panose="020B0609020204030204" pitchFamily="49" charset="0"/>
              </a:rPr>
              <a:t>d.</a:t>
            </a:r>
            <a:r>
              <a:rPr lang="en-US" sz="3000" b="1" noProof="1">
                <a:solidFill>
                  <a:schemeClr val="bg1"/>
                </a:solidFill>
                <a:latin typeface="Consolas" panose="020B0609020204030204" pitchFamily="49" charset="0"/>
              </a:rPr>
              <a:t>DepartmentId</a:t>
            </a:r>
            <a:r>
              <a:rPr lang="en-US" sz="3000" b="1" noProof="1">
                <a:solidFill>
                  <a:schemeClr val="bg2"/>
                </a:solidFill>
                <a:latin typeface="Consolas" panose="020B0609020204030204" pitchFamily="49" charset="0"/>
              </a:rPr>
              <a:t> </a:t>
            </a:r>
            <a:r>
              <a:rPr lang="en-US" sz="3000" b="1" noProof="1">
                <a:solidFill>
                  <a:schemeClr val="bg1"/>
                </a:solidFill>
                <a:latin typeface="Consolas" panose="020B0609020204030204" pitchFamily="49" charset="0"/>
              </a:rPr>
              <a:t>=</a:t>
            </a:r>
            <a:r>
              <a:rPr lang="en-US" sz="3000" b="1" noProof="1">
                <a:solidFill>
                  <a:schemeClr val="bg2"/>
                </a:solidFill>
                <a:latin typeface="Consolas" panose="020B0609020204030204" pitchFamily="49" charset="0"/>
              </a:rPr>
              <a:t> e.</a:t>
            </a:r>
            <a:r>
              <a:rPr lang="en-US" sz="3000" b="1" noProof="1">
                <a:solidFill>
                  <a:schemeClr val="bg1"/>
                </a:solidFill>
                <a:latin typeface="Consolas" panose="020B0609020204030204" pitchFamily="49" charset="0"/>
              </a:rPr>
              <a:t>DepartmentID</a:t>
            </a:r>
            <a:endParaRPr lang="en-US" sz="3000" noProof="1">
              <a:solidFill>
                <a:schemeClr val="bg1"/>
              </a:solidFill>
              <a:latin typeface="Consolas" panose="020B0609020204030204" pitchFamily="49" charset="0"/>
            </a:endParaRPr>
          </a:p>
        </p:txBody>
      </p:sp>
    </p:spTree>
    <p:extLst>
      <p:ext uri="{BB962C8B-B14F-4D97-AF65-F5344CB8AC3E}">
        <p14:creationId xmlns:p14="http://schemas.microsoft.com/office/powerpoint/2010/main" val="2417647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733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Tree>
    <p:extLst>
      <p:ext uri="{BB962C8B-B14F-4D97-AF65-F5344CB8AC3E}">
        <p14:creationId xmlns:p14="http://schemas.microsoft.com/office/powerpoint/2010/main" val="38430204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1200" y="1710324"/>
            <a:ext cx="8229600" cy="4151278"/>
            <a:chOff x="1492446" y="2067924"/>
            <a:chExt cx="6811766" cy="3436077"/>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4"/>
            </p:cNvPr>
            <p:cNvPicPr>
              <a:picLocks noChangeAspect="1"/>
            </p:cNvPicPr>
            <p:nvPr/>
          </p:nvPicPr>
          <p:blipFill rotWithShape="1">
            <a:blip r:embed="rId5"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6"/>
            </p:cNvPr>
            <p:cNvPicPr>
              <a:picLocks noChangeAspect="1"/>
            </p:cNvPicPr>
            <p:nvPr/>
          </p:nvPicPr>
          <p:blipFill rotWithShape="1">
            <a:blip r:embed="rId7"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8"/>
            </p:cNvPr>
            <p:cNvPicPr>
              <a:picLocks noChangeAspect="1"/>
            </p:cNvPicPr>
            <p:nvPr/>
          </p:nvPicPr>
          <p:blipFill rotWithShape="1">
            <a:blip r:embed="rId9"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Tree>
    <p:extLst>
      <p:ext uri="{BB962C8B-B14F-4D97-AF65-F5344CB8AC3E}">
        <p14:creationId xmlns:p14="http://schemas.microsoft.com/office/powerpoint/2010/main" val="41154372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This course (slides, examples, demos, videos, homework, etc.)</a:t>
            </a:r>
            <a:br>
              <a:rPr lang="en-US" dirty="0"/>
            </a:br>
            <a:r>
              <a:rPr lang="en-US" dirty="0"/>
              <a:t>is licensed under the "</a:t>
            </a:r>
            <a:r>
              <a:rPr lang="en-US" dirty="0">
                <a:solidFill>
                  <a:schemeClr val="bg1"/>
                </a:solidFill>
                <a:hlinkClick r:id="rId3"/>
              </a:rPr>
              <a:t>Creative Commons </a:t>
            </a:r>
            <a:r>
              <a:rPr lang="en-US" noProof="1">
                <a:solidFill>
                  <a:schemeClr val="bg1"/>
                </a:solidFill>
                <a:hlinkClick r:id="rId3"/>
              </a:rPr>
              <a:t>Attribution-NonCommercial-ShareAlike</a:t>
            </a:r>
            <a:r>
              <a:rPr lang="en-US" dirty="0">
                <a:solidFill>
                  <a:schemeClr val="bg1"/>
                </a:solidFill>
                <a:hlinkClick r:id="rId3"/>
              </a:rPr>
              <a:t> 4.0 International</a:t>
            </a:r>
            <a:r>
              <a:rPr lang="en-US" dirty="0"/>
              <a:t>" license</a:t>
            </a:r>
            <a:endParaRPr lang="en-US" sz="2000" dirty="0"/>
          </a:p>
        </p:txBody>
      </p:sp>
      <p:sp>
        <p:nvSpPr>
          <p:cNvPr id="2" name="Title 1"/>
          <p:cNvSpPr>
            <a:spLocks noGrp="1"/>
          </p:cNvSpPr>
          <p:nvPr>
            <p:ph type="title"/>
          </p:nvPr>
        </p:nvSpPr>
        <p:spPr/>
        <p:txBody>
          <a:bodyPr>
            <a:normAutofit/>
          </a:bodyPr>
          <a:lstStyle/>
          <a:p>
            <a:r>
              <a:rPr lang="en-US" dirty="0"/>
              <a:t>License</a:t>
            </a:r>
          </a:p>
        </p:txBody>
      </p:sp>
      <p:sp>
        <p:nvSpPr>
          <p:cNvPr id="4" name="Slide Number Placeholder 3"/>
          <p:cNvSpPr>
            <a:spLocks noGrp="1"/>
          </p:cNvSpPr>
          <p:nvPr>
            <p:ph type="sldNum" sz="quarter" idx="13"/>
          </p:nvPr>
        </p:nvSpPr>
        <p:spPr/>
        <p:txBody>
          <a:bodyPr/>
          <a:lstStyle/>
          <a:p>
            <a:fld id="{C014DD1E-5D91-48A3-AD6D-45FBA980D106}" type="slidenum">
              <a:rPr lang="en-US" smtClean="0"/>
              <a:pPr/>
              <a:t>58</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48" y="3810000"/>
            <a:ext cx="4642333" cy="1624244"/>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0115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Autofit/>
          </a:bodyPr>
          <a:lstStyle/>
          <a:p>
            <a:pPr>
              <a:lnSpc>
                <a:spcPct val="100000"/>
              </a:lnSpc>
            </a:pPr>
            <a:r>
              <a:rPr lang="en-US" sz="3199" dirty="0"/>
              <a:t>Software University – High-Quality Education and </a:t>
            </a:r>
            <a:br>
              <a:rPr lang="en-US" sz="3199" dirty="0"/>
            </a:br>
            <a:r>
              <a:rPr lang="en-US" sz="3199" dirty="0"/>
              <a:t>Employment Opportunities </a:t>
            </a:r>
          </a:p>
          <a:p>
            <a:pPr lvl="1">
              <a:lnSpc>
                <a:spcPct val="100000"/>
              </a:lnSpc>
            </a:pPr>
            <a:r>
              <a:rPr lang="en-US" sz="2899" noProof="1">
                <a:hlinkClick r:id="rId3"/>
              </a:rPr>
              <a:t>softuni.bg</a:t>
            </a:r>
            <a:r>
              <a:rPr lang="en-US" sz="2899" noProof="1"/>
              <a:t> </a:t>
            </a:r>
          </a:p>
          <a:p>
            <a:pPr>
              <a:lnSpc>
                <a:spcPct val="100000"/>
              </a:lnSpc>
            </a:pPr>
            <a:r>
              <a:rPr lang="en-US" sz="3199" dirty="0"/>
              <a:t>Software University Foundation</a:t>
            </a:r>
            <a:endParaRPr lang="bg-BG" sz="3199" dirty="0"/>
          </a:p>
          <a:p>
            <a:pPr lvl="1">
              <a:lnSpc>
                <a:spcPct val="100000"/>
              </a:lnSpc>
            </a:pPr>
            <a:r>
              <a:rPr lang="en-US" sz="2999" noProof="1">
                <a:hlinkClick r:id="rId4"/>
              </a:rPr>
              <a:t>http://softuni.foundation/</a:t>
            </a:r>
            <a:endParaRPr lang="en-US" sz="2999" noProof="1"/>
          </a:p>
          <a:p>
            <a:pPr>
              <a:lnSpc>
                <a:spcPct val="100000"/>
              </a:lnSpc>
            </a:pPr>
            <a:r>
              <a:rPr lang="en-US" sz="3199" dirty="0"/>
              <a:t>Software University @ Facebook</a:t>
            </a:r>
          </a:p>
          <a:p>
            <a:pPr marL="990278" lvl="1" indent="-380876" defTabSz="1218804">
              <a:lnSpc>
                <a:spcPct val="100000"/>
              </a:lnSpc>
              <a:tabLst>
                <a:tab pos="282490" algn="l"/>
              </a:tabLst>
              <a:defRPr/>
            </a:pPr>
            <a:r>
              <a:rPr lang="en-US" sz="2899" noProof="1">
                <a:solidFill>
                  <a:srgbClr val="234465"/>
                </a:solidFill>
                <a:hlinkClick r:id="rId5"/>
              </a:rPr>
              <a:t>facebook.com/SoftwareUniversity</a:t>
            </a:r>
            <a:endParaRPr lang="en-US" sz="2899" noProof="1">
              <a:solidFill>
                <a:srgbClr val="234465"/>
              </a:solidFill>
            </a:endParaRPr>
          </a:p>
          <a:p>
            <a:pPr>
              <a:lnSpc>
                <a:spcPct val="100000"/>
              </a:lnSpc>
            </a:pPr>
            <a:r>
              <a:rPr lang="en-US" sz="3199" dirty="0"/>
              <a:t>Software University Forums</a:t>
            </a:r>
          </a:p>
          <a:p>
            <a:pPr marL="990278" lvl="1" indent="-380876" defTabSz="1218804">
              <a:lnSpc>
                <a:spcPct val="100000"/>
              </a:lnSpc>
              <a:tabLst>
                <a:tab pos="282490" algn="l"/>
              </a:tabLst>
              <a:defRPr/>
            </a:pPr>
            <a:r>
              <a:rPr lang="en-US" sz="2799" dirty="0">
                <a:hlinkClick r:id="rId6"/>
              </a:rPr>
              <a:t>forum.softuni.bg</a:t>
            </a:r>
            <a:endParaRPr lang="en-US" sz="2799" noProof="1"/>
          </a:p>
          <a:p>
            <a:pPr>
              <a:lnSpc>
                <a:spcPct val="100000"/>
              </a:lnSpc>
            </a:pPr>
            <a:endParaRPr lang="en-US" noProof="1"/>
          </a:p>
        </p:txBody>
      </p:sp>
      <p:sp>
        <p:nvSpPr>
          <p:cNvPr id="3" name="Title 2"/>
          <p:cNvSpPr>
            <a:spLocks noGrp="1"/>
          </p:cNvSpPr>
          <p:nvPr>
            <p:ph type="title"/>
          </p:nvPr>
        </p:nvSpPr>
        <p:spPr/>
        <p:txBody>
          <a:bodyPr>
            <a:normAutofit/>
          </a:bodyPr>
          <a:lstStyle/>
          <a:p>
            <a:r>
              <a:rPr lang="en-US" dirty="0"/>
              <a:t>Trainings @ Software University</a:t>
            </a:r>
            <a:r>
              <a:rPr lang="bg-BG" dirty="0"/>
              <a:t> (</a:t>
            </a:r>
            <a:r>
              <a:rPr lang="en-US" dirty="0"/>
              <a:t>SoftUni)</a:t>
            </a:r>
          </a:p>
        </p:txBody>
      </p:sp>
      <p:pic>
        <p:nvPicPr>
          <p:cNvPr id="15" name="Picture 14">
            <a:hlinkClick r:id="rId7"/>
            <a:extLst>
              <a:ext uri="{FF2B5EF4-FFF2-40B4-BE49-F238E27FC236}">
                <a16:creationId xmlns:a16="http://schemas.microsoft.com/office/drawing/2014/main" id="{FF8B5863-FC71-441D-893C-E681B70BF35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34201" y="2538113"/>
            <a:ext cx="2122583" cy="529411"/>
          </a:xfrm>
          <a:prstGeom prst="rect">
            <a:avLst/>
          </a:prstGeom>
        </p:spPr>
      </p:pic>
      <p:pic>
        <p:nvPicPr>
          <p:cNvPr id="18" name="Picture 17">
            <a:hlinkClick r:id="rId3"/>
            <a:extLst>
              <a:ext uri="{FF2B5EF4-FFF2-40B4-BE49-F238E27FC236}">
                <a16:creationId xmlns:a16="http://schemas.microsoft.com/office/drawing/2014/main" id="{5AC70220-7037-4082-BB2D-BF1E99F91E0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22728" y="2057401"/>
            <a:ext cx="3366866" cy="4482957"/>
          </a:xfrm>
          <a:prstGeom prst="rect">
            <a:avLst/>
          </a:prstGeom>
        </p:spPr>
      </p:pic>
      <p:pic>
        <p:nvPicPr>
          <p:cNvPr id="11" name="Picture 4">
            <a:hlinkClick r:id="rId10" tooltip="Software University @ Facebook"/>
            <a:extLst>
              <a:ext uri="{FF2B5EF4-FFF2-40B4-BE49-F238E27FC236}">
                <a16:creationId xmlns:a16="http://schemas.microsoft.com/office/drawing/2014/main" id="{7DE74804-3B64-4B79-BDD0-3E400F9EC1F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934201" y="3654372"/>
            <a:ext cx="1118449" cy="11184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hlinkClick r:id="rId6" tooltip="Software University Discussion Forum"/>
            <a:extLst>
              <a:ext uri="{FF2B5EF4-FFF2-40B4-BE49-F238E27FC236}">
                <a16:creationId xmlns:a16="http://schemas.microsoft.com/office/drawing/2014/main" id="{E65F0011-8B8E-4A02-A422-9662ADE13CB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934200" y="5359668"/>
            <a:ext cx="1041962" cy="1041962"/>
          </a:xfrm>
          <a:prstGeom prst="rect">
            <a:avLst/>
          </a:prstGeom>
        </p:spPr>
      </p:pic>
    </p:spTree>
    <p:extLst>
      <p:ext uri="{BB962C8B-B14F-4D97-AF65-F5344CB8AC3E}">
        <p14:creationId xmlns:p14="http://schemas.microsoft.com/office/powerpoint/2010/main" val="16194189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type="body" sz="quarter" idx="10"/>
          </p:nvPr>
        </p:nvSpPr>
        <p:spPr/>
        <p:txBody>
          <a:bodyPr/>
          <a:lstStyle/>
          <a:p>
            <a:pPr>
              <a:buClr>
                <a:schemeClr val="tx1"/>
              </a:buClr>
            </a:pPr>
            <a:r>
              <a:rPr lang="en-US" b="1" dirty="0">
                <a:solidFill>
                  <a:schemeClr val="bg1"/>
                </a:solidFill>
              </a:rPr>
              <a:t>Inner</a:t>
            </a:r>
            <a:r>
              <a:rPr lang="en-US" dirty="0"/>
              <a:t> joins</a:t>
            </a:r>
          </a:p>
          <a:p>
            <a:pPr>
              <a:buClr>
                <a:schemeClr val="tx1"/>
              </a:buClr>
            </a:pPr>
            <a:r>
              <a:rPr lang="en-US" b="1" dirty="0">
                <a:solidFill>
                  <a:schemeClr val="bg1"/>
                </a:solidFill>
              </a:rPr>
              <a:t>Left</a:t>
            </a:r>
            <a:r>
              <a:rPr lang="en-US" dirty="0"/>
              <a:t>, </a:t>
            </a:r>
            <a:r>
              <a:rPr lang="en-US" b="1" dirty="0">
                <a:solidFill>
                  <a:schemeClr val="bg1"/>
                </a:solidFill>
              </a:rPr>
              <a:t>right</a:t>
            </a:r>
            <a:r>
              <a:rPr lang="en-US" dirty="0"/>
              <a:t> and </a:t>
            </a:r>
            <a:r>
              <a:rPr lang="en-US" b="1" dirty="0">
                <a:solidFill>
                  <a:schemeClr val="bg1"/>
                </a:solidFill>
              </a:rPr>
              <a:t>full outer </a:t>
            </a:r>
            <a:r>
              <a:rPr lang="en-US" dirty="0"/>
              <a:t>joins</a:t>
            </a:r>
          </a:p>
          <a:p>
            <a:pPr>
              <a:buClr>
                <a:schemeClr val="tx1"/>
              </a:buClr>
            </a:pPr>
            <a:r>
              <a:rPr lang="en-US" b="1" dirty="0">
                <a:solidFill>
                  <a:schemeClr val="bg1"/>
                </a:solidFill>
              </a:rPr>
              <a:t>Cross</a:t>
            </a:r>
            <a:r>
              <a:rPr lang="en-US" dirty="0">
                <a:solidFill>
                  <a:schemeClr val="bg1"/>
                </a:solidFill>
              </a:rPr>
              <a:t> </a:t>
            </a:r>
            <a:r>
              <a:rPr lang="en-US" dirty="0"/>
              <a:t>joins</a:t>
            </a:r>
          </a:p>
        </p:txBody>
      </p:sp>
      <p:sp>
        <p:nvSpPr>
          <p:cNvPr id="525314" name="Rectangle 2"/>
          <p:cNvSpPr>
            <a:spLocks noGrp="1" noChangeArrowheads="1"/>
          </p:cNvSpPr>
          <p:nvPr>
            <p:ph type="title"/>
          </p:nvPr>
        </p:nvSpPr>
        <p:spPr/>
        <p:txBody>
          <a:bodyPr/>
          <a:lstStyle/>
          <a:p>
            <a:r>
              <a:rPr lang="en-US"/>
              <a:t>Types of Joins</a:t>
            </a:r>
            <a:endParaRPr lang="en-US" dirty="0"/>
          </a:p>
        </p:txBody>
      </p:sp>
      <p:sp>
        <p:nvSpPr>
          <p:cNvPr id="2" name="Slide Number Placeholder 1"/>
          <p:cNvSpPr>
            <a:spLocks noGrp="1"/>
          </p:cNvSpPr>
          <p:nvPr>
            <p:ph type="sldNum" sz="quarter" idx="13"/>
          </p:nvPr>
        </p:nvSpPr>
        <p:spPr/>
        <p:txBody>
          <a:bodyPr/>
          <a:lstStyle/>
          <a:p>
            <a:fld id="{C014DD1E-5D91-48A3-AD6D-45FBA980D106}" type="slidenum">
              <a:rPr lang="en-US" smtClean="0"/>
              <a:pPr/>
              <a:t>6</a:t>
            </a:fld>
            <a:endParaRPr lang="en-US" dirty="0"/>
          </a:p>
        </p:txBody>
      </p:sp>
      <p:pic>
        <p:nvPicPr>
          <p:cNvPr id="45057" name="Picture 1" descr="C:\Trash\table-red.png"/>
          <p:cNvPicPr>
            <a:picLocks noChangeAspect="1" noChangeArrowheads="1"/>
          </p:cNvPicPr>
          <p:nvPr/>
        </p:nvPicPr>
        <p:blipFill>
          <a:blip r:embed="rId3" cstate="screen"/>
          <a:srcRect/>
          <a:stretch>
            <a:fillRect/>
          </a:stretch>
        </p:blipFill>
        <p:spPr bwMode="auto">
          <a:xfrm>
            <a:off x="3240891" y="3407889"/>
            <a:ext cx="2771776" cy="2224262"/>
          </a:xfrm>
          <a:prstGeom prst="rect">
            <a:avLst/>
          </a:prstGeom>
          <a:ln>
            <a:noFill/>
          </a:ln>
          <a:effectLst>
            <a:outerShdw blurRad="292100" dist="139700" dir="2700000" algn="tl" rotWithShape="0">
              <a:srgbClr val="333333">
                <a:alpha val="65000"/>
              </a:srgbClr>
            </a:outerShdw>
          </a:effectLst>
        </p:spPr>
      </p:pic>
      <p:pic>
        <p:nvPicPr>
          <p:cNvPr id="6" name="Picture 1" descr="C:\Trash\table-red.png"/>
          <p:cNvPicPr>
            <a:picLocks noChangeAspect="1" noChangeArrowheads="1"/>
          </p:cNvPicPr>
          <p:nvPr/>
        </p:nvPicPr>
        <p:blipFill>
          <a:blip r:embed="rId3" cstate="screen">
            <a:duotone>
              <a:prstClr val="black"/>
              <a:schemeClr val="accent4">
                <a:tint val="45000"/>
                <a:satMod val="400000"/>
              </a:schemeClr>
            </a:duotone>
          </a:blip>
          <a:srcRect/>
          <a:stretch>
            <a:fillRect/>
          </a:stretch>
        </p:blipFill>
        <p:spPr bwMode="auto">
          <a:xfrm>
            <a:off x="8092166" y="3443517"/>
            <a:ext cx="2771776" cy="2224262"/>
          </a:xfrm>
          <a:prstGeom prst="rect">
            <a:avLst/>
          </a:prstGeom>
          <a:ln>
            <a:noFill/>
          </a:ln>
          <a:effectLst>
            <a:outerShdw blurRad="292100" dist="139700" dir="2700000" algn="tl" rotWithShape="0">
              <a:srgbClr val="333333">
                <a:alpha val="65000"/>
              </a:srgbClr>
            </a:outerShdw>
          </a:effectLst>
        </p:spPr>
      </p:pic>
      <p:pic>
        <p:nvPicPr>
          <p:cNvPr id="45061"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984847">
            <a:off x="5364669" y="3925044"/>
            <a:ext cx="1119026" cy="609600"/>
          </a:xfrm>
          <a:prstGeom prst="rect">
            <a:avLst/>
          </a:prstGeom>
          <a:ln>
            <a:noFill/>
          </a:ln>
          <a:effectLst>
            <a:outerShdw blurRad="292100" dist="139700" dir="2700000" algn="tl" rotWithShape="0">
              <a:srgbClr val="333333">
                <a:alpha val="65000"/>
              </a:srgbClr>
            </a:outerShdw>
          </a:effectLst>
        </p:spPr>
      </p:pic>
      <p:pic>
        <p:nvPicPr>
          <p:cNvPr id="9" name="Picture 5" descr="http://www.clker.com/cliparts/9/1/7/7/11954453101010753072kuba_arrow_icons_set.svg.hi.png"/>
          <p:cNvPicPr>
            <a:picLocks noChangeAspect="1" noChangeArrowheads="1"/>
          </p:cNvPicPr>
          <p:nvPr/>
        </p:nvPicPr>
        <p:blipFill>
          <a:blip r:embed="rId4" cstate="screen"/>
          <a:srcRect/>
          <a:stretch>
            <a:fillRect/>
          </a:stretch>
        </p:blipFill>
        <p:spPr bwMode="auto">
          <a:xfrm rot="20261839" flipH="1">
            <a:off x="7585132" y="3891810"/>
            <a:ext cx="1114376" cy="609600"/>
          </a:xfrm>
          <a:prstGeom prst="rect">
            <a:avLst/>
          </a:prstGeom>
          <a:ln>
            <a:noFill/>
          </a:ln>
          <a:effectLst>
            <a:outerShdw blurRad="292100" dist="139700" dir="2700000" algn="tl" rotWithShape="0">
              <a:srgbClr val="333333">
                <a:alpha val="65000"/>
              </a:srgbClr>
            </a:outerShdw>
          </a:effectLst>
        </p:spPr>
      </p:pic>
      <p:pic>
        <p:nvPicPr>
          <p:cNvPr id="45063" name="Picture 7" descr="http://relationary.files.wordpress.com/2008/03/zachmansql04.jpg"/>
          <p:cNvPicPr>
            <a:picLocks noChangeAspect="1" noChangeArrowheads="1"/>
          </p:cNvPicPr>
          <p:nvPr/>
        </p:nvPicPr>
        <p:blipFill>
          <a:blip r:embed="rId5" cstate="screen">
            <a:lum bright="-30000" contrast="20000"/>
          </a:blip>
          <a:srcRect/>
          <a:stretch>
            <a:fillRect/>
          </a:stretch>
        </p:blipFill>
        <p:spPr bwMode="auto">
          <a:xfrm rot="742204">
            <a:off x="6750668" y="3628485"/>
            <a:ext cx="813813" cy="813813"/>
          </a:xfrm>
          <a:prstGeom prst="roundRect">
            <a:avLst>
              <a:gd name="adj" fmla="val 46433"/>
            </a:avLst>
          </a:prstGeom>
          <a:ln>
            <a:noFill/>
          </a:ln>
          <a:effectLst>
            <a:outerShdw blurRad="292100" dist="139700" dir="2700000" algn="tl" rotWithShape="0">
              <a:srgbClr val="333333">
                <a:alpha val="65000"/>
              </a:srgbClr>
            </a:outerShdw>
            <a:softEdge rad="63500"/>
          </a:effectLst>
        </p:spPr>
      </p:pic>
      <p:pic>
        <p:nvPicPr>
          <p:cNvPr id="45059" name="Picture 3" descr="http://www.clker.com/cliparts/9/1/7/7/11954453101010753072kuba_arrow_icons_set.svg.hi.png"/>
          <p:cNvPicPr>
            <a:picLocks noChangeAspect="1" noChangeArrowheads="1"/>
          </p:cNvPicPr>
          <p:nvPr/>
        </p:nvPicPr>
        <p:blipFill>
          <a:blip r:embed="rId6" cstate="screen"/>
          <a:srcRect/>
          <a:stretch>
            <a:fillRect/>
          </a:stretch>
        </p:blipFill>
        <p:spPr bwMode="auto">
          <a:xfrm>
            <a:off x="6425294" y="4268311"/>
            <a:ext cx="1238248" cy="11556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9016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0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0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DC9614-4A72-4831-81D0-019B04205353}"/>
              </a:ext>
            </a:extLst>
          </p:cNvPr>
          <p:cNvSpPr>
            <a:spLocks noGrp="1"/>
          </p:cNvSpPr>
          <p:nvPr>
            <p:ph type="body" sz="quarter" idx="10"/>
          </p:nvPr>
        </p:nvSpPr>
        <p:spPr/>
        <p:txBody>
          <a:bodyPr>
            <a:normAutofit fontScale="92500"/>
          </a:bodyPr>
          <a:lstStyle/>
          <a:p>
            <a:pPr>
              <a:buClr>
                <a:schemeClr val="tx1"/>
              </a:buClr>
            </a:pPr>
            <a:r>
              <a:rPr lang="en-US" b="1" dirty="0">
                <a:solidFill>
                  <a:schemeClr val="bg1"/>
                </a:solidFill>
              </a:rPr>
              <a:t>Inner</a:t>
            </a:r>
            <a:r>
              <a:rPr lang="en-US" dirty="0"/>
              <a:t> join</a:t>
            </a:r>
          </a:p>
          <a:p>
            <a:pPr lvl="1"/>
            <a:r>
              <a:rPr lang="en-US" dirty="0"/>
              <a:t>Join of two tables returning </a:t>
            </a:r>
            <a:r>
              <a:rPr lang="en-US" b="1" dirty="0">
                <a:solidFill>
                  <a:schemeClr val="bg1"/>
                </a:solidFill>
              </a:rPr>
              <a:t>only rows matching </a:t>
            </a:r>
            <a:r>
              <a:rPr lang="en-US" dirty="0"/>
              <a:t>the join </a:t>
            </a:r>
            <a:r>
              <a:rPr lang="en-US" b="1" dirty="0">
                <a:solidFill>
                  <a:schemeClr val="bg1"/>
                </a:solidFill>
              </a:rPr>
              <a:t>condition</a:t>
            </a:r>
            <a:endParaRPr lang="en-US" sz="3398" b="1" dirty="0">
              <a:solidFill>
                <a:schemeClr val="bg1"/>
              </a:solidFill>
            </a:endParaRPr>
          </a:p>
          <a:p>
            <a:pPr marL="456915" lvl="1" indent="-456915">
              <a:buClr>
                <a:schemeClr val="tx1"/>
              </a:buClr>
            </a:pPr>
            <a:r>
              <a:rPr lang="en-US" sz="3398" b="1" dirty="0">
                <a:solidFill>
                  <a:schemeClr val="bg1"/>
                </a:solidFill>
              </a:rPr>
              <a:t>Left</a:t>
            </a:r>
            <a:r>
              <a:rPr lang="en-US" sz="3398" dirty="0"/>
              <a:t> (or </a:t>
            </a:r>
            <a:r>
              <a:rPr lang="en-US" sz="3398" b="1" dirty="0">
                <a:solidFill>
                  <a:schemeClr val="bg1"/>
                </a:solidFill>
              </a:rPr>
              <a:t>right</a:t>
            </a:r>
            <a:r>
              <a:rPr lang="en-US" sz="3398" dirty="0"/>
              <a:t>) </a:t>
            </a:r>
            <a:r>
              <a:rPr lang="en-US" sz="3398" b="1" dirty="0">
                <a:solidFill>
                  <a:schemeClr val="bg1"/>
                </a:solidFill>
              </a:rPr>
              <a:t>outer</a:t>
            </a:r>
            <a:r>
              <a:rPr lang="en-US" sz="3398" dirty="0"/>
              <a:t> join</a:t>
            </a:r>
          </a:p>
          <a:p>
            <a:pPr marL="989982" lvl="2" indent="-456915"/>
            <a:r>
              <a:rPr lang="en-US" sz="3200" dirty="0"/>
              <a:t>Returns the results of the inner join as well as unmatched rows          from the left (or right) table</a:t>
            </a:r>
          </a:p>
          <a:p>
            <a:pPr marL="456915" lvl="2" indent="-456915">
              <a:buClr>
                <a:schemeClr val="tx1"/>
              </a:buClr>
            </a:pPr>
            <a:r>
              <a:rPr lang="en-US" sz="3398" b="1" dirty="0">
                <a:solidFill>
                  <a:schemeClr val="bg1"/>
                </a:solidFill>
              </a:rPr>
              <a:t>Full outer </a:t>
            </a:r>
            <a:r>
              <a:rPr lang="en-US" sz="3398" dirty="0"/>
              <a:t>join</a:t>
            </a:r>
          </a:p>
          <a:p>
            <a:pPr marL="989982" lvl="2" indent="-456915">
              <a:lnSpc>
                <a:spcPct val="115000"/>
              </a:lnSpc>
            </a:pPr>
            <a:r>
              <a:rPr lang="en-US" sz="3200" dirty="0"/>
              <a:t>Returns the results of an </a:t>
            </a:r>
            <a:r>
              <a:rPr lang="en-US" sz="3200" b="1" dirty="0">
                <a:solidFill>
                  <a:schemeClr val="bg1"/>
                </a:solidFill>
              </a:rPr>
              <a:t>inner join </a:t>
            </a:r>
            <a:r>
              <a:rPr lang="en-US" sz="3200" dirty="0"/>
              <a:t>along with all </a:t>
            </a:r>
            <a:r>
              <a:rPr lang="en-US" sz="3200" b="1" dirty="0">
                <a:solidFill>
                  <a:schemeClr val="bg1"/>
                </a:solidFill>
              </a:rPr>
              <a:t>unmatched rows</a:t>
            </a:r>
            <a:endParaRPr lang="en-US" sz="3198" dirty="0"/>
          </a:p>
          <a:p>
            <a:pPr marL="609219" lvl="1" indent="0">
              <a:buNone/>
            </a:pPr>
            <a:endParaRPr lang="en-US" dirty="0"/>
          </a:p>
        </p:txBody>
      </p:sp>
      <p:sp>
        <p:nvSpPr>
          <p:cNvPr id="3" name="Title 2">
            <a:extLst>
              <a:ext uri="{FF2B5EF4-FFF2-40B4-BE49-F238E27FC236}">
                <a16:creationId xmlns:a16="http://schemas.microsoft.com/office/drawing/2014/main" id="{7673304A-A666-4FF5-9A85-F11FBA8C061C}"/>
              </a:ext>
            </a:extLst>
          </p:cNvPr>
          <p:cNvSpPr>
            <a:spLocks noGrp="1"/>
          </p:cNvSpPr>
          <p:nvPr>
            <p:ph type="title"/>
          </p:nvPr>
        </p:nvSpPr>
        <p:spPr/>
        <p:txBody>
          <a:bodyPr/>
          <a:lstStyle/>
          <a:p>
            <a:r>
              <a:rPr lang="en-US" dirty="0"/>
              <a:t>INNER vs. OUTER Joins</a:t>
            </a:r>
          </a:p>
        </p:txBody>
      </p:sp>
      <p:sp>
        <p:nvSpPr>
          <p:cNvPr id="4" name="Slide Number Placeholder 3">
            <a:extLst>
              <a:ext uri="{FF2B5EF4-FFF2-40B4-BE49-F238E27FC236}">
                <a16:creationId xmlns:a16="http://schemas.microsoft.com/office/drawing/2014/main" id="{1C9CD65F-EF66-448B-9250-284F9594F1E4}"/>
              </a:ext>
            </a:extLst>
          </p:cNvPr>
          <p:cNvSpPr>
            <a:spLocks noGrp="1"/>
          </p:cNvSpPr>
          <p:nvPr>
            <p:ph type="sldNum" sz="quarter" idx="13"/>
          </p:nvPr>
        </p:nvSpPr>
        <p:spPr/>
        <p:txBody>
          <a:bodyPr/>
          <a:lstStyle/>
          <a:p>
            <a:fld id="{C014DD1E-5D91-48A3-AD6D-45FBA980D106}" type="slidenum">
              <a:rPr lang="en-US" smtClean="0"/>
              <a:pPr/>
              <a:t>7</a:t>
            </a:fld>
            <a:endParaRPr lang="en-US" dirty="0"/>
          </a:p>
        </p:txBody>
      </p:sp>
    </p:spTree>
    <p:extLst>
      <p:ext uri="{BB962C8B-B14F-4D97-AF65-F5344CB8AC3E}">
        <p14:creationId xmlns:p14="http://schemas.microsoft.com/office/powerpoint/2010/main" val="5306332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noProof="1"/>
              <a:t>Inner Join</a:t>
            </a:r>
          </a:p>
        </p:txBody>
      </p:sp>
      <p:sp>
        <p:nvSpPr>
          <p:cNvPr id="5" name="Slide Number Placeholder 3"/>
          <p:cNvSpPr>
            <a:spLocks noGrp="1"/>
          </p:cNvSpPr>
          <p:nvPr>
            <p:ph type="sldNum" sz="quarter" idx="13"/>
          </p:nvPr>
        </p:nvSpPr>
        <p:spPr/>
        <p:txBody>
          <a:bodyPr/>
          <a:lstStyle/>
          <a:p>
            <a:fld id="{58452FF4-89E3-4D1B-9927-2DBDC00E58D7}" type="slidenum">
              <a:rPr lang="en-US" noProof="1" smtClean="0"/>
              <a:pPr/>
              <a:t>8</a:t>
            </a:fld>
            <a:endParaRPr lang="en-US" noProof="1"/>
          </a:p>
        </p:txBody>
      </p:sp>
      <p:graphicFrame>
        <p:nvGraphicFramePr>
          <p:cNvPr id="2" name="Table 1"/>
          <p:cNvGraphicFramePr>
            <a:graphicFrameLocks noGrp="1"/>
          </p:cNvGraphicFramePr>
          <p:nvPr>
            <p:extLst/>
          </p:nvPr>
        </p:nvGraphicFramePr>
        <p:xfrm>
          <a:off x="791026" y="2100777"/>
          <a:ext cx="3962402" cy="1371600"/>
        </p:xfrm>
        <a:graphic>
          <a:graphicData uri="http://schemas.openxmlformats.org/drawingml/2006/table">
            <a:tbl>
              <a:tblPr firstRow="1" bandRow="1">
                <a:tableStyleId>{912C8C85-51F0-491E-9774-3900AFEF0FD7}</a:tableStyleId>
              </a:tblPr>
              <a:tblGrid>
                <a:gridCol w="1731474">
                  <a:extLst>
                    <a:ext uri="{9D8B030D-6E8A-4147-A177-3AD203B41FA5}">
                      <a16:colId xmlns:a16="http://schemas.microsoft.com/office/drawing/2014/main" val="1594468805"/>
                    </a:ext>
                  </a:extLst>
                </a:gridCol>
                <a:gridCol w="2230928">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extLst>
                  <a:ext uri="{0D108BD9-81ED-4DB2-BD59-A6C34878D82A}">
                    <a16:rowId xmlns:a16="http://schemas.microsoft.com/office/drawing/2014/main" val="1969825376"/>
                  </a:ext>
                </a:extLst>
              </a:tr>
              <a:tr h="457200">
                <a:tc>
                  <a:txBody>
                    <a:bodyPr/>
                    <a:lstStyle/>
                    <a:p>
                      <a:r>
                        <a:rPr lang="en-US" noProof="1">
                          <a:effectLst/>
                        </a:rPr>
                        <a:t>263</a:t>
                      </a:r>
                      <a:endParaRPr lang="en-US" noProof="1">
                        <a:solidFill>
                          <a:schemeClr val="tx1"/>
                        </a:solidFill>
                        <a:effectLst/>
                      </a:endParaRPr>
                    </a:p>
                  </a:txBody>
                  <a:tcPr/>
                </a:tc>
                <a:tc>
                  <a:txBody>
                    <a:bodyPr/>
                    <a:lstStyle/>
                    <a:p>
                      <a:r>
                        <a:rPr lang="en-US" noProof="1">
                          <a:effectLst/>
                        </a:rPr>
                        <a:t>3</a:t>
                      </a:r>
                      <a:endParaRPr lang="en-US" noProof="1">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noProof="1">
                          <a:effectLst/>
                        </a:rPr>
                        <a:t>270</a:t>
                      </a:r>
                      <a:endParaRPr lang="en-US" noProof="1">
                        <a:solidFill>
                          <a:schemeClr val="tx1"/>
                        </a:solidFill>
                        <a:effectLst/>
                      </a:endParaRPr>
                    </a:p>
                  </a:txBody>
                  <a:tcPr/>
                </a:tc>
                <a:tc>
                  <a:txBody>
                    <a:bodyPr/>
                    <a:lstStyle/>
                    <a:p>
                      <a:r>
                        <a:rPr lang="en-US" noProof="1">
                          <a:effectLst/>
                        </a:rPr>
                        <a:t>NULL</a:t>
                      </a:r>
                      <a:endParaRPr lang="en-US" noProof="1">
                        <a:solidFill>
                          <a:schemeClr val="tx1"/>
                        </a:solidFill>
                        <a:effectLst/>
                      </a:endParaRPr>
                    </a:p>
                  </a:txBody>
                  <a:tcPr/>
                </a:tc>
                <a:extLst>
                  <a:ext uri="{0D108BD9-81ED-4DB2-BD59-A6C34878D82A}">
                    <a16:rowId xmlns:a16="http://schemas.microsoft.com/office/drawing/2014/main" val="690634117"/>
                  </a:ext>
                </a:extLst>
              </a:tr>
            </a:tbl>
          </a:graphicData>
        </a:graphic>
      </p:graphicFrame>
      <p:cxnSp>
        <p:nvCxnSpPr>
          <p:cNvPr id="11" name="Straight Arrow Connector 10"/>
          <p:cNvCxnSpPr/>
          <p:nvPr/>
        </p:nvCxnSpPr>
        <p:spPr>
          <a:xfrm>
            <a:off x="5030016" y="2743198"/>
            <a:ext cx="1476013"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565" y="1447798"/>
            <a:ext cx="1758943" cy="523220"/>
          </a:xfrm>
          <a:prstGeom prst="rect">
            <a:avLst/>
          </a:prstGeom>
          <a:noFill/>
        </p:spPr>
        <p:txBody>
          <a:bodyPr wrap="none" rtlCol="0">
            <a:spAutoFit/>
          </a:bodyPr>
          <a:lstStyle/>
          <a:p>
            <a:r>
              <a:rPr lang="en-US" sz="2800" noProof="1"/>
              <a:t>Employees</a:t>
            </a:r>
          </a:p>
        </p:txBody>
      </p:sp>
      <p:graphicFrame>
        <p:nvGraphicFramePr>
          <p:cNvPr id="16" name="Table 15"/>
          <p:cNvGraphicFramePr>
            <a:graphicFrameLocks noGrp="1"/>
          </p:cNvGraphicFramePr>
          <p:nvPr>
            <p:extLst/>
          </p:nvPr>
        </p:nvGraphicFramePr>
        <p:xfrm>
          <a:off x="6842146" y="2079447"/>
          <a:ext cx="4722815" cy="1828800"/>
        </p:xfrm>
        <a:graphic>
          <a:graphicData uri="http://schemas.openxmlformats.org/drawingml/2006/table">
            <a:tbl>
              <a:tblPr firstRow="1" bandRow="1">
                <a:tableStyleId>{912C8C85-51F0-491E-9774-3900AFEF0FD7}</a:tableStyleId>
              </a:tblPr>
              <a:tblGrid>
                <a:gridCol w="2145341">
                  <a:extLst>
                    <a:ext uri="{9D8B030D-6E8A-4147-A177-3AD203B41FA5}">
                      <a16:colId xmlns:a16="http://schemas.microsoft.com/office/drawing/2014/main" val="1594468805"/>
                    </a:ext>
                  </a:extLst>
                </a:gridCol>
                <a:gridCol w="2577474">
                  <a:extLst>
                    <a:ext uri="{9D8B030D-6E8A-4147-A177-3AD203B41FA5}">
                      <a16:colId xmlns:a16="http://schemas.microsoft.com/office/drawing/2014/main" val="683614382"/>
                    </a:ext>
                  </a:extLst>
                </a:gridCol>
              </a:tblGrid>
              <a:tr h="457200">
                <a:tc>
                  <a:txBody>
                    <a:bodyPr/>
                    <a:lstStyle/>
                    <a:p>
                      <a:r>
                        <a:rPr lang="en-US" noProof="1">
                          <a:solidFill>
                            <a:schemeClr val="tx1"/>
                          </a:solidFill>
                          <a:effectLst/>
                        </a:rPr>
                        <a:t>DepartmentID</a:t>
                      </a:r>
                      <a:endParaRPr lang="en-US" i="0" noProof="1">
                        <a:solidFill>
                          <a:schemeClr val="tx1"/>
                        </a:solidFill>
                        <a:effectLst/>
                      </a:endParaRPr>
                    </a:p>
                  </a:txBody>
                  <a:tcPr>
                    <a:solidFill>
                      <a:srgbClr val="E0E3E9"/>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E0E3E9"/>
                    </a:solidFill>
                  </a:tcPr>
                </a:tc>
                <a:extLst>
                  <a:ext uri="{0D108BD9-81ED-4DB2-BD59-A6C34878D82A}">
                    <a16:rowId xmlns:a16="http://schemas.microsoft.com/office/drawing/2014/main" val="1969825376"/>
                  </a:ext>
                </a:extLst>
              </a:tr>
              <a:tr h="457200">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2845318136"/>
                  </a:ext>
                </a:extLst>
              </a:tr>
              <a:tr h="457200">
                <a:tc>
                  <a:txBody>
                    <a:bodyPr/>
                    <a:lstStyle/>
                    <a:p>
                      <a:r>
                        <a:rPr lang="en-US" dirty="0">
                          <a:effectLst/>
                        </a:rPr>
                        <a:t>4</a:t>
                      </a:r>
                      <a:endParaRPr lang="bg-BG" i="0" dirty="0">
                        <a:solidFill>
                          <a:schemeClr val="tx1"/>
                        </a:solidFill>
                        <a:effectLst/>
                      </a:endParaRPr>
                    </a:p>
                  </a:txBody>
                  <a:tcPr/>
                </a:tc>
                <a:tc>
                  <a:txBody>
                    <a:bodyPr/>
                    <a:lstStyle/>
                    <a:p>
                      <a:r>
                        <a:rPr lang="en-US" dirty="0">
                          <a:effectLst/>
                        </a:rPr>
                        <a:t>Marketing</a:t>
                      </a:r>
                      <a:endParaRPr lang="bg-BG" i="0" dirty="0">
                        <a:solidFill>
                          <a:schemeClr val="tx1"/>
                        </a:solidFill>
                        <a:effectLst/>
                      </a:endParaRPr>
                    </a:p>
                  </a:txBody>
                  <a:tcPr/>
                </a:tc>
                <a:extLst>
                  <a:ext uri="{0D108BD9-81ED-4DB2-BD59-A6C34878D82A}">
                    <a16:rowId xmlns:a16="http://schemas.microsoft.com/office/drawing/2014/main" val="2334653570"/>
                  </a:ext>
                </a:extLst>
              </a:tr>
              <a:tr h="457200">
                <a:tc>
                  <a:txBody>
                    <a:bodyPr/>
                    <a:lstStyle/>
                    <a:p>
                      <a:r>
                        <a:rPr lang="en-US" dirty="0">
                          <a:effectLst/>
                        </a:rPr>
                        <a:t>5</a:t>
                      </a:r>
                      <a:endParaRPr lang="bg-BG" i="0" dirty="0">
                        <a:solidFill>
                          <a:schemeClr val="tx1"/>
                        </a:solidFill>
                        <a:effectLst/>
                      </a:endParaRPr>
                    </a:p>
                  </a:txBody>
                  <a:tcPr/>
                </a:tc>
                <a:tc>
                  <a:txBody>
                    <a:bodyPr/>
                    <a:lstStyle/>
                    <a:p>
                      <a:r>
                        <a:rPr lang="en-GB" dirty="0">
                          <a:effectLst/>
                        </a:rPr>
                        <a:t>Purchasing</a:t>
                      </a:r>
                      <a:endParaRPr lang="bg-BG" i="0" dirty="0">
                        <a:solidFill>
                          <a:schemeClr val="tx1"/>
                        </a:solidFill>
                        <a:effectLst/>
                      </a:endParaRPr>
                    </a:p>
                  </a:txBody>
                  <a:tcPr/>
                </a:tc>
                <a:extLst>
                  <a:ext uri="{0D108BD9-81ED-4DB2-BD59-A6C34878D82A}">
                    <a16:rowId xmlns:a16="http://schemas.microsoft.com/office/drawing/2014/main" val="3795673780"/>
                  </a:ext>
                </a:extLst>
              </a:tr>
            </a:tbl>
          </a:graphicData>
        </a:graphic>
      </p:graphicFrame>
      <p:sp>
        <p:nvSpPr>
          <p:cNvPr id="18" name="TextBox 17"/>
          <p:cNvSpPr txBox="1"/>
          <p:nvPr/>
        </p:nvSpPr>
        <p:spPr>
          <a:xfrm>
            <a:off x="7953829" y="1371598"/>
            <a:ext cx="2101729" cy="523220"/>
          </a:xfrm>
          <a:prstGeom prst="rect">
            <a:avLst/>
          </a:prstGeom>
          <a:noFill/>
        </p:spPr>
        <p:txBody>
          <a:bodyPr wrap="none" rtlCol="0">
            <a:spAutoFit/>
          </a:bodyPr>
          <a:lstStyle/>
          <a:p>
            <a:r>
              <a:rPr lang="en-US" sz="2800" noProof="1"/>
              <a:t>Departments</a:t>
            </a:r>
          </a:p>
        </p:txBody>
      </p:sp>
      <p:graphicFrame>
        <p:nvGraphicFramePr>
          <p:cNvPr id="4" name="Table 3"/>
          <p:cNvGraphicFramePr>
            <a:graphicFrameLocks noGrp="1"/>
          </p:cNvGraphicFramePr>
          <p:nvPr>
            <p:extLst>
              <p:ext uri="{D42A27DB-BD31-4B8C-83A1-F6EECF244321}">
                <p14:modId xmlns:p14="http://schemas.microsoft.com/office/powerpoint/2010/main" val="1546182492"/>
              </p:ext>
            </p:extLst>
          </p:nvPr>
        </p:nvGraphicFramePr>
        <p:xfrm>
          <a:off x="1658470" y="4695521"/>
          <a:ext cx="8563265" cy="914400"/>
        </p:xfrm>
        <a:graphic>
          <a:graphicData uri="http://schemas.openxmlformats.org/drawingml/2006/table">
            <a:tbl>
              <a:tblPr firstRow="1" bandRow="1">
                <a:tableStyleId>{912C8C85-51F0-491E-9774-3900AFEF0FD7}</a:tableStyleId>
              </a:tblPr>
              <a:tblGrid>
                <a:gridCol w="1712926">
                  <a:extLst>
                    <a:ext uri="{9D8B030D-6E8A-4147-A177-3AD203B41FA5}">
                      <a16:colId xmlns:a16="http://schemas.microsoft.com/office/drawing/2014/main" val="187285565"/>
                    </a:ext>
                  </a:extLst>
                </a:gridCol>
                <a:gridCol w="2010426">
                  <a:extLst>
                    <a:ext uri="{9D8B030D-6E8A-4147-A177-3AD203B41FA5}">
                      <a16:colId xmlns:a16="http://schemas.microsoft.com/office/drawing/2014/main" val="184855798"/>
                    </a:ext>
                  </a:extLst>
                </a:gridCol>
                <a:gridCol w="2010426">
                  <a:extLst>
                    <a:ext uri="{9D8B030D-6E8A-4147-A177-3AD203B41FA5}">
                      <a16:colId xmlns:a16="http://schemas.microsoft.com/office/drawing/2014/main" val="1774347793"/>
                    </a:ext>
                  </a:extLst>
                </a:gridCol>
                <a:gridCol w="2829487">
                  <a:extLst>
                    <a:ext uri="{9D8B030D-6E8A-4147-A177-3AD203B41FA5}">
                      <a16:colId xmlns:a16="http://schemas.microsoft.com/office/drawing/2014/main" val="1719306019"/>
                    </a:ext>
                  </a:extLst>
                </a:gridCol>
              </a:tblGrid>
              <a:tr h="457200">
                <a:tc>
                  <a:txBody>
                    <a:bodyPr/>
                    <a:lstStyle/>
                    <a:p>
                      <a:r>
                        <a:rPr lang="en-US" noProof="1">
                          <a:solidFill>
                            <a:schemeClr val="tx1"/>
                          </a:solidFill>
                          <a:effectLst/>
                        </a:rPr>
                        <a:t>EmployeeID</a:t>
                      </a:r>
                    </a:p>
                  </a:txBody>
                  <a:tcPr>
                    <a:solidFill>
                      <a:srgbClr val="D1D5DD"/>
                    </a:solidFill>
                  </a:tcPr>
                </a:tc>
                <a:tc>
                  <a:txBody>
                    <a:bodyPr/>
                    <a:lstStyle/>
                    <a:p>
                      <a:r>
                        <a:rPr lang="en-US" noProof="1">
                          <a:solidFill>
                            <a:schemeClr val="tx1"/>
                          </a:solidFill>
                          <a:effectLst/>
                        </a:rPr>
                        <a:t>DepartmentID</a:t>
                      </a:r>
                    </a:p>
                  </a:txBody>
                  <a:tcPr>
                    <a:solidFill>
                      <a:srgbClr val="D1D5DD"/>
                    </a:solidFill>
                  </a:tcPr>
                </a:tc>
                <a:tc>
                  <a:txBody>
                    <a:bodyPr/>
                    <a:lstStyle/>
                    <a:p>
                      <a:r>
                        <a:rPr lang="en-US" noProof="1">
                          <a:solidFill>
                            <a:schemeClr val="tx1"/>
                          </a:solidFill>
                          <a:effectLst/>
                        </a:rPr>
                        <a:t>DepartmentID</a:t>
                      </a:r>
                      <a:endParaRPr lang="en-US" i="0" noProof="1">
                        <a:solidFill>
                          <a:schemeClr val="tx1"/>
                        </a:solidFill>
                        <a:effectLst/>
                      </a:endParaRPr>
                    </a:p>
                  </a:txBody>
                  <a:tcPr>
                    <a:solidFill>
                      <a:srgbClr val="D1D5DD"/>
                    </a:solidFill>
                  </a:tcPr>
                </a:tc>
                <a:tc>
                  <a:txBody>
                    <a:bodyPr/>
                    <a:lstStyle/>
                    <a:p>
                      <a:r>
                        <a:rPr lang="en-US" noProof="1">
                          <a:solidFill>
                            <a:schemeClr val="tx1"/>
                          </a:solidFill>
                          <a:effectLst/>
                        </a:rPr>
                        <a:t>DepartmentName</a:t>
                      </a:r>
                      <a:endParaRPr lang="en-US" i="0" noProof="1">
                        <a:solidFill>
                          <a:schemeClr val="tx1"/>
                        </a:solidFill>
                        <a:effectLst/>
                      </a:endParaRPr>
                    </a:p>
                  </a:txBody>
                  <a:tcPr>
                    <a:solidFill>
                      <a:srgbClr val="D1D5DD"/>
                    </a:solidFill>
                  </a:tcPr>
                </a:tc>
                <a:extLst>
                  <a:ext uri="{0D108BD9-81ED-4DB2-BD59-A6C34878D82A}">
                    <a16:rowId xmlns:a16="http://schemas.microsoft.com/office/drawing/2014/main" val="1704253151"/>
                  </a:ext>
                </a:extLst>
              </a:tr>
              <a:tr h="457200">
                <a:tc>
                  <a:txBody>
                    <a:bodyPr/>
                    <a:lstStyle/>
                    <a:p>
                      <a:r>
                        <a:rPr lang="en-US" dirty="0">
                          <a:effectLst/>
                        </a:rPr>
                        <a:t>263</a:t>
                      </a:r>
                      <a:endParaRPr lang="bg-BG" dirty="0">
                        <a:solidFill>
                          <a:schemeClr val="tx1"/>
                        </a:solidFill>
                        <a:effectLst/>
                      </a:endParaRPr>
                    </a:p>
                  </a:txBody>
                  <a:tcPr/>
                </a:tc>
                <a:tc>
                  <a:txBody>
                    <a:bodyPr/>
                    <a:lstStyle/>
                    <a:p>
                      <a:r>
                        <a:rPr lang="en-US" dirty="0">
                          <a:effectLst/>
                        </a:rPr>
                        <a:t>3</a:t>
                      </a:r>
                      <a:endParaRPr lang="bg-BG" dirty="0">
                        <a:solidFill>
                          <a:schemeClr val="tx1"/>
                        </a:solidFill>
                        <a:effectLst/>
                      </a:endParaRPr>
                    </a:p>
                  </a:txBody>
                  <a:tcPr/>
                </a:tc>
                <a:tc>
                  <a:txBody>
                    <a:bodyPr/>
                    <a:lstStyle/>
                    <a:p>
                      <a:r>
                        <a:rPr lang="en-US" dirty="0">
                          <a:effectLst/>
                        </a:rPr>
                        <a:t>3</a:t>
                      </a:r>
                      <a:endParaRPr lang="bg-BG" i="0" dirty="0">
                        <a:solidFill>
                          <a:schemeClr val="tx1"/>
                        </a:solidFill>
                        <a:effectLst/>
                      </a:endParaRPr>
                    </a:p>
                  </a:txBody>
                  <a:tcPr/>
                </a:tc>
                <a:tc>
                  <a:txBody>
                    <a:bodyPr/>
                    <a:lstStyle/>
                    <a:p>
                      <a:r>
                        <a:rPr lang="en-US" dirty="0">
                          <a:effectLst/>
                        </a:rPr>
                        <a:t>Sales</a:t>
                      </a:r>
                      <a:endParaRPr lang="bg-BG" i="0" dirty="0">
                        <a:solidFill>
                          <a:schemeClr val="tx1"/>
                        </a:solidFill>
                        <a:effectLst/>
                      </a:endParaRPr>
                    </a:p>
                  </a:txBody>
                  <a:tcPr/>
                </a:tc>
                <a:extLst>
                  <a:ext uri="{0D108BD9-81ED-4DB2-BD59-A6C34878D82A}">
                    <a16:rowId xmlns:a16="http://schemas.microsoft.com/office/drawing/2014/main" val="723432538"/>
                  </a:ext>
                </a:extLst>
              </a:tr>
            </a:tbl>
          </a:graphicData>
        </a:graphic>
      </p:graphicFrame>
      <p:sp>
        <p:nvSpPr>
          <p:cNvPr id="19" name="TextBox 18"/>
          <p:cNvSpPr txBox="1"/>
          <p:nvPr/>
        </p:nvSpPr>
        <p:spPr>
          <a:xfrm>
            <a:off x="5011921" y="4172301"/>
            <a:ext cx="1084079" cy="523220"/>
          </a:xfrm>
          <a:prstGeom prst="rect">
            <a:avLst/>
          </a:prstGeom>
          <a:noFill/>
        </p:spPr>
        <p:txBody>
          <a:bodyPr wrap="none" rtlCol="0">
            <a:spAutoFit/>
          </a:bodyPr>
          <a:lstStyle/>
          <a:p>
            <a:r>
              <a:rPr lang="en-US" sz="2800" noProof="1"/>
              <a:t>Result</a:t>
            </a:r>
          </a:p>
        </p:txBody>
      </p:sp>
      <p:sp>
        <p:nvSpPr>
          <p:cNvPr id="12" name="Rectangle: Rounded Corners 14"/>
          <p:cNvSpPr/>
          <p:nvPr/>
        </p:nvSpPr>
        <p:spPr>
          <a:xfrm>
            <a:off x="2525218" y="2494239"/>
            <a:ext cx="2168680" cy="53355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4" name="Rectangle: Rounded Corners 14"/>
          <p:cNvSpPr/>
          <p:nvPr/>
        </p:nvSpPr>
        <p:spPr>
          <a:xfrm>
            <a:off x="6842146" y="2525921"/>
            <a:ext cx="2102283" cy="545417"/>
          </a:xfrm>
          <a:prstGeom prst="roundRect">
            <a:avLst>
              <a:gd name="adj" fmla="val 5385"/>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630822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222376" y="2644932"/>
            <a:ext cx="9674224" cy="1695437"/>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91440" tIns="108000" rIns="0" bIns="108000" rtlCol="0">
            <a:spAutoFit/>
          </a:bodyPr>
          <a:lstStyle/>
          <a:p>
            <a:pPr marL="0" lvl="2"/>
            <a:r>
              <a:rPr lang="en-US" sz="3200" b="1" noProof="1">
                <a:solidFill>
                  <a:schemeClr val="tx2"/>
                </a:solidFill>
                <a:latin typeface="Consolas" panose="020B0609020204030204" pitchFamily="49" charset="0"/>
              </a:rPr>
              <a:t>SELECT * FROM Employees AS e</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INNER JOIN </a:t>
            </a:r>
            <a:r>
              <a:rPr lang="en-US" sz="3200" b="1" noProof="1">
                <a:solidFill>
                  <a:schemeClr val="tx2"/>
                </a:solidFill>
                <a:latin typeface="Consolas" panose="020B0609020204030204" pitchFamily="49" charset="0"/>
              </a:rPr>
              <a:t>Departments AS d</a:t>
            </a:r>
          </a:p>
          <a:p>
            <a:pPr marL="0" lvl="2"/>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ON</a:t>
            </a:r>
            <a:r>
              <a:rPr lang="en-US" sz="3200" b="1" noProof="1">
                <a:solidFill>
                  <a:schemeClr val="tx2"/>
                </a:solidFill>
                <a:latin typeface="Consolas" panose="020B0609020204030204" pitchFamily="49" charset="0"/>
              </a:rPr>
              <a:t> e.</a:t>
            </a:r>
            <a:r>
              <a:rPr lang="en-US" sz="3200" b="1" noProof="1">
                <a:solidFill>
                  <a:schemeClr val="bg1"/>
                </a:solidFill>
                <a:latin typeface="Consolas" panose="020B0609020204030204" pitchFamily="49" charset="0"/>
              </a:rPr>
              <a:t>DepartmentID</a:t>
            </a:r>
            <a:r>
              <a:rPr lang="en-US" sz="3200" b="1" noProof="1">
                <a:solidFill>
                  <a:schemeClr val="tx2"/>
                </a:solidFill>
                <a:latin typeface="Consolas" panose="020B0609020204030204" pitchFamily="49" charset="0"/>
              </a:rPr>
              <a:t> </a:t>
            </a:r>
            <a:r>
              <a:rPr lang="en-US" sz="3200" b="1" noProof="1">
                <a:solidFill>
                  <a:schemeClr val="bg1"/>
                </a:solidFill>
                <a:latin typeface="Consolas" panose="020B0609020204030204" pitchFamily="49" charset="0"/>
              </a:rPr>
              <a:t>=</a:t>
            </a:r>
            <a:r>
              <a:rPr lang="en-US" sz="3200" b="1" noProof="1">
                <a:solidFill>
                  <a:schemeClr val="tx2"/>
                </a:solidFill>
                <a:latin typeface="Consolas" panose="020B0609020204030204" pitchFamily="49" charset="0"/>
              </a:rPr>
              <a:t> d.</a:t>
            </a:r>
            <a:r>
              <a:rPr lang="en-US" sz="3200" b="1" noProof="1">
                <a:solidFill>
                  <a:schemeClr val="bg1"/>
                </a:solidFill>
                <a:latin typeface="Consolas" panose="020B0609020204030204" pitchFamily="49" charset="0"/>
              </a:rPr>
              <a:t>DepartmentID</a:t>
            </a:r>
            <a:endParaRPr lang="en-US" sz="3200" noProof="1">
              <a:solidFill>
                <a:schemeClr val="bg1"/>
              </a:solidFill>
              <a:latin typeface="Consolas" panose="020B0609020204030204" pitchFamily="49" charset="0"/>
            </a:endParaRPr>
          </a:p>
        </p:txBody>
      </p:sp>
      <p:sp>
        <p:nvSpPr>
          <p:cNvPr id="465922" name="Rectangle 2"/>
          <p:cNvSpPr>
            <a:spLocks noGrp="1" noChangeArrowheads="1"/>
          </p:cNvSpPr>
          <p:nvPr>
            <p:ph type="title"/>
          </p:nvPr>
        </p:nvSpPr>
        <p:spPr/>
        <p:txBody>
          <a:bodyPr/>
          <a:lstStyle/>
          <a:p>
            <a:r>
              <a:rPr lang="en-US" dirty="0"/>
              <a:t>Inner Join Syntax</a:t>
            </a:r>
            <a:endParaRPr lang="bg-BG" dirty="0"/>
          </a:p>
        </p:txBody>
      </p:sp>
      <p:sp>
        <p:nvSpPr>
          <p:cNvPr id="5" name="Slide Number Placeholder 3"/>
          <p:cNvSpPr>
            <a:spLocks noGrp="1"/>
          </p:cNvSpPr>
          <p:nvPr>
            <p:ph type="sldNum" sz="quarter" idx="4294967295"/>
          </p:nvPr>
        </p:nvSpPr>
        <p:spPr>
          <a:xfrm>
            <a:off x="11763375" y="6524625"/>
            <a:ext cx="428625" cy="196850"/>
          </a:xfrm>
          <a:prstGeom prst="rect">
            <a:avLst/>
          </a:prstGeom>
        </p:spPr>
        <p:txBody>
          <a:bodyPr/>
          <a:lstStyle/>
          <a:p>
            <a:pPr>
              <a:defRPr/>
            </a:pPr>
            <a:fld id="{58452FF4-89E3-4D1B-9927-2DBDC00E58D7}" type="slidenum">
              <a:rPr lang="en-US" smtClean="0"/>
              <a:pPr>
                <a:defRPr/>
              </a:pPr>
              <a:t>9</a:t>
            </a:fld>
            <a:endParaRPr lang="en-US" dirty="0"/>
          </a:p>
        </p:txBody>
      </p:sp>
      <p:sp>
        <p:nvSpPr>
          <p:cNvPr id="8" name="AutoShape 7"/>
          <p:cNvSpPr>
            <a:spLocks noChangeArrowheads="1"/>
          </p:cNvSpPr>
          <p:nvPr/>
        </p:nvSpPr>
        <p:spPr bwMode="auto">
          <a:xfrm>
            <a:off x="8614310" y="2968717"/>
            <a:ext cx="2932706" cy="558487"/>
          </a:xfrm>
          <a:prstGeom prst="wedgeRoundRectCallout">
            <a:avLst>
              <a:gd name="adj1" fmla="val -71507"/>
              <a:gd name="adj2" fmla="val 52165"/>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Depatments Table</a:t>
            </a:r>
          </a:p>
        </p:txBody>
      </p:sp>
      <p:sp>
        <p:nvSpPr>
          <p:cNvPr id="9" name="AutoShape 7"/>
          <p:cNvSpPr>
            <a:spLocks noChangeArrowheads="1"/>
          </p:cNvSpPr>
          <p:nvPr/>
        </p:nvSpPr>
        <p:spPr bwMode="auto">
          <a:xfrm>
            <a:off x="4356372" y="4608097"/>
            <a:ext cx="2349229" cy="576747"/>
          </a:xfrm>
          <a:prstGeom prst="wedgeRoundRectCallout">
            <a:avLst>
              <a:gd name="adj1" fmla="val 17153"/>
              <a:gd name="adj2" fmla="val -108212"/>
              <a:gd name="adj3" fmla="val 16667"/>
            </a:avLst>
          </a:prstGeom>
          <a:solidFill>
            <a:schemeClr val="tx1">
              <a:alpha val="80000"/>
            </a:schemeClr>
          </a:solidFill>
          <a:ln w="19050">
            <a:solidFill>
              <a:schemeClr val="tx1">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noProof="1">
                <a:solidFill>
                  <a:srgbClr val="FFFFFF"/>
                </a:solidFill>
                <a:effectLst>
                  <a:outerShdw blurRad="38100" dist="38100" dir="2700000" algn="tl">
                    <a:srgbClr val="000000">
                      <a:alpha val="43137"/>
                    </a:srgbClr>
                  </a:outerShdw>
                </a:effectLst>
              </a:rPr>
              <a:t>Join Condition</a:t>
            </a:r>
          </a:p>
        </p:txBody>
      </p:sp>
    </p:spTree>
    <p:extLst>
      <p:ext uri="{BB962C8B-B14F-4D97-AF65-F5344CB8AC3E}">
        <p14:creationId xmlns:p14="http://schemas.microsoft.com/office/powerpoint/2010/main" val="3173462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theme/theme1.xml><?xml version="1.0" encoding="utf-8"?>
<a:theme xmlns:a="http://schemas.openxmlformats.org/drawingml/2006/main"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3_1"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11749</TotalTime>
  <Words>2674</Words>
  <Application>Microsoft Office PowerPoint</Application>
  <PresentationFormat>Widescreen</PresentationFormat>
  <Paragraphs>942</Paragraphs>
  <Slides>59</Slides>
  <Notes>41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맑은 고딕</vt:lpstr>
      <vt:lpstr>Arial</vt:lpstr>
      <vt:lpstr>Calibri</vt:lpstr>
      <vt:lpstr>Consolas</vt:lpstr>
      <vt:lpstr>Courier New</vt:lpstr>
      <vt:lpstr>Wingdings</vt:lpstr>
      <vt:lpstr>Wingdings 2</vt:lpstr>
      <vt:lpstr>1_SoftUni3_1</vt:lpstr>
      <vt:lpstr>Joins, Subqueries, CTEs and Indices</vt:lpstr>
      <vt:lpstr>Table of Content</vt:lpstr>
      <vt:lpstr>Questions</vt:lpstr>
      <vt:lpstr>PowerPoint Presentation</vt:lpstr>
      <vt:lpstr>Data from Multiple Tables</vt:lpstr>
      <vt:lpstr>Types of Joins</vt:lpstr>
      <vt:lpstr>INNER vs. OUTER Joins</vt:lpstr>
      <vt:lpstr>Inner Join</vt:lpstr>
      <vt:lpstr>Inner Join Syntax</vt:lpstr>
      <vt:lpstr>Left Outer Join</vt:lpstr>
      <vt:lpstr>Left Outer Join Syntax</vt:lpstr>
      <vt:lpstr>Right Outer Join</vt:lpstr>
      <vt:lpstr>Right Outer Join Syntax</vt:lpstr>
      <vt:lpstr>Full Join</vt:lpstr>
      <vt:lpstr>Full Join Syntax</vt:lpstr>
      <vt:lpstr>Cartesian Product (1)</vt:lpstr>
      <vt:lpstr>Cartesian Product (2)</vt:lpstr>
      <vt:lpstr>Cross Join</vt:lpstr>
      <vt:lpstr>Cross Join Syntax</vt:lpstr>
      <vt:lpstr>Join Overview</vt:lpstr>
      <vt:lpstr>Join Overview (2)</vt:lpstr>
      <vt:lpstr>Join Overview (4)</vt:lpstr>
      <vt:lpstr>Join Overview (5)</vt:lpstr>
      <vt:lpstr>Join Overview (6)</vt:lpstr>
      <vt:lpstr>Join Overview (7)</vt:lpstr>
      <vt:lpstr>Join Overview (8)</vt:lpstr>
      <vt:lpstr>Join Overview (9)</vt:lpstr>
      <vt:lpstr>Problem: Addresses with Towns</vt:lpstr>
      <vt:lpstr>Solution: Addresses with Towns</vt:lpstr>
      <vt:lpstr>Problem: Sales Employees</vt:lpstr>
      <vt:lpstr>Solution: Sales Employees</vt:lpstr>
      <vt:lpstr>Problem: Employees Hired After</vt:lpstr>
      <vt:lpstr>Solution: Employees Hired After</vt:lpstr>
      <vt:lpstr>Problem: Employee Summary</vt:lpstr>
      <vt:lpstr>Solution: Employee Summary</vt:lpstr>
      <vt:lpstr>PowerPoint Presentation</vt:lpstr>
      <vt:lpstr>Subqueries</vt:lpstr>
      <vt:lpstr>Subquery Syntax</vt:lpstr>
      <vt:lpstr>Problem: Min Average Salary</vt:lpstr>
      <vt:lpstr>Solution: Min Average Salary</vt:lpstr>
      <vt:lpstr>PowerPoint Presentation</vt:lpstr>
      <vt:lpstr>Common Table Expressions</vt:lpstr>
      <vt:lpstr>CTE Syntax</vt:lpstr>
      <vt:lpstr>PowerPoint Presentation</vt:lpstr>
      <vt:lpstr>Temporary Tables</vt:lpstr>
      <vt:lpstr>Temporary Table Syntax</vt:lpstr>
      <vt:lpstr>PowerPoint Presentation</vt:lpstr>
      <vt:lpstr>Indices</vt:lpstr>
      <vt:lpstr>Clustered Indexes</vt:lpstr>
      <vt:lpstr>Non-Clustered Indexes (1)</vt:lpstr>
      <vt:lpstr>Non-Clustered Indexes (2)</vt:lpstr>
      <vt:lpstr>Indices Syntax</vt:lpstr>
      <vt:lpstr>PowerPoint Presentation</vt:lpstr>
      <vt:lpstr>Summary</vt:lpstr>
      <vt:lpstr>PowerPoint Presentation</vt:lpstr>
      <vt:lpstr>SoftUni Diamond Partners</vt:lpstr>
      <vt:lpstr>SoftUni Organizational Partners</vt:lpstr>
      <vt:lpstr>License</vt:lpstr>
      <vt:lpstr>Trainings @ Software University (SoftUni)</vt:lpstr>
    </vt:vector>
  </TitlesOfParts>
  <Company>Software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Subquieries-and-Joins</dc:title>
  <dc:subject>Databases Basics - MS SQL Server -  Practical Trainer @ SoftUni</dc:subject>
  <dc:creator>Alen Paunov</dc:creator>
  <cp:keywords>Databases, SQL, programming, SoftUni, Software University, programming, software development, software engineering, course, database systems</cp:keywords>
  <dc:description>C# Databases Basics - MS SQL Server @ SoftUni – https://softuni.bg/opencourses/databases-basics-ms-sql-serverings/2084/csharp-oop-basics-october-2018</dc:description>
  <cp:lastModifiedBy>Stoyan</cp:lastModifiedBy>
  <cp:revision>464</cp:revision>
  <dcterms:created xsi:type="dcterms:W3CDTF">2018-05-23T13:08:44Z</dcterms:created>
  <dcterms:modified xsi:type="dcterms:W3CDTF">2019-09-19T08:57:35Z</dcterms:modified>
  <cp:category>db;databases;sql;programming;computer programming;software development</cp:category>
</cp:coreProperties>
</file>