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94" r:id="rId3"/>
    <p:sldId id="495" r:id="rId4"/>
    <p:sldId id="627" r:id="rId5"/>
    <p:sldId id="496" r:id="rId6"/>
    <p:sldId id="499" r:id="rId7"/>
    <p:sldId id="503" r:id="rId8"/>
    <p:sldId id="501" r:id="rId9"/>
    <p:sldId id="504" r:id="rId10"/>
    <p:sldId id="505" r:id="rId11"/>
    <p:sldId id="471" r:id="rId12"/>
    <p:sldId id="472" r:id="rId13"/>
    <p:sldId id="506" r:id="rId14"/>
    <p:sldId id="508" r:id="rId15"/>
    <p:sldId id="509" r:id="rId16"/>
    <p:sldId id="625" r:id="rId17"/>
    <p:sldId id="626" r:id="rId18"/>
    <p:sldId id="510" r:id="rId19"/>
    <p:sldId id="511" r:id="rId20"/>
    <p:sldId id="512" r:id="rId21"/>
    <p:sldId id="513" r:id="rId22"/>
    <p:sldId id="528" r:id="rId23"/>
    <p:sldId id="624" r:id="rId24"/>
    <p:sldId id="514" r:id="rId25"/>
    <p:sldId id="515" r:id="rId26"/>
    <p:sldId id="516" r:id="rId27"/>
    <p:sldId id="517" r:id="rId28"/>
    <p:sldId id="518" r:id="rId29"/>
    <p:sldId id="519" r:id="rId30"/>
    <p:sldId id="526" r:id="rId31"/>
    <p:sldId id="527" r:id="rId32"/>
    <p:sldId id="521" r:id="rId33"/>
    <p:sldId id="629" r:id="rId34"/>
    <p:sldId id="468" r:id="rId35"/>
    <p:sldId id="547" r:id="rId36"/>
    <p:sldId id="470" r:id="rId37"/>
    <p:sldId id="630" r:id="rId38"/>
    <p:sldId id="536" r:id="rId39"/>
    <p:sldId id="546" r:id="rId40"/>
    <p:sldId id="473" r:id="rId41"/>
    <p:sldId id="477" r:id="rId42"/>
    <p:sldId id="548" r:id="rId43"/>
    <p:sldId id="631" r:id="rId44"/>
    <p:sldId id="549" r:id="rId45"/>
    <p:sldId id="632" r:id="rId46"/>
    <p:sldId id="550" r:id="rId47"/>
    <p:sldId id="633" r:id="rId48"/>
    <p:sldId id="533" r:id="rId49"/>
    <p:sldId id="538" r:id="rId50"/>
    <p:sldId id="539" r:id="rId51"/>
    <p:sldId id="479" r:id="rId52"/>
    <p:sldId id="523" r:id="rId53"/>
    <p:sldId id="349" r:id="rId54"/>
    <p:sldId id="634" r:id="rId55"/>
    <p:sldId id="570" r:id="rId56"/>
    <p:sldId id="576" r:id="rId57"/>
    <p:sldId id="405" r:id="rId58"/>
    <p:sldId id="400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627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501"/>
          </p14:sldIdLst>
        </p14:section>
        <p14:section name="Manipulating Strings" id="{E1A23AF5-9A30-438B-971F-C25B5431BC57}">
          <p14:sldIdLst>
            <p14:sldId id="504"/>
            <p14:sldId id="505"/>
            <p14:sldId id="471"/>
            <p14:sldId id="472"/>
            <p14:sldId id="506"/>
            <p14:sldId id="508"/>
            <p14:sldId id="50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  <p14:sldId id="514"/>
          </p14:sldIdLst>
        </p14:section>
        <p14:section name="Building and Modifying Strings" id="{7E8319D2-0673-4C4B-A5DC-D8A66908B56A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Regular Expressions Syntax" id="{566BEA88-4621-4839-B921-20AEF933B8A6}">
          <p14:sldIdLst>
            <p14:sldId id="629"/>
            <p14:sldId id="468"/>
            <p14:sldId id="547"/>
            <p14:sldId id="470"/>
            <p14:sldId id="630"/>
            <p14:sldId id="536"/>
          </p14:sldIdLst>
        </p14:section>
        <p14:section name="Quantifiers and Grouping" id="{4D78484E-7871-457D-A9A5-60EE6F9B7DE8}">
          <p14:sldIdLst>
            <p14:sldId id="546"/>
            <p14:sldId id="473"/>
            <p14:sldId id="477"/>
            <p14:sldId id="548"/>
            <p14:sldId id="631"/>
            <p14:sldId id="549"/>
            <p14:sldId id="632"/>
            <p14:sldId id="550"/>
            <p14:sldId id="633"/>
          </p14:sldIdLst>
        </p14:section>
        <p14:section name="Lookbehind/Lookahead" id="{789BB6BE-ED9F-4B27-9EBE-D6EE31ECE107}">
          <p14:sldIdLst>
            <p14:sldId id="533"/>
            <p14:sldId id="538"/>
            <p14:sldId id="539"/>
          </p14:sldIdLst>
        </p14:section>
        <p14:section name="Backreferences" id="{8DA188A5-C247-45DE-9FE0-E1FC6E3FC0A7}">
          <p14:sldIdLst>
            <p14:sldId id="479"/>
            <p14:sldId id="523"/>
          </p14:sldIdLst>
        </p14:section>
        <p14:section name="Conclusion" id="{EDD90C82-D61F-4F10-A8D0-89DA7BCB89B2}">
          <p14:sldIdLst>
            <p14:sldId id="349"/>
            <p14:sldId id="634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9" autoAdjust="0"/>
    <p:restoredTop sz="94533" autoAdjust="0"/>
  </p:normalViewPr>
  <p:slideViewPr>
    <p:cSldViewPr>
      <p:cViewPr varScale="1">
        <p:scale>
          <a:sx n="86" d="100"/>
          <a:sy n="86" d="100"/>
        </p:scale>
        <p:origin x="552" y="72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/Text-Processing-and-Regular-Expressions-Lab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/Text-Processing-and-Regular-Expression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Manipulating Text</a:t>
            </a:r>
            <a:br>
              <a:rPr lang="en-US" dirty="0"/>
            </a:br>
            <a:r>
              <a:rPr lang="en-US" dirty="0"/>
              <a:t>Using the .NET String Class and using RegEx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and Regular Expressions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0476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0476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431EDE78-A50C-4B4B-AD98-7619A9EF99EA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0476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93DA597-BE1A-4FE0-BB78-017683A4C61D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https://judge.softuni.bg/Text-Processing-and-Regular-Expressions-Lab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3488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1C88B-779D-4FB5-BD48-E2812134C98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https://judge.softuni.bg/Text-Processing-and-Regular-Expressions-Lab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- </a:t>
            </a:r>
            <a:r>
              <a:rPr lang="en-US" sz="3398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- finds the last occurrence</a:t>
            </a:r>
            <a:endParaRPr lang="en-US" sz="3398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1981200"/>
            <a:ext cx="10668000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bg1"/>
                </a:solidFill>
              </a:rPr>
              <a:t>fruits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//0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"orange"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760412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checks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2519726"/>
            <a:ext cx="10279841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  <a:r>
              <a:rPr lang="en-GB" sz="2800" dirty="0"/>
              <a:t>); </a:t>
            </a:r>
            <a:r>
              <a:rPr lang="en-GB" sz="28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/>
              <a:t>)); </a:t>
            </a:r>
            <a:r>
              <a:rPr lang="en-GB" sz="2800" i="1" dirty="0">
                <a:solidFill>
                  <a:schemeClr val="accent2"/>
                </a:solidFill>
              </a:rPr>
              <a:t>//False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23" y="2016464"/>
            <a:ext cx="7536689" cy="172621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power = card.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5123" y="4777560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22580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4" y="3322580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6" y="4651695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789" y="3124200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8635" y="3328618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3289112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85" y="4450404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8635" y="4638195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4655190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494433" y="6241419"/>
            <a:ext cx="1119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https://judge.softuni.bg/Contests/Text-Processing-and-Regular-Expressions-Lab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47800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8D8BA-3C54-4F44-8365-B2636AB141D7}"/>
              </a:ext>
            </a:extLst>
          </p:cNvPr>
          <p:cNvSpPr txBox="1"/>
          <p:nvPr/>
        </p:nvSpPr>
        <p:spPr>
          <a:xfrm>
            <a:off x="494433" y="6241419"/>
            <a:ext cx="1119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https://judge.softuni.bg/Contests/Text-Processing-and-Regular-Expressions-Lab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2" y="1850482"/>
            <a:ext cx="11194289" cy="3788318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text = "Hello, john@softuni.bg, you have been using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john@softuni.bg in your registration";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>
                <a:solidFill>
                  <a:schemeClr val="tx1"/>
                </a:solidFill>
              </a:rPr>
              <a:t>words = text.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523" y="1905000"/>
            <a:ext cx="9975089" cy="240332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>
                <a:solidFill>
                  <a:schemeClr val="tx1"/>
                </a:solidFill>
              </a:rPr>
              <a:t>separators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'.'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string[] words = text.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200" dirty="0"/>
              <a:t>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remove the empty elements from the array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8012" y="2514600"/>
            <a:ext cx="10972800" cy="2680322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char[] separators = new char[] { ' ', ',', '.' };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string[] words = text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/>
              <a:t> </a:t>
            </a:r>
            <a:r>
              <a:rPr lang="en-GB" sz="2600" dirty="0">
                <a:solidFill>
                  <a:schemeClr val="tx1"/>
                </a:solidFill>
              </a:rPr>
              <a:t>.</a:t>
            </a:r>
            <a:r>
              <a:rPr lang="en-GB" sz="2600" dirty="0">
                <a:solidFill>
                  <a:schemeClr val="bg1"/>
                </a:solidFill>
              </a:rPr>
              <a:t>Split</a:t>
            </a:r>
            <a:r>
              <a:rPr lang="en-GB" sz="2600" dirty="0">
                <a:solidFill>
                  <a:schemeClr val="tx1"/>
                </a:solidFill>
              </a:rPr>
              <a:t>(</a:t>
            </a:r>
            <a:r>
              <a:rPr lang="en-GB" sz="2600" dirty="0">
                <a:solidFill>
                  <a:schemeClr val="bg1"/>
                </a:solidFill>
              </a:rPr>
              <a:t>separators</a:t>
            </a:r>
            <a:r>
              <a:rPr lang="en-GB" sz="2600" dirty="0">
                <a:solidFill>
                  <a:schemeClr val="tx1"/>
                </a:solidFill>
              </a:rPr>
              <a:t>,</a:t>
            </a:r>
            <a:r>
              <a:rPr lang="en-GB" sz="2600" dirty="0"/>
              <a:t> </a:t>
            </a:r>
            <a:r>
              <a:rPr lang="en-GB" sz="2600" dirty="0">
                <a:solidFill>
                  <a:schemeClr val="bg1"/>
                </a:solidFill>
              </a:rPr>
              <a:t>StringSplitOptions.RemoveEmptyEntries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  <a:r>
              <a:rPr lang="en-GB" sz="2600" dirty="0"/>
              <a:t>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//"Hello", "I", "am", "John"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r>
              <a:rPr lang="en-GB" dirty="0"/>
              <a:t>Building and Modifying Strings</a:t>
            </a:r>
          </a:p>
          <a:p>
            <a:r>
              <a:rPr lang="en-GB" sz="3200" dirty="0"/>
              <a:t>Regular Expressions Syntax</a:t>
            </a:r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GB" dirty="0"/>
              <a:t>Lookbehind/Lookahead</a:t>
            </a:r>
          </a:p>
          <a:p>
            <a:r>
              <a:rPr lang="en-GB" dirty="0"/>
              <a:t>Backreferences</a:t>
            </a:r>
          </a:p>
          <a:p>
            <a:endParaRPr lang="en-US" dirty="0"/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23" y="2667000"/>
            <a:ext cx="10958580" cy="37857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string replacedText = text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Console.WriteLine(replacedText);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514600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3943509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572000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7EF4E-AF3B-4578-9B6A-46A4013B778E}"/>
              </a:ext>
            </a:extLst>
          </p:cNvPr>
          <p:cNvSpPr txBox="1"/>
          <p:nvPr/>
        </p:nvSpPr>
        <p:spPr>
          <a:xfrm>
            <a:off x="494433" y="6241419"/>
            <a:ext cx="1119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https://judge.softuni.bg/Contests/Text-Processing-and-Regular-Expressions-Lab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24211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390157" y="2286000"/>
            <a:ext cx="3419255" cy="152400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518160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81287-39C2-42F5-B98B-8FCD5A2C0975}"/>
              </a:ext>
            </a:extLst>
          </p:cNvPr>
          <p:cNvSpPr txBox="1"/>
          <p:nvPr/>
        </p:nvSpPr>
        <p:spPr>
          <a:xfrm>
            <a:off x="494433" y="6241419"/>
            <a:ext cx="1119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https://judge.softuni.bg/Contests/Text-Processing-and-Regular-Expressions-Lab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0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</a:t>
            </a:r>
            <a:r>
              <a:rPr lang="bg-BG" dirty="0"/>
              <a:t> </a:t>
            </a:r>
            <a:r>
              <a:rPr lang="en-US" dirty="0"/>
              <a:t>allocated in advance</a:t>
            </a:r>
          </a:p>
          <a:p>
            <a:pPr lvl="1"/>
            <a:r>
              <a:rPr lang="en-US" dirty="0"/>
              <a:t>Doesn’t allocate memory for most </a:t>
            </a:r>
            <a:br>
              <a:rPr lang="en-US" dirty="0"/>
            </a:br>
            <a:r>
              <a:rPr lang="en-US" dirty="0"/>
              <a:t>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does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5641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844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257" y="1724052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824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6812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284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920" y="3074572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6444" y="30684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0412" y="19050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</a:t>
            </a:r>
            <a:r>
              <a:rPr lang="en-GB" sz="2600" dirty="0">
                <a:solidFill>
                  <a:schemeClr val="bg1"/>
                </a:solidFill>
              </a:rPr>
              <a:t>new StringBuilder()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operation, because every</a:t>
            </a:r>
            <a:br>
              <a:rPr lang="bg-BG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362200"/>
            <a:ext cx="9448800" cy="3962400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Stopwatch</a:t>
            </a:r>
            <a:r>
              <a:rPr lang="en-GB" sz="2600" dirty="0">
                <a:solidFill>
                  <a:schemeClr val="tx1"/>
                </a:solidFill>
              </a:rPr>
              <a:t> sw = </a:t>
            </a:r>
            <a:r>
              <a:rPr lang="en-GB" sz="2600" dirty="0">
                <a:solidFill>
                  <a:schemeClr val="bg1"/>
                </a:solidFill>
              </a:rPr>
              <a:t>new Stopwatch()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Start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i;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Stop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Console.WriteLine(sw.</a:t>
            </a:r>
            <a:r>
              <a:rPr lang="en-GB" sz="2600" dirty="0">
                <a:solidFill>
                  <a:schemeClr val="bg1"/>
                </a:solidFill>
              </a:rPr>
              <a:t>ElapsedMilliseconds</a:t>
            </a:r>
            <a:r>
              <a:rPr lang="en-GB" sz="2600" dirty="0">
                <a:solidFill>
                  <a:schemeClr val="tx1"/>
                </a:solidFill>
              </a:rPr>
              <a:t>); </a:t>
            </a:r>
            <a:r>
              <a:rPr lang="en-GB" sz="2600" i="1" dirty="0">
                <a:solidFill>
                  <a:schemeClr val="accent2"/>
                </a:solidFill>
              </a:rPr>
              <a:t>//73625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684412"/>
            <a:ext cx="2573388" cy="25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1905000"/>
            <a:ext cx="8153400" cy="37245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Stopwatch</a:t>
            </a:r>
            <a:r>
              <a:rPr lang="en-GB" dirty="0">
                <a:solidFill>
                  <a:schemeClr val="tx1"/>
                </a:solidFill>
              </a:rPr>
              <a:t> sw = </a:t>
            </a:r>
            <a:r>
              <a:rPr lang="en-GB" dirty="0">
                <a:solidFill>
                  <a:schemeClr val="bg1"/>
                </a:solidFill>
              </a:rPr>
              <a:t>new Stopwatch()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Start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text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dirty="0">
                <a:solidFill>
                  <a:schemeClr val="tx1"/>
                </a:solidFill>
              </a:rPr>
              <a:t>    text.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(i);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Stop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Console.WriteLine(sw.</a:t>
            </a:r>
            <a:r>
              <a:rPr lang="en-GB" dirty="0">
                <a:solidFill>
                  <a:schemeClr val="bg1"/>
                </a:solidFill>
              </a:rPr>
              <a:t>ElapsedMilliseconds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//16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75" y="2286000"/>
            <a:ext cx="2573388" cy="25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3500" b="1" dirty="0">
                <a:latin typeface="Consolas" panose="020B0609020204030204" pitchFamily="49" charset="0"/>
              </a:rPr>
              <a:t>(</a:t>
            </a:r>
            <a:r>
              <a:rPr lang="en-GB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sz="3500" b="1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adds a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sz="3500" b="1" dirty="0">
                <a:latin typeface="Consolas" panose="020B0609020204030204" pitchFamily="49" charset="0"/>
              </a:rPr>
              <a:t>(</a:t>
            </a:r>
            <a:r>
              <a:rPr lang="en-GB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sz="3500" b="1" dirty="0">
                <a:latin typeface="Consolas" panose="020B0609020204030204" pitchFamily="49" charset="0"/>
              </a:rPr>
              <a:t>)</a:t>
            </a:r>
            <a:r>
              <a:rPr lang="en-GB" sz="3500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0412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0412" y="434473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sz="3200" dirty="0"/>
              <a:t> </a:t>
            </a:r>
            <a:r>
              <a:rPr lang="en-GB" dirty="0"/>
              <a:t>– </a:t>
            </a:r>
            <a:r>
              <a:rPr lang="en-US" dirty="0"/>
              <a:t>returns the char on the given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sz="3200" b="1" noProof="1">
                <a:latin typeface="Consolas" panose="020B0609020204030204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sz="3200" b="1" dirty="0">
                <a:latin typeface="Consolas" panose="020B0609020204030204" pitchFamily="49" charset="0"/>
              </a:rPr>
              <a:t>)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4212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4212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3200" b="1" dirty="0">
                <a:latin typeface="Consolas" panose="020B0609020204030204" pitchFamily="49" charset="0"/>
              </a:rPr>
              <a:t>(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GB" sz="3200" b="1" dirty="0">
                <a:latin typeface="Consolas" panose="020B0609020204030204" pitchFamily="49" charset="0"/>
              </a:rPr>
              <a:t>)</a:t>
            </a:r>
            <a:r>
              <a:rPr lang="en-GB" sz="3200" dirty="0"/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GB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sz="3200" b="1" dirty="0">
                <a:latin typeface="Consolas" panose="020B0609020204030204" pitchFamily="49" charset="0"/>
              </a:rPr>
              <a:t>()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522" y="3004780"/>
            <a:ext cx="6850890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("Peter", "George");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843722" y="4996480"/>
            <a:ext cx="67746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Exercise on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 and Grouping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regular expression  in </a:t>
            </a:r>
            <a:r>
              <a:rPr lang="en-US" sz="3200" dirty="0">
                <a:hlinkClick r:id="rId2"/>
              </a:rPr>
              <a:t>www.regex101.com</a:t>
            </a:r>
            <a:r>
              <a:rPr lang="en-US" sz="3200" dirty="0"/>
              <a:t> to match a valid </a:t>
            </a:r>
            <a:br>
              <a:rPr lang="en-US" sz="3200" dirty="0"/>
            </a:br>
            <a:r>
              <a:rPr lang="en-US" sz="3200" dirty="0"/>
              <a:t>full name, according to these conditions:</a:t>
            </a:r>
            <a:endParaRPr lang="bg-BG" sz="3200" dirty="0"/>
          </a:p>
          <a:p>
            <a:pPr lvl="0"/>
            <a:r>
              <a:rPr lang="en-US" sz="3200" dirty="0"/>
              <a:t>A valid full name has the following characteristics:</a:t>
            </a:r>
            <a:endParaRPr lang="bg-BG" sz="3200" dirty="0"/>
          </a:p>
          <a:p>
            <a:pPr lvl="1"/>
            <a:r>
              <a:rPr lang="en-US" sz="2800" dirty="0"/>
              <a:t>It consists of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words</a:t>
            </a:r>
            <a:r>
              <a:rPr lang="en-US" sz="2800" dirty="0"/>
              <a:t>.</a:t>
            </a:r>
            <a:endParaRPr lang="bg-BG" sz="2800" dirty="0"/>
          </a:p>
          <a:p>
            <a:pPr lvl="1"/>
            <a:r>
              <a:rPr lang="en-US" sz="2800" dirty="0"/>
              <a:t>Each word </a:t>
            </a:r>
            <a:r>
              <a:rPr lang="en-US" sz="2800" b="1" dirty="0">
                <a:solidFill>
                  <a:schemeClr val="bg1"/>
                </a:solidFill>
              </a:rPr>
              <a:t>starts</a:t>
            </a:r>
            <a:r>
              <a:rPr lang="en-US" sz="2800" dirty="0"/>
              <a:t> with a </a:t>
            </a:r>
            <a:r>
              <a:rPr lang="en-US" sz="2800" b="1" dirty="0">
                <a:solidFill>
                  <a:schemeClr val="bg1"/>
                </a:solidFill>
              </a:rPr>
              <a:t>capital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letter</a:t>
            </a:r>
            <a:r>
              <a:rPr lang="en-US" sz="2800" dirty="0"/>
              <a:t>.</a:t>
            </a:r>
            <a:endParaRPr lang="bg-BG" sz="2800" dirty="0"/>
          </a:p>
          <a:p>
            <a:pPr lvl="1"/>
            <a:r>
              <a:rPr lang="en-US" sz="2800" dirty="0"/>
              <a:t>After the first letter, it only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contains</a:t>
            </a:r>
            <a:r>
              <a:rPr lang="en-US" sz="2800" b="1" dirty="0">
                <a:solidFill>
                  <a:schemeClr val="bg1"/>
                </a:solidFill>
              </a:rPr>
              <a:t> lowercase </a:t>
            </a:r>
            <a:r>
              <a:rPr lang="en-US" sz="2800" dirty="0"/>
              <a:t>letters</a:t>
            </a:r>
            <a:r>
              <a:rPr lang="en-US" sz="2800" b="1" dirty="0">
                <a:solidFill>
                  <a:schemeClr val="bg1"/>
                </a:solidFill>
              </a:rPr>
              <a:t> afterwards</a:t>
            </a:r>
            <a:r>
              <a:rPr lang="en-US" sz="2800" dirty="0"/>
              <a:t>.</a:t>
            </a:r>
            <a:endParaRPr lang="bg-BG" sz="2800" dirty="0"/>
          </a:p>
          <a:p>
            <a:pPr lvl="1"/>
            <a:r>
              <a:rPr lang="en-US" sz="2800" dirty="0"/>
              <a:t>Each of the </a:t>
            </a:r>
            <a:r>
              <a:rPr lang="en-US" sz="2800" b="1" dirty="0">
                <a:solidFill>
                  <a:schemeClr val="bg1"/>
                </a:solidFill>
              </a:rPr>
              <a:t>two words</a:t>
            </a:r>
            <a:r>
              <a:rPr lang="en-US" sz="2800" dirty="0"/>
              <a:t> should be at least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 letters long</a:t>
            </a:r>
            <a:r>
              <a:rPr lang="en-US" sz="2800" dirty="0"/>
              <a:t>.</a:t>
            </a:r>
            <a:endParaRPr lang="bg-BG" sz="2800" dirty="0"/>
          </a:p>
          <a:p>
            <a:pPr lvl="1"/>
            <a:r>
              <a:rPr lang="en-US" sz="2800" dirty="0"/>
              <a:t>The two words are </a:t>
            </a:r>
            <a:r>
              <a:rPr lang="en-US" sz="2800" b="1" dirty="0">
                <a:solidFill>
                  <a:schemeClr val="bg1"/>
                </a:solidFill>
              </a:rPr>
              <a:t>separated</a:t>
            </a:r>
            <a:r>
              <a:rPr lang="en-US" sz="2800" b="1" dirty="0"/>
              <a:t> </a:t>
            </a:r>
            <a:r>
              <a:rPr lang="en-US" sz="2800" dirty="0"/>
              <a:t>by a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single space</a:t>
            </a:r>
            <a:r>
              <a:rPr lang="en-US" sz="2800" dirty="0"/>
              <a:t>.</a:t>
            </a: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1F711-C869-4E7A-BD79-4670C731BB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5300" y="1271588"/>
            <a:ext cx="11542712" cy="50530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000" b="1" noProof="1">
                <a:latin typeface="Consolas" pitchFamily="49" charset="0"/>
              </a:rPr>
              <a:t>string regex = @"\b[A-Z][a-z]+[\s{1}][A-Z][a-z]+\b";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000" b="1" noProof="1">
                <a:latin typeface="Consolas" pitchFamily="49" charset="0"/>
              </a:rPr>
              <a:t>string names = Console.ReadLine();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000" b="1" noProof="1">
                <a:latin typeface="Consolas" pitchFamily="49" charset="0"/>
              </a:rPr>
              <a:t>MatchCollection matched = </a:t>
            </a:r>
            <a:endParaRPr lang="bg-BG" sz="30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3000" b="1" noProof="1">
                <a:latin typeface="Consolas" pitchFamily="49" charset="0"/>
              </a:rPr>
              <a:t>                          </a:t>
            </a:r>
            <a:r>
              <a:rPr lang="en-US" sz="3000" b="1" noProof="1">
                <a:latin typeface="Consolas" pitchFamily="49" charset="0"/>
              </a:rPr>
              <a:t>Regex.Matches(names, regex);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000" b="1" noProof="1">
                <a:latin typeface="Consolas" pitchFamily="49" charset="0"/>
              </a:rPr>
              <a:t>foreach (var name in matched)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000" b="1" noProof="1">
                <a:latin typeface="Consolas" pitchFamily="49" charset="0"/>
              </a:rPr>
              <a:t>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3000" b="1" noProof="1">
                <a:latin typeface="Consolas" pitchFamily="49" charset="0"/>
              </a:rPr>
              <a:t>	</a:t>
            </a:r>
            <a:r>
              <a:rPr lang="en-US" sz="3000" b="1" noProof="1">
                <a:latin typeface="Consolas" pitchFamily="49" charset="0"/>
              </a:rPr>
              <a:t>Console.Write(name + " ");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000" b="1" noProof="1">
                <a:latin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32B3E6-2101-4B6A-BE9F-D2DAE537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B4A6D-83C7-4B30-8203-AE3A52A36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5B8CE-70C1-4DB2-BEC6-D484FD2D7CD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0500" y="1195388"/>
            <a:ext cx="11814175" cy="5202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string regex = 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@"\b(?&lt;day&gt;\d{2})([-.\/])(?&lt;month&gt;[A-Z][a-z]{2})\1(?&lt;year&gt;\d{4})\b"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string dates = Console.ReadLine();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MatchCollection matched = Regex.Matches(dates, regex);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       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foreach (Match date in matched)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var day = date.Groups["day"].Value;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var month = date.Groups["month"].Value;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var year = date.Groups["year"].Value;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Console.WriteLine($"Day: {day}, Month: {month}, Year: {year}");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4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449412" cy="5065195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Write a regular expression to match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Sofia</a:t>
            </a:r>
            <a:r>
              <a:rPr lang="en-US" dirty="0"/>
              <a:t>. After you find all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phones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</a:t>
            </a:r>
            <a:br>
              <a:rPr lang="en-US" dirty="0"/>
            </a:br>
            <a:r>
              <a:rPr lang="en-US" dirty="0"/>
              <a:t>separated by a </a:t>
            </a:r>
            <a:r>
              <a:rPr lang="en-US" b="1" dirty="0">
                <a:solidFill>
                  <a:schemeClr val="bg1"/>
                </a:solidFill>
              </a:rPr>
              <a:t>comma and a space </a:t>
            </a:r>
            <a:r>
              <a:rPr lang="en-US" dirty="0"/>
              <a:t>“</a:t>
            </a:r>
            <a:r>
              <a:rPr lang="en-US" b="1" dirty="0"/>
              <a:t>, </a:t>
            </a:r>
            <a:r>
              <a:rPr lang="en-US" dirty="0"/>
              <a:t>”.</a:t>
            </a:r>
          </a:p>
          <a:p>
            <a:r>
              <a:rPr lang="en-US" sz="3600" dirty="0"/>
              <a:t>A valid number has the following characteristics:</a:t>
            </a:r>
            <a:endParaRPr lang="bg-BG" sz="3600" dirty="0"/>
          </a:p>
          <a:p>
            <a:pPr lvl="1"/>
            <a:r>
              <a:rPr lang="en-US" sz="3400" dirty="0"/>
              <a:t>It starts with "</a:t>
            </a:r>
            <a:r>
              <a:rPr lang="en-US" sz="3400" b="1" dirty="0">
                <a:solidFill>
                  <a:schemeClr val="bg1"/>
                </a:solidFill>
              </a:rPr>
              <a:t>+359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en-US" sz="3400" dirty="0"/>
              <a:t>Then, it is followed by the area code (always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dirty="0"/>
              <a:t>)</a:t>
            </a:r>
            <a:endParaRPr lang="bg-BG" sz="3400" dirty="0"/>
          </a:p>
          <a:p>
            <a:pPr lvl="1"/>
            <a:r>
              <a:rPr lang="en-US" sz="3400" dirty="0"/>
              <a:t>After that, it’s followed by the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itself:</a:t>
            </a:r>
            <a:endParaRPr lang="bg-BG" sz="3400" dirty="0"/>
          </a:p>
          <a:p>
            <a:pPr lvl="2"/>
            <a:r>
              <a:rPr lang="en-US" sz="3000" dirty="0"/>
              <a:t>The number consists of </a:t>
            </a:r>
            <a:r>
              <a:rPr lang="en-US" sz="3000" b="1" dirty="0">
                <a:solidFill>
                  <a:schemeClr val="bg1"/>
                </a:solidFill>
              </a:rPr>
              <a:t>7 digits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/>
              <a:t> respectively). </a:t>
            </a:r>
            <a:endParaRPr lang="bg-BG" sz="3000" dirty="0"/>
          </a:p>
          <a:p>
            <a:pPr lvl="1"/>
            <a:r>
              <a:rPr lang="en-US" sz="3400" dirty="0"/>
              <a:t>The different </a:t>
            </a:r>
            <a:r>
              <a:rPr lang="en-US" sz="3400" b="1" dirty="0">
                <a:solidFill>
                  <a:schemeClr val="bg1"/>
                </a:solidFill>
              </a:rPr>
              <a:t>parts</a:t>
            </a:r>
            <a:r>
              <a:rPr lang="en-US" sz="3400" dirty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separated</a:t>
            </a:r>
            <a:r>
              <a:rPr lang="en-US" sz="3400" dirty="0"/>
              <a:t> by either a </a:t>
            </a:r>
            <a:r>
              <a:rPr lang="en-US" sz="3400" b="1" dirty="0">
                <a:solidFill>
                  <a:schemeClr val="bg1"/>
                </a:solidFill>
              </a:rPr>
              <a:t>space</a:t>
            </a:r>
            <a:r>
              <a:rPr lang="en-US" sz="3400" dirty="0"/>
              <a:t> or a </a:t>
            </a:r>
            <a:r>
              <a:rPr lang="en-US" sz="3400" b="1" dirty="0">
                <a:solidFill>
                  <a:schemeClr val="bg1"/>
                </a:solidFill>
              </a:rPr>
              <a:t>hyphen</a:t>
            </a:r>
            <a:r>
              <a:rPr lang="en-US" sz="3400" dirty="0"/>
              <a:t> ('</a:t>
            </a:r>
            <a:r>
              <a:rPr lang="en-US" sz="3400" b="1" dirty="0"/>
              <a:t>-</a:t>
            </a:r>
            <a:r>
              <a:rPr lang="en-US" sz="3400" dirty="0"/>
              <a:t>').</a:t>
            </a:r>
            <a:endParaRPr lang="bg-BG" sz="34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753" y="1143000"/>
            <a:ext cx="10704659" cy="459507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string numbers = Console.ReadLine();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string regex = @"(?&lt;!\d)[+]359([ -])2\1\d{3}\1\d{4}\b";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List&lt;string&gt; phones = new List&lt;string&gt;();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MatchCollection matched = </a:t>
            </a:r>
            <a:r>
              <a:rPr lang="en-US" sz="2400" b="1" dirty="0" err="1">
                <a:latin typeface="Consolas" pitchFamily="49" charset="0"/>
              </a:rPr>
              <a:t>Regex.Matches</a:t>
            </a:r>
            <a:r>
              <a:rPr lang="en-US" sz="2400" b="1" dirty="0">
                <a:latin typeface="Consolas" pitchFamily="49" charset="0"/>
              </a:rPr>
              <a:t>(numbers, regex);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foreach(Match number in matched)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phones.Add(number.Value);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Console.WriteLine(string.Join(", ", phones));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    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E506-EF59-4F15-919D-C171CBF327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C01966-C3DC-4ADA-900B-FAF80022B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Lookahead and Lookbehind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4E7D-95C8-4C22-92FC-11299E893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Positive and negative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6FB0F69-43D2-49FF-BF87-5D05D78F572C}"/>
              </a:ext>
            </a:extLst>
          </p:cNvPr>
          <p:cNvSpPr txBox="1">
            <a:spLocks/>
          </p:cNvSpPr>
          <p:nvPr/>
        </p:nvSpPr>
        <p:spPr>
          <a:xfrm>
            <a:off x="4266444" y="1676400"/>
            <a:ext cx="3655935" cy="187666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  <a:latin typeface="+mj-lt"/>
              </a:rPr>
              <a:t>?&lt;=</a:t>
            </a:r>
          </a:p>
        </p:txBody>
      </p:sp>
    </p:spTree>
    <p:extLst>
      <p:ext uri="{BB962C8B-B14F-4D97-AF65-F5344CB8AC3E}">
        <p14:creationId xmlns:p14="http://schemas.microsoft.com/office/powerpoint/2010/main" val="39861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lookahead</a:t>
            </a:r>
          </a:p>
          <a:p>
            <a:pPr lvl="1"/>
            <a:r>
              <a:rPr lang="en-GB" dirty="0"/>
              <a:t>Find expression A where expression B follows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Negative lookahead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follow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Lookahead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514600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(?=B)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5126215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(?!B)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23" y="2518794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(?=\d+)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38BC6F2C-6456-4DD8-A4A0-7DC722273F7B}"/>
              </a:ext>
            </a:extLst>
          </p:cNvPr>
          <p:cNvSpPr/>
          <p:nvPr/>
        </p:nvSpPr>
        <p:spPr>
          <a:xfrm>
            <a:off x="5049287" y="263179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873" y="5152081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(?!\d+)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E451C430-B38D-4394-A1EE-4E88BABB6721}"/>
              </a:ext>
            </a:extLst>
          </p:cNvPr>
          <p:cNvSpPr/>
          <p:nvPr/>
        </p:nvSpPr>
        <p:spPr>
          <a:xfrm>
            <a:off x="5049287" y="527137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80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lookbehind</a:t>
            </a:r>
          </a:p>
          <a:p>
            <a:pPr lvl="1"/>
            <a:r>
              <a:rPr lang="en-GB" dirty="0"/>
              <a:t>Find expression A where expression B precedes</a:t>
            </a:r>
          </a:p>
          <a:p>
            <a:pPr lvl="1"/>
            <a:endParaRPr lang="en-GB" dirty="0"/>
          </a:p>
          <a:p>
            <a:r>
              <a:rPr lang="en-GB" dirty="0"/>
              <a:t>Negative lookbehind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precede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Lookbehind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2438400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(?&lt;=B)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953000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(?&lt;!B)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23" y="2438400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(?&lt;=\d)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[a-z]+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38BC6F2C-6456-4DD8-A4A0-7DC722273F7B}"/>
              </a:ext>
            </a:extLst>
          </p:cNvPr>
          <p:cNvSpPr/>
          <p:nvPr/>
        </p:nvSpPr>
        <p:spPr>
          <a:xfrm>
            <a:off x="5163351" y="2590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873" y="4953000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(?&lt;!\d)</a:t>
            </a:r>
            <a:r>
              <a:rPr lang="en-GB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[a-z]+</a:t>
            </a:r>
            <a:endParaRPr lang="it-IT" sz="3200" b="1" noProof="1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E451C430-B38D-4394-A1EE-4E88BABB6721}"/>
              </a:ext>
            </a:extLst>
          </p:cNvPr>
          <p:cNvSpPr/>
          <p:nvPr/>
        </p:nvSpPr>
        <p:spPr>
          <a:xfrm>
            <a:off x="5163351" y="51054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16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sequences of characters </a:t>
            </a:r>
            <a:r>
              <a:rPr lang="en-US" dirty="0"/>
              <a:t>(texts)</a:t>
            </a:r>
          </a:p>
          <a:p>
            <a:r>
              <a:rPr lang="en-US" dirty="0"/>
              <a:t>The string data type in C#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Is declared by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000" dirty="0"/>
              <a:t> </a:t>
            </a:r>
            <a:r>
              <a:rPr lang="en-US" dirty="0"/>
              <a:t>.NET data type</a:t>
            </a:r>
          </a:p>
          <a:p>
            <a:r>
              <a:rPr lang="en-US" dirty="0"/>
              <a:t>Strings are enclosed in quotation marks:</a:t>
            </a:r>
          </a:p>
          <a:p>
            <a:endParaRPr lang="en-US" dirty="0"/>
          </a:p>
          <a:p>
            <a:r>
              <a:rPr lang="en-US" dirty="0"/>
              <a:t>The can be concatenated with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 а</a:t>
            </a:r>
            <a:r>
              <a:rPr lang="en-US" dirty="0"/>
              <a:t>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4572000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5964176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2"/>
                </a:solidFill>
              </a:rPr>
              <a:t>Strings are </a:t>
            </a:r>
            <a:r>
              <a:rPr lang="en-US" sz="2400" b="1" dirty="0">
                <a:solidFill>
                  <a:schemeClr val="bg1"/>
                </a:solidFill>
              </a:rPr>
              <a:t>immutable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24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000" dirty="0">
                <a:solidFill>
                  <a:schemeClr val="bg2"/>
                </a:solidFill>
              </a:rPr>
              <a:t>,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000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2400" dirty="0">
                <a:solidFill>
                  <a:schemeClr val="bg2"/>
                </a:solidFill>
              </a:rPr>
              <a:t> efficiently builds /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modifies strings</a:t>
            </a:r>
          </a:p>
          <a:p>
            <a:pPr>
              <a:buClr>
                <a:schemeClr val="bg2"/>
              </a:buClr>
            </a:pPr>
            <a:r>
              <a:rPr lang="en-GB" sz="2400" b="1" dirty="0">
                <a:solidFill>
                  <a:schemeClr val="bg1"/>
                </a:solidFill>
              </a:rPr>
              <a:t>Regular expressions </a:t>
            </a:r>
            <a:r>
              <a:rPr lang="en-GB" sz="2400" dirty="0">
                <a:solidFill>
                  <a:schemeClr val="bg2"/>
                </a:solidFill>
              </a:rPr>
              <a:t>describe </a:t>
            </a:r>
            <a:r>
              <a:rPr lang="en-GB" sz="2400" b="1" dirty="0">
                <a:solidFill>
                  <a:schemeClr val="bg1"/>
                </a:solidFill>
              </a:rPr>
              <a:t>patterns</a:t>
            </a:r>
            <a:r>
              <a:rPr lang="en-GB" sz="2400" dirty="0">
                <a:solidFill>
                  <a:schemeClr val="bg2"/>
                </a:solidFill>
              </a:rPr>
              <a:t> </a:t>
            </a:r>
            <a:br>
              <a:rPr lang="en-GB" sz="2400" dirty="0">
                <a:solidFill>
                  <a:schemeClr val="bg2"/>
                </a:solidFill>
              </a:rPr>
            </a:br>
            <a:r>
              <a:rPr lang="en-GB" sz="24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buClr>
                <a:schemeClr val="bg2"/>
              </a:buClr>
            </a:pPr>
            <a:r>
              <a:rPr lang="en-GB" sz="2400" dirty="0">
                <a:solidFill>
                  <a:schemeClr val="bg2"/>
                </a:solidFill>
              </a:rPr>
              <a:t>Can utilize </a:t>
            </a:r>
            <a:r>
              <a:rPr lang="en-GB" sz="2400" b="1" dirty="0">
                <a:solidFill>
                  <a:schemeClr val="bg1"/>
                </a:solidFill>
              </a:rPr>
              <a:t>character classes</a:t>
            </a:r>
            <a:r>
              <a:rPr lang="en-GB" sz="2400" dirty="0">
                <a:solidFill>
                  <a:schemeClr val="bg2"/>
                </a:solidFill>
              </a:rPr>
              <a:t>, </a:t>
            </a:r>
            <a:r>
              <a:rPr lang="en-GB" sz="2400" b="1" dirty="0">
                <a:solidFill>
                  <a:schemeClr val="bg1"/>
                </a:solidFill>
              </a:rPr>
              <a:t>groups</a:t>
            </a:r>
            <a:r>
              <a:rPr lang="en-GB" sz="2400" dirty="0">
                <a:solidFill>
                  <a:schemeClr val="bg2"/>
                </a:solidFill>
              </a:rPr>
              <a:t>, </a:t>
            </a:r>
            <a:br>
              <a:rPr lang="en-GB" sz="2400" dirty="0">
                <a:solidFill>
                  <a:schemeClr val="bg2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quantifiers</a:t>
            </a:r>
            <a:r>
              <a:rPr lang="en-GB" sz="2400" dirty="0">
                <a:solidFill>
                  <a:schemeClr val="bg2"/>
                </a:solidFill>
              </a:rPr>
              <a:t> and more</a:t>
            </a:r>
          </a:p>
          <a:p>
            <a:pPr>
              <a:buClr>
                <a:schemeClr val="bg2"/>
              </a:buClr>
            </a:pPr>
            <a:endParaRPr lang="en-GB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– they can use different</a:t>
            </a:r>
            <a:br>
              <a:rPr lang="en-US" dirty="0"/>
            </a:br>
            <a:r>
              <a:rPr lang="en-US" dirty="0"/>
              <a:t>alphabets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C# Strings are Immutable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5412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57787" y="5791200"/>
            <a:ext cx="8084825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5412" y="1848782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8614" y="4876800"/>
            <a:ext cx="10078181" cy="14307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(new char[]</a:t>
            </a:r>
            <a:r>
              <a:rPr lang="en-US" sz="28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812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7523" y="1752600"/>
            <a:ext cx="6469889" cy="895218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92795" y="4572000"/>
            <a:ext cx="69780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71529" y="2743200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734021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560</TotalTime>
  <Words>2758</Words>
  <Application>Microsoft Office PowerPoint</Application>
  <PresentationFormat>Custom</PresentationFormat>
  <Paragraphs>546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맑은 고딕</vt:lpstr>
      <vt:lpstr>メイリオ</vt:lpstr>
      <vt:lpstr>Arial</vt:lpstr>
      <vt:lpstr>Calibri</vt:lpstr>
      <vt:lpstr>Consolas</vt:lpstr>
      <vt:lpstr>Wingdings</vt:lpstr>
      <vt:lpstr>Wingdings 2</vt:lpstr>
      <vt:lpstr>SoftUni3_1</vt:lpstr>
      <vt:lpstr>Text Processing and Regular Expressions</vt:lpstr>
      <vt:lpstr>Table of Contents</vt:lpstr>
      <vt:lpstr>Have a Question?</vt:lpstr>
      <vt:lpstr>PowerPoint Presentation</vt:lpstr>
      <vt:lpstr>What is а String?</vt:lpstr>
      <vt:lpstr>In C# Strings are Immutable</vt:lpstr>
      <vt:lpstr>Initializing a String</vt:lpstr>
      <vt:lpstr>PowerPoint Presentation</vt:lpstr>
      <vt:lpstr>Concatenating</vt:lpstr>
      <vt:lpstr>Problem: Repeat Strings</vt:lpstr>
      <vt:lpstr>Solution: Repeat Strings</vt:lpstr>
      <vt:lpstr>Searching</vt:lpstr>
      <vt:lpstr>Searching (2)</vt:lpstr>
      <vt:lpstr>Substring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PowerPoint Presentation</vt:lpstr>
      <vt:lpstr>PowerPoint Presentation</vt:lpstr>
      <vt:lpstr>StringBuilder: How does It Works?</vt:lpstr>
      <vt:lpstr>Using StringBuilder Class</vt:lpstr>
      <vt:lpstr>Concatenation vs StringBuilder (1)</vt:lpstr>
      <vt:lpstr>Concatenation vs StringBuilder (2)</vt:lpstr>
      <vt:lpstr>StringBuilder Methods</vt:lpstr>
      <vt:lpstr>StringBuilder Methods (2)</vt:lpstr>
      <vt:lpstr>StringBuilder Methods (3)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Full Name</vt:lpstr>
      <vt:lpstr>Solution: Match Full Name</vt:lpstr>
      <vt:lpstr>Problem: Match Dates</vt:lpstr>
      <vt:lpstr>Solution: Match Dates</vt:lpstr>
      <vt:lpstr>Problem: Match Phone Number</vt:lpstr>
      <vt:lpstr>Problem: Match Phone Number</vt:lpstr>
      <vt:lpstr>PowerPoint Presentation</vt:lpstr>
      <vt:lpstr>Lookahead</vt:lpstr>
      <vt:lpstr>Lookbehind</vt:lpstr>
      <vt:lpstr>Backreferences Match Previous Groups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Text Processing and Regular Expressions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mcvetanova.petrova</cp:lastModifiedBy>
  <cp:revision>40</cp:revision>
  <dcterms:created xsi:type="dcterms:W3CDTF">2014-01-02T17:00:34Z</dcterms:created>
  <dcterms:modified xsi:type="dcterms:W3CDTF">2019-02-26T15:08:07Z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