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9" r:id="rId32"/>
    <p:sldId id="308" r:id="rId33"/>
    <p:sldId id="305" r:id="rId34"/>
    <p:sldId id="30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2" r:id="rId45"/>
    <p:sldId id="304" r:id="rId46"/>
    <p:sldId id="30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D30AB-5996-4CA6-8624-4BB4EEE9E695}">
          <p14:sldIdLst>
            <p14:sldId id="256"/>
            <p14:sldId id="257"/>
            <p14:sldId id="258"/>
          </p14:sldIdLst>
        </p14:section>
        <p14:section name="JS Introduction" id="{2843C05E-E2CA-498E-A420-140B9B68D11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Operators" id="{65F9B17E-FC51-48E8-91AD-9BDC80CEED64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Functions Overview" id="{9BC30261-4BB3-48AC-A129-D5CE9C43309E}">
          <p14:sldIdLst>
            <p14:sldId id="281"/>
            <p14:sldId id="282"/>
            <p14:sldId id="283"/>
            <p14:sldId id="284"/>
            <p14:sldId id="285"/>
            <p14:sldId id="309"/>
            <p14:sldId id="308"/>
            <p14:sldId id="305"/>
            <p14:sldId id="306"/>
          </p14:sldIdLst>
        </p14:section>
        <p14:section name="Function Variables" id="{32FA2A9F-0E66-4AE2-B7AF-AFABDF077982}">
          <p14:sldIdLst>
            <p14:sldId id="288"/>
            <p14:sldId id="289"/>
            <p14:sldId id="290"/>
            <p14:sldId id="291"/>
          </p14:sldIdLst>
        </p14:section>
        <p14:section name="Nested Functions" id="{F75E850A-3546-4FBB-9385-665E2AEAFD79}">
          <p14:sldIdLst>
            <p14:sldId id="292"/>
            <p14:sldId id="293"/>
            <p14:sldId id="294"/>
          </p14:sldIdLst>
        </p14:section>
        <p14:section name="Live Exercises" id="{52CB7D78-B9DD-45B3-A116-34A5B40EDBFB}">
          <p14:sldIdLst>
            <p14:sldId id="295"/>
          </p14:sldIdLst>
        </p14:section>
        <p14:section name="Summary" id="{54845CFD-49C4-4A56-B986-FB561D3B0A7C}">
          <p14:sldIdLst>
            <p14:sldId id="296"/>
            <p14:sldId id="302"/>
            <p14:sldId id="304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5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9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Syntax, Functions and Statements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0962447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0" y="2185796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/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 smtClean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</a:t>
            </a:r>
            <a:r>
              <a:rPr lang="en-US" dirty="0" smtClean="0"/>
              <a:t>re-assigned) values </a:t>
            </a:r>
            <a:r>
              <a:rPr lang="en-US" dirty="0"/>
              <a:t>of all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759169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9895848" cy="5276048"/>
          </a:xfrm>
        </p:spPr>
        <p:txBody>
          <a:bodyPr/>
          <a:lstStyle/>
          <a:p>
            <a:r>
              <a:rPr lang="en-US" dirty="0"/>
              <a:t>Strict mode -</a:t>
            </a:r>
            <a:r>
              <a:rPr lang="bg-BG" dirty="0"/>
              <a:t> </a:t>
            </a:r>
            <a:r>
              <a:rPr lang="en-US" dirty="0"/>
              <a:t>helps you to write </a:t>
            </a:r>
            <a:r>
              <a:rPr lang="en-US" b="1" dirty="0">
                <a:solidFill>
                  <a:schemeClr val="bg1"/>
                </a:solidFill>
              </a:rPr>
              <a:t>cleaner</a:t>
            </a:r>
            <a:r>
              <a:rPr lang="en-US" dirty="0"/>
              <a:t> </a:t>
            </a:r>
            <a:r>
              <a:rPr lang="en-US" dirty="0" smtClean="0"/>
              <a:t>code</a:t>
            </a:r>
            <a:endParaRPr lang="bg-BG" dirty="0"/>
          </a:p>
          <a:p>
            <a:r>
              <a:rPr lang="en-US" dirty="0"/>
              <a:t>Strict mode is declared by adding </a:t>
            </a:r>
            <a:r>
              <a:rPr lang="en-US" dirty="0">
                <a:latin typeface="Consolas" panose="020B0609020204030204" pitchFamily="49" charset="0"/>
              </a:rPr>
              <a:t>"use strict"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en-US" dirty="0"/>
              <a:t>Declared at the beginning of a </a:t>
            </a:r>
            <a:r>
              <a:rPr lang="en-US" sz="3398" b="1" dirty="0">
                <a:solidFill>
                  <a:schemeClr val="bg1"/>
                </a:solidFill>
              </a:rPr>
              <a:t>script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global</a:t>
            </a:r>
            <a:r>
              <a:rPr lang="en-US" dirty="0"/>
              <a:t> </a:t>
            </a:r>
            <a:r>
              <a:rPr lang="en-US" sz="3398" b="1" dirty="0" smtClean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Declared inside a </a:t>
            </a:r>
            <a:r>
              <a:rPr lang="en-US" sz="3398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it has </a:t>
            </a:r>
            <a:r>
              <a:rPr lang="en-US" sz="3398" b="1" dirty="0">
                <a:solidFill>
                  <a:schemeClr val="bg1"/>
                </a:solidFill>
              </a:rPr>
              <a:t>local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scope</a:t>
            </a:r>
            <a:endParaRPr lang="bg-BG" sz="3398" b="1" dirty="0">
              <a:solidFill>
                <a:schemeClr val="bg1"/>
              </a:solidFill>
            </a:endParaRPr>
          </a:p>
          <a:p>
            <a:r>
              <a:rPr lang="en-US" dirty="0"/>
              <a:t>The "use strict" directive is only </a:t>
            </a:r>
            <a:r>
              <a:rPr lang="en-US" b="1" dirty="0">
                <a:solidFill>
                  <a:schemeClr val="bg1"/>
                </a:solidFill>
              </a:rPr>
              <a:t>recognized</a:t>
            </a:r>
            <a:r>
              <a:rPr lang="en-US" dirty="0"/>
              <a:t> </a:t>
            </a:r>
            <a:r>
              <a:rPr lang="en-US" dirty="0" smtClean="0"/>
              <a:t>at the</a:t>
            </a:r>
            <a:r>
              <a:rPr lang="en-US" dirty="0"/>
              <a:t> </a:t>
            </a:r>
            <a:r>
              <a:rPr lang="en-US" b="1" dirty="0" smtClean="0">
                <a:solidFill>
                  <a:schemeClr val="bg1"/>
                </a:solidFill>
              </a:rPr>
              <a:t>beginning</a:t>
            </a:r>
            <a:r>
              <a:rPr lang="en-US" dirty="0"/>
              <a:t> of a script or a function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8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75917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 Examples</a:t>
            </a:r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471445" y="1342802"/>
            <a:ext cx="11307898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"use strict";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x = 3.14;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cause an error because x is not declared</a:t>
            </a: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471445" y="2422877"/>
            <a:ext cx="11307898" cy="3320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x = 3.14;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NOT cause an error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myFunction</a:t>
            </a:r>
            <a:r>
              <a:rPr lang="en-US" sz="2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myFunction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"use strict";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y = 3.14;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will cause an 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1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Literals</a:t>
            </a:r>
            <a:r>
              <a:rPr lang="en-US" sz="3400" dirty="0"/>
              <a:t>:  list of zero or more </a:t>
            </a:r>
            <a:r>
              <a:rPr lang="en-US" sz="3400" b="1" dirty="0">
                <a:solidFill>
                  <a:schemeClr val="bg1"/>
                </a:solidFill>
              </a:rPr>
              <a:t>array elements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dirty="0"/>
              <a:t>enclosed in square brackets (</a:t>
            </a:r>
            <a:r>
              <a:rPr lang="en-US" sz="3400" b="1" dirty="0">
                <a:solidFill>
                  <a:schemeClr val="bg1"/>
                </a:solidFill>
              </a:rPr>
              <a:t>[ ]</a:t>
            </a:r>
            <a:r>
              <a:rPr lang="en-US" sz="34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2642231" y="3384000"/>
            <a:ext cx="72600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cars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"Ford", "BMW", "Peugeot"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arrayLength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cars.length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secondCar</a:t>
            </a:r>
            <a:r>
              <a:rPr lang="en-US" sz="2400" b="1" dirty="0">
                <a:latin typeface="Consolas" panose="020B0609020204030204" pitchFamily="49" charset="0"/>
              </a:rPr>
              <a:t> = cars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;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"BMW"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9337" y="1123324"/>
            <a:ext cx="10384249" cy="5276048"/>
          </a:xfrm>
        </p:spPr>
        <p:txBody>
          <a:bodyPr/>
          <a:lstStyle/>
          <a:p>
            <a:pPr marL="609505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Literals</a:t>
            </a:r>
            <a:r>
              <a:rPr lang="en-US" sz="3600" dirty="0"/>
              <a:t>: </a:t>
            </a:r>
          </a:p>
          <a:p>
            <a:pPr marL="1142571" lvl="1" indent="-457200"/>
            <a:r>
              <a:rPr lang="en-US" sz="3400" dirty="0"/>
              <a:t>List of zero or more </a:t>
            </a:r>
            <a:r>
              <a:rPr lang="en-US" sz="3400" b="1" dirty="0">
                <a:solidFill>
                  <a:schemeClr val="bg1"/>
                </a:solidFill>
              </a:rPr>
              <a:t>pairs</a:t>
            </a:r>
            <a:r>
              <a:rPr lang="en-US" sz="3400" dirty="0"/>
              <a:t> of property names </a:t>
            </a:r>
          </a:p>
          <a:p>
            <a:pPr marL="1142571" lvl="1" indent="-457200"/>
            <a:r>
              <a:rPr lang="en-US" sz="3400" dirty="0"/>
              <a:t>Associated values of an object, enclosed in curly braces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127612" y="3924000"/>
            <a:ext cx="9707698" cy="2406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>
                <a:latin typeface="Consolas" panose="020B0609020204030204" pitchFamily="49" charset="0"/>
              </a:rPr>
              <a:t> type: "Infinity", model: "QX80", color: "blue"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carType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car.type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let carType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car["type"]</a:t>
            </a:r>
            <a:r>
              <a:rPr lang="en-US" sz="2200" b="1" dirty="0">
                <a:latin typeface="Consolas" panose="020B0609020204030204" pitchFamily="49" charset="0"/>
              </a:rPr>
              <a:t>;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Access property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car.year</a:t>
            </a:r>
            <a:r>
              <a:rPr lang="en-US" sz="2200" b="1" dirty="0">
                <a:latin typeface="Consolas" panose="020B0609020204030204" pitchFamily="49" charset="0"/>
              </a:rPr>
              <a:t> = 2018;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car["year"]</a:t>
            </a:r>
            <a:r>
              <a:rPr lang="en-US" sz="2200" b="1" dirty="0">
                <a:latin typeface="Consolas" panose="020B0609020204030204" pitchFamily="49" charset="0"/>
              </a:rPr>
              <a:t> = 2018;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Add new property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car.color</a:t>
            </a:r>
            <a:r>
              <a:rPr lang="en-US" sz="2200" b="1" dirty="0">
                <a:latin typeface="Consolas" panose="020B0609020204030204" pitchFamily="49" charset="0"/>
              </a:rPr>
              <a:t> = "black";</a:t>
            </a:r>
          </a:p>
          <a:p>
            <a:r>
              <a:rPr lang="bg-BG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car["color"]</a:t>
            </a:r>
            <a:r>
              <a:rPr lang="en-US" sz="2200" b="1" dirty="0">
                <a:latin typeface="Consolas" panose="020B0609020204030204" pitchFamily="49" charset="0"/>
              </a:rPr>
              <a:t> = "black";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Correct existing property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5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96000" y="5589000"/>
            <a:ext cx="10961783" cy="768084"/>
          </a:xfrm>
        </p:spPr>
        <p:txBody>
          <a:bodyPr/>
          <a:lstStyle/>
          <a:p>
            <a:r>
              <a:rPr lang="en-US" dirty="0" smtClean="0"/>
              <a:t>Arithmetic, Assignment, Comparison, Logical Operators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</a:t>
            </a:r>
            <a:r>
              <a:rPr lang="en-US" sz="3400" dirty="0" smtClean="0"/>
              <a:t>operand </a:t>
            </a:r>
            <a:r>
              <a:rPr lang="en-US" sz="3400" dirty="0"/>
              <a:t>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575321"/>
              </p:ext>
            </p:extLst>
          </p:nvPr>
        </p:nvGraphicFramePr>
        <p:xfrm>
          <a:off x="3445477" y="1179000"/>
          <a:ext cx="6477000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86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</a:t>
            </a:r>
            <a:r>
              <a:rPr lang="en-US" sz="2400" b="1" dirty="0" smtClean="0">
                <a:latin typeface="Consolas" panose="020B0609020204030204" pitchFamily="49" charset="0"/>
              </a:rPr>
              <a:t>');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96886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2286000" y="5809789"/>
            <a:ext cx="3581400" cy="886727"/>
          </a:xfrm>
          <a:prstGeom prst="wedgeRoundRectCallout">
            <a:avLst>
              <a:gd name="adj1" fmla="val -27774"/>
              <a:gd name="adj2" fmla="val -7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The "? " is a 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3828" y="1296925"/>
            <a:ext cx="9048750" cy="520700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Variables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Strict Mode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Operators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Functions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Hoisting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 smtClean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 smtClean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200" dirty="0"/>
              <a:t>There are only </a:t>
            </a:r>
            <a:r>
              <a:rPr lang="en-US" sz="3200" b="1" dirty="0">
                <a:solidFill>
                  <a:schemeClr val="bg1"/>
                </a:solidFill>
              </a:rPr>
              <a:t>six</a:t>
            </a:r>
            <a:r>
              <a:rPr lang="en-US" sz="3200" dirty="0"/>
              <a:t> </a:t>
            </a:r>
            <a:r>
              <a:rPr lang="en-US" sz="3200" dirty="0" smtClean="0"/>
              <a:t>"</a:t>
            </a:r>
            <a:r>
              <a:rPr lang="en-US" sz="3200" b="1" dirty="0" err="1" smtClean="0">
                <a:solidFill>
                  <a:schemeClr val="bg1"/>
                </a:solidFill>
              </a:rPr>
              <a:t>falsy</a:t>
            </a:r>
            <a:r>
              <a:rPr lang="en-US" sz="3200" b="1" dirty="0" smtClean="0">
                <a:solidFill>
                  <a:schemeClr val="bg1"/>
                </a:solidFill>
              </a:rPr>
              <a:t>"</a:t>
            </a:r>
            <a:r>
              <a:rPr lang="en-US" sz="3200" dirty="0" smtClean="0"/>
              <a:t> </a:t>
            </a:r>
            <a:r>
              <a:rPr lang="en-US" sz="3200" dirty="0"/>
              <a:t>values  </a:t>
            </a:r>
            <a:r>
              <a:rPr lang="en-US" sz="3200" dirty="0" smtClean="0"/>
              <a:t>- </a:t>
            </a:r>
            <a:r>
              <a:rPr lang="en-US" sz="3000" b="1" dirty="0" smtClean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2066621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'no'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25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1000" y="4569591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0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'hi'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true;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bg-BG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let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let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924119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cars = ["Saab", "Volvo", "BMW"];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Array); 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console.log(cars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Returns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461" y="1667442"/>
            <a:ext cx="105918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Object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462" y="4987178"/>
            <a:ext cx="1057433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//variable evaluates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                        to 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</a:t>
            </a:r>
            <a:r>
              <a:rPr lang="en-US" sz="3199" dirty="0" smtClean="0"/>
              <a:t>expressions</a:t>
            </a:r>
            <a:r>
              <a:rPr lang="en-US" sz="3199" dirty="0"/>
              <a:t>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6000" y="4104000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6000" y="6068115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 (){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</a:t>
            </a:r>
            <a:r>
              <a:rPr lang="en-US" dirty="0" err="1" smtClean="0"/>
              <a:t>instantialize</a:t>
            </a:r>
            <a:r>
              <a:rPr lang="en-US" dirty="0" smtClean="0"/>
              <a:t> </a:t>
            </a:r>
            <a:r>
              <a:rPr lang="en-US" dirty="0"/>
              <a:t>parameters with no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unused parameters are ignored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1640395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){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console.log(c);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6000" y="4444163"/>
            <a:ext cx="51816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console.log(a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console.log(b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console.log(c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1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34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overloading </a:t>
            </a:r>
            <a:r>
              <a:rPr lang="en-US" sz="3200" dirty="0"/>
              <a:t>== same name, different parameters</a:t>
            </a:r>
          </a:p>
          <a:p>
            <a:r>
              <a:rPr lang="en-US" sz="3400" dirty="0"/>
              <a:t>JavaScript (like Python and PHP) </a:t>
            </a:r>
            <a:r>
              <a:rPr lang="en-US" sz="3400" b="1" dirty="0">
                <a:solidFill>
                  <a:schemeClr val="bg1"/>
                </a:solidFill>
              </a:rPr>
              <a:t>does not </a:t>
            </a:r>
            <a:r>
              <a:rPr lang="en-US" sz="3400" b="1" dirty="0" smtClean="0">
                <a:solidFill>
                  <a:schemeClr val="bg1"/>
                </a:solidFill>
              </a:rPr>
              <a:t>support</a:t>
            </a:r>
            <a:r>
              <a:rPr lang="en-US" sz="3400" dirty="0"/>
              <a:t> </a:t>
            </a:r>
            <a:r>
              <a:rPr lang="en-US" sz="3400" dirty="0" smtClean="0"/>
              <a:t>overloading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4067568"/>
            <a:ext cx="8819596" cy="2587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printName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firstName</a:t>
            </a:r>
            <a:r>
              <a:rPr lang="en-US" sz="2200" dirty="0">
                <a:solidFill>
                  <a:schemeClr val="bg1"/>
                </a:solidFill>
                <a:effectLst/>
              </a:rPr>
              <a:t>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let</a:t>
            </a:r>
            <a:r>
              <a:rPr lang="en-US" sz="2200" dirty="0">
                <a:solidFill>
                  <a:schemeClr val="tx1"/>
                </a:solidFill>
                <a:effectLst/>
              </a:rPr>
              <a:t> name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firstName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if</a:t>
            </a:r>
            <a:r>
              <a:rPr lang="en-US" sz="2200" dirty="0">
                <a:solidFill>
                  <a:schemeClr val="tx1"/>
                </a:solidFill>
                <a:effectLst/>
              </a:rPr>
              <a:t> 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bg1"/>
                </a:solidFill>
                <a:effectLst/>
              </a:rPr>
              <a:t> != undefined</a:t>
            </a:r>
            <a:r>
              <a:rPr lang="en-US" sz="22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 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 += ' ' +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lastName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}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console.log(name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8169877" y="46440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</a:rPr>
              <a:t>Simulate</a:t>
            </a:r>
            <a:r>
              <a:rPr lang="en-US" sz="2799" b="1" dirty="0">
                <a:solidFill>
                  <a:srgbClr val="FFFFFF"/>
                </a:solidFill>
              </a:rPr>
              <a:t>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1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3957" y="1118961"/>
            <a:ext cx="9842043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Arguments - </a:t>
            </a:r>
            <a:r>
              <a:rPr lang="en-US" sz="3000" b="1" dirty="0">
                <a:solidFill>
                  <a:schemeClr val="bg1"/>
                </a:solidFill>
              </a:rPr>
              <a:t>object</a:t>
            </a:r>
            <a:r>
              <a:rPr lang="en-US" sz="3000" dirty="0"/>
              <a:t> which looks like array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Through arguments you can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parameters</a:t>
            </a:r>
            <a:r>
              <a:rPr lang="en-US" sz="3000" dirty="0"/>
              <a:t> that are </a:t>
            </a:r>
            <a:r>
              <a:rPr lang="en-US" sz="3000" b="1" dirty="0" smtClean="0">
                <a:solidFill>
                  <a:schemeClr val="bg1"/>
                </a:solidFill>
              </a:rPr>
              <a:t>not</a:t>
            </a:r>
            <a:r>
              <a:rPr lang="en-US" sz="3000" dirty="0"/>
              <a:t> </a:t>
            </a:r>
            <a:r>
              <a:rPr lang="en-US" sz="3000" dirty="0" smtClean="0"/>
              <a:t>passed </a:t>
            </a:r>
            <a:r>
              <a:rPr lang="en-US" sz="3000" dirty="0"/>
              <a:t>in the function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arrow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functions</a:t>
            </a:r>
            <a:r>
              <a:rPr lang="en-US" sz="3000" dirty="0"/>
              <a:t> you </a:t>
            </a:r>
            <a:r>
              <a:rPr lang="en-US" sz="3000" b="1" dirty="0">
                <a:solidFill>
                  <a:schemeClr val="bg1"/>
                </a:solidFill>
              </a:rPr>
              <a:t>don't</a:t>
            </a:r>
            <a:r>
              <a:rPr lang="en-US" sz="3000" dirty="0"/>
              <a:t> have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  <a:r>
              <a:rPr lang="en-US" sz="3000" dirty="0"/>
              <a:t> to arguments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000" dirty="0"/>
              <a:t>Changing the arguments object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a good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849768"/>
            <a:ext cx="9122030" cy="2926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2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arguments[0]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1</a:t>
            </a:r>
            <a:endParaRPr lang="en-US" sz="2200" i="1" dirty="0">
              <a:solidFill>
                <a:schemeClr val="accent2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7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arguments[3] + arguments[4]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);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// 13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console.log(</a:t>
            </a:r>
            <a:r>
              <a:rPr lang="en-US" sz="2200" dirty="0">
                <a:solidFill>
                  <a:schemeClr val="bg1"/>
                </a:solidFill>
                <a:effectLst/>
              </a:rPr>
              <a:t>arguments</a:t>
            </a:r>
            <a:r>
              <a:rPr lang="en-US" sz="2200" dirty="0">
                <a:solidFill>
                  <a:schemeClr val="tx1"/>
                </a:solidFill>
                <a:effectLst/>
              </a:rPr>
              <a:t>); </a:t>
            </a:r>
          </a:p>
          <a:p>
            <a:r>
              <a:rPr lang="en-US" sz="2200" i="1" dirty="0">
                <a:solidFill>
                  <a:schemeClr val="accent2"/>
                </a:solidFill>
                <a:effectLst/>
              </a:rPr>
              <a:t>// [Arguments] { '0': 1, '1': 2, '2': 3, '3': 6, '4': 7 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foo(</a:t>
            </a:r>
            <a:r>
              <a:rPr lang="en-US" sz="22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2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63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hree </a:t>
            </a: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b="1" dirty="0" smtClean="0">
                <a:solidFill>
                  <a:schemeClr val="bg1"/>
                </a:solidFill>
              </a:rPr>
              <a:t>arguments </a:t>
            </a:r>
            <a:r>
              <a:rPr lang="en-US" dirty="0"/>
              <a:t>passed to your </a:t>
            </a:r>
            <a:r>
              <a:rPr lang="en-US" dirty="0" smtClean="0"/>
              <a:t>function </a:t>
            </a:r>
            <a:r>
              <a:rPr lang="en-US" dirty="0"/>
              <a:t>as an input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Print </a:t>
            </a:r>
            <a:r>
              <a:rPr lang="en-US" dirty="0"/>
              <a:t>the following text on the console: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'The largest number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latin typeface="Consolas" panose="020B0609020204030204" pitchFamily="49" charset="0"/>
              </a:rPr>
              <a:t>}.'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4. Largest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Solutions: </a:t>
            </a:r>
            <a:r>
              <a:rPr lang="en-US" dirty="0"/>
              <a:t>4. Largest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6000" y="1169674"/>
            <a:ext cx="10575000" cy="4219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z &gt; x &amp;&amp; z &gt; y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}.`;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6000" y="5527392"/>
            <a:ext cx="10577625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 smtClean="0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`The </a:t>
            </a:r>
            <a:r>
              <a:rPr lang="en-US" sz="2000" dirty="0">
                <a:solidFill>
                  <a:schemeClr val="tx1"/>
                </a:solidFill>
                <a:effectLst/>
              </a:rPr>
              <a:t>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)}</a:t>
            </a:r>
            <a:r>
              <a:rPr lang="en-US" sz="2000" dirty="0" smtClean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`;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 smtClean="0"/>
              <a:t>First-class functions – a function can </a:t>
            </a:r>
            <a:r>
              <a:rPr lang="en-US" sz="3400" dirty="0"/>
              <a:t>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</a:t>
            </a:r>
            <a:r>
              <a:rPr lang="en-US" sz="3400" dirty="0" smtClean="0"/>
              <a:t>be </a:t>
            </a:r>
            <a:r>
              <a:rPr lang="en-US" sz="3400" b="1" dirty="0" smtClean="0">
                <a:solidFill>
                  <a:schemeClr val="bg1"/>
                </a:solidFill>
              </a:rPr>
              <a:t>assigned</a:t>
            </a:r>
            <a:r>
              <a:rPr lang="en-US" sz="3400" dirty="0" smtClean="0"/>
              <a:t> </a:t>
            </a:r>
            <a:r>
              <a:rPr lang="en-US" sz="3400" dirty="0"/>
              <a:t>as </a:t>
            </a:r>
            <a:r>
              <a:rPr lang="en-US" sz="3400" dirty="0" smtClean="0"/>
              <a:t>a </a:t>
            </a:r>
            <a:r>
              <a:rPr lang="en-US" sz="3400" dirty="0"/>
              <a:t>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");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076000" y="3924000"/>
            <a:ext cx="2438400" cy="685800"/>
          </a:xfrm>
          <a:prstGeom prst="wedgeRoundRectCallout">
            <a:avLst>
              <a:gd name="adj1" fmla="val -70922"/>
              <a:gd name="adj2" fmla="val 1134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8259440" cy="5276048"/>
          </a:xfrm>
        </p:spPr>
        <p:txBody>
          <a:bodyPr/>
          <a:lstStyle/>
          <a:p>
            <a:r>
              <a:rPr lang="en-US" dirty="0" smtClean="0"/>
              <a:t>Variable </a:t>
            </a:r>
            <a:r>
              <a:rPr lang="en-US" dirty="0"/>
              <a:t>and function declarations are </a:t>
            </a:r>
            <a:r>
              <a:rPr lang="en-US" b="1" dirty="0" smtClean="0">
                <a:solidFill>
                  <a:schemeClr val="bg1"/>
                </a:solidFill>
              </a:rPr>
              <a:t>put </a:t>
            </a:r>
            <a:r>
              <a:rPr lang="en-US" b="1" dirty="0">
                <a:solidFill>
                  <a:schemeClr val="bg1"/>
                </a:solidFill>
              </a:rPr>
              <a:t>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Only </a:t>
            </a:r>
            <a:r>
              <a:rPr lang="en-US" b="1" dirty="0">
                <a:solidFill>
                  <a:schemeClr val="bg1"/>
                </a:solidFill>
              </a:rPr>
              <a:t>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running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 smtClean="0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</a:t>
            </a:r>
            <a:r>
              <a:rPr lang="en-US" sz="3199" dirty="0" smtClean="0"/>
              <a:t>from </a:t>
            </a:r>
            <a:r>
              <a:rPr lang="en-US" sz="3199" b="1" dirty="0" smtClean="0">
                <a:solidFill>
                  <a:schemeClr val="bg1"/>
                </a:solidFill>
              </a:rPr>
              <a:t>their </a:t>
            </a:r>
            <a:r>
              <a:rPr lang="en-US" sz="3199" b="1" dirty="0">
                <a:solidFill>
                  <a:schemeClr val="bg1"/>
                </a:solidFill>
              </a:rPr>
              <a:t>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/ Concatenate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Sum / Inverse / Concatenate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456855"/>
            <a:ext cx="8520872" cy="5050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2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 smtClean="0"/>
              <a:t>Operations </a:t>
            </a:r>
            <a:r>
              <a:rPr lang="en-US" dirty="0"/>
              <a:t>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 smtClean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</a:t>
            </a:r>
            <a:r>
              <a:rPr lang="en-US" dirty="0" smtClean="0"/>
              <a:t>add </a:t>
            </a:r>
            <a:r>
              <a:rPr lang="en-US" dirty="0"/>
              <a:t>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 smtClean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</a:t>
            </a:r>
            <a:r>
              <a:rPr lang="en-US" dirty="0" smtClean="0"/>
              <a:t>such </a:t>
            </a:r>
            <a:r>
              <a:rPr lang="en-US" dirty="0"/>
              <a:t>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 smtClean="0">
                <a:solidFill>
                  <a:schemeClr val="bg1"/>
                </a:solidFill>
              </a:rPr>
              <a:t>Data structures </a:t>
            </a:r>
            <a:r>
              <a:rPr lang="en-US" sz="4400" b="1" dirty="0" smtClean="0"/>
              <a:t>–</a:t>
            </a:r>
            <a:r>
              <a:rPr lang="en-US" sz="4400" b="1" dirty="0" smtClean="0">
                <a:solidFill>
                  <a:schemeClr val="bg1"/>
                </a:solidFill>
              </a:rPr>
              <a:t> Object</a:t>
            </a:r>
            <a:r>
              <a:rPr lang="en-US" sz="4400" b="1" dirty="0" smtClean="0"/>
              <a:t>,</a:t>
            </a:r>
            <a:r>
              <a:rPr lang="en-US" sz="4400" b="1" dirty="0" smtClean="0">
                <a:solidFill>
                  <a:schemeClr val="bg1"/>
                </a:solidFill>
              </a:rPr>
              <a:t> Function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 smtClean="0">
                <a:solidFill>
                  <a:schemeClr val="bg1"/>
                </a:solidFill>
              </a:rPr>
              <a:t>property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_name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latin typeface="Consolas" panose="020B0609020204030204" pitchFamily="49" charset="0"/>
              </a:rPr>
              <a:t>= </a:t>
            </a:r>
            <a:r>
              <a:rPr lang="en-US" sz="2400" b="1" dirty="0" smtClean="0">
                <a:latin typeface="Consolas" panose="020B0609020204030204" pitchFamily="49" charset="0"/>
              </a:rPr>
              <a:t>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'nine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smtClean="0">
                <a:latin typeface="Consolas" panose="020B0609020204030204" pitchFamily="49" charset="0"/>
              </a:rPr>
              <a:t>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</a:t>
            </a:r>
            <a:r>
              <a:rPr lang="en-US" sz="2400" b="1" dirty="0" smtClean="0">
                <a:latin typeface="Consolas" panose="020B0609020204030204" pitchFamily="49" charset="0"/>
              </a:rPr>
              <a:t>y;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noProof="1"/>
              <a:t>variable that has been declared </a:t>
            </a:r>
            <a:r>
              <a:rPr lang="en-US" sz="3200" noProof="1" smtClean="0"/>
              <a:t>with </a:t>
            </a:r>
            <a:r>
              <a:rPr lang="en-US" sz="3200" noProof="1"/>
              <a:t>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</a:t>
            </a:r>
            <a:r>
              <a:rPr lang="en-US" sz="3200" noProof="1" smtClean="0"/>
              <a:t>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</a:t>
            </a:r>
            <a:r>
              <a:rPr lang="en-US" sz="3200" noProof="1" smtClean="0"/>
              <a:t>declared </a:t>
            </a:r>
            <a:r>
              <a:rPr lang="en-US" sz="3200" noProof="1"/>
              <a:t>at all</a:t>
            </a: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for </a:t>
            </a:r>
            <a:r>
              <a:rPr lang="en-US" sz="3200" b="1" noProof="1">
                <a:solidFill>
                  <a:schemeClr val="bg1"/>
                </a:solidFill>
              </a:rPr>
              <a:t>reassigning</a:t>
            </a:r>
            <a:r>
              <a:rPr lang="en-US" sz="32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lexical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</a:t>
            </a:r>
            <a:r>
              <a:rPr lang="en-US" sz="3200" noProof="1" smtClean="0"/>
              <a:t>of block </a:t>
            </a:r>
            <a:r>
              <a:rPr lang="en-US" sz="3200" noProof="1"/>
              <a:t>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1321</Words>
  <Application>Microsoft Office PowerPoint</Application>
  <PresentationFormat>Widescreen</PresentationFormat>
  <Paragraphs>519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Introduction to JavaScript</vt:lpstr>
      <vt:lpstr>Dynamic Programming Language</vt:lpstr>
      <vt:lpstr>Data Types</vt:lpstr>
      <vt:lpstr>Identifiers</vt:lpstr>
      <vt:lpstr>Variable Values</vt:lpstr>
      <vt:lpstr>Variable Values</vt:lpstr>
      <vt:lpstr>Dynamic Typing</vt:lpstr>
      <vt:lpstr>Strict Mode</vt:lpstr>
      <vt:lpstr>Strict Mode Examples</vt:lpstr>
      <vt:lpstr>Fixed Values</vt:lpstr>
      <vt:lpstr>Fixed Values</vt:lpstr>
      <vt:lpstr>Arithmetic, Assignment, Comparison, Logical Operators </vt:lpstr>
      <vt:lpstr>Arithmetic Operators</vt:lpstr>
      <vt:lpstr>Assignment Operators</vt:lpstr>
      <vt:lpstr>Comparison Operators</vt:lpstr>
      <vt:lpstr>Comparison Operators </vt:lpstr>
      <vt:lpstr>Truthy and Falsy Values</vt:lpstr>
      <vt:lpstr>Logical Operators</vt:lpstr>
      <vt:lpstr>Logical Operators</vt:lpstr>
      <vt:lpstr>Typeof Operator</vt:lpstr>
      <vt:lpstr>Instanceof Operator</vt:lpstr>
      <vt:lpstr>Some Interesting Examples</vt:lpstr>
      <vt:lpstr>Declaring and Invoking</vt:lpstr>
      <vt:lpstr>Functions</vt:lpstr>
      <vt:lpstr>Declaring Functions</vt:lpstr>
      <vt:lpstr>Parameters</vt:lpstr>
      <vt:lpstr>Default Function Parameter Values</vt:lpstr>
      <vt:lpstr>Function Overloading</vt:lpstr>
      <vt:lpstr>Arguments</vt:lpstr>
      <vt:lpstr>Problem: 4. Largest Number</vt:lpstr>
      <vt:lpstr>Solutions: 4. Largest Number</vt:lpstr>
      <vt:lpstr>First-class Functions</vt:lpstr>
      <vt:lpstr>Hoisting</vt:lpstr>
      <vt:lpstr>Hoisting Variables </vt:lpstr>
      <vt:lpstr>Hoisting Functions</vt:lpstr>
      <vt:lpstr>Nested Functions</vt:lpstr>
      <vt:lpstr>Problem: Sum / Inverse / Concatenate</vt:lpstr>
      <vt:lpstr>Solution: Sum / Inverse / Concatenate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JS-Advanced-Syntax-Functions-and-Statements</dc:title>
  <dc:subject>Software Development</dc:subject>
  <dc:creator>Software University</dc:creator>
  <cp:keywords>JavaScript; JS; ES6; ES2017; Sofware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29</cp:revision>
  <dcterms:created xsi:type="dcterms:W3CDTF">2018-05-23T13:08:44Z</dcterms:created>
  <dcterms:modified xsi:type="dcterms:W3CDTF">2020-05-11T11:52:08Z</dcterms:modified>
  <cp:category>programming;computer programming;software development;web development</cp:category>
</cp:coreProperties>
</file>