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7" r:id="rId15"/>
    <p:sldId id="278" r:id="rId16"/>
    <p:sldId id="279" r:id="rId17"/>
    <p:sldId id="280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82" r:id="rId26"/>
    <p:sldId id="284" r:id="rId27"/>
    <p:sldId id="285" r:id="rId28"/>
    <p:sldId id="287" r:id="rId29"/>
    <p:sldId id="288" r:id="rId30"/>
    <p:sldId id="289" r:id="rId31"/>
    <p:sldId id="299" r:id="rId32"/>
    <p:sldId id="300" r:id="rId33"/>
    <p:sldId id="338" r:id="rId34"/>
    <p:sldId id="303" r:id="rId35"/>
    <p:sldId id="307" r:id="rId36"/>
    <p:sldId id="340" r:id="rId37"/>
    <p:sldId id="312" r:id="rId38"/>
    <p:sldId id="313" r:id="rId39"/>
    <p:sldId id="311" r:id="rId40"/>
    <p:sldId id="314" r:id="rId41"/>
    <p:sldId id="315" r:id="rId42"/>
    <p:sldId id="316" r:id="rId43"/>
    <p:sldId id="317" r:id="rId44"/>
    <p:sldId id="318" r:id="rId45"/>
    <p:sldId id="319" r:id="rId46"/>
    <p:sldId id="290" r:id="rId47"/>
    <p:sldId id="296" r:id="rId48"/>
    <p:sldId id="298" r:id="rId49"/>
    <p:sldId id="34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B074A72-A556-4834-995D-C157398AC977}">
          <p14:sldIdLst>
            <p14:sldId id="256"/>
            <p14:sldId id="257"/>
            <p14:sldId id="258"/>
          </p14:sldIdLst>
        </p14:section>
        <p14:section name="Objects and Properties" id="{6DF29FF0-E07E-4586-8D57-A658882762FF}">
          <p14:sldIdLst>
            <p14:sldId id="259"/>
            <p14:sldId id="260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</p14:sldIdLst>
        </p14:section>
        <p14:section name="Looping Through Objects" id="{2E560FA4-6F68-4B99-AE44-698B408FF83C}">
          <p14:sldIdLst>
            <p14:sldId id="277"/>
            <p14:sldId id="278"/>
            <p14:sldId id="279"/>
            <p14:sldId id="280"/>
          </p14:sldIdLst>
        </p14:section>
        <p14:section name="Internal Properties" id="{2FDAF7C4-0DBE-48E3-AE7B-FF172250C063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JSON" id="{44AC7F67-02A1-4DFF-A023-01453DF36C71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lasses" id="{BEE76863-F309-4A59-A781-76A659555988}">
          <p14:sldIdLst>
            <p14:sldId id="299"/>
            <p14:sldId id="300"/>
            <p14:sldId id="338"/>
            <p14:sldId id="303"/>
            <p14:sldId id="307"/>
            <p14:sldId id="340"/>
            <p14:sldId id="312"/>
            <p14:sldId id="313"/>
            <p14:sldId id="311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Conclusion" id="{B559A72E-0274-4317-B303-37CB2FBD2909}">
          <p14:sldIdLst>
            <p14:sldId id="290"/>
            <p14:sldId id="296"/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23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30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7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Objects &amp; Classes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this</a:t>
            </a:r>
            <a:r>
              <a:rPr lang="en-US" sz="3200" dirty="0" smtClean="0"/>
              <a:t> keyword </a:t>
            </a:r>
            <a:r>
              <a:rPr lang="en-US" sz="3200" b="1" dirty="0" smtClean="0">
                <a:solidFill>
                  <a:schemeClr val="bg1"/>
                </a:solidFill>
              </a:rPr>
              <a:t>refers</a:t>
            </a:r>
            <a:r>
              <a:rPr lang="en-US" sz="3200" dirty="0" smtClean="0"/>
              <a:t> to the current </a:t>
            </a: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r>
              <a:rPr lang="en-US" sz="3200" dirty="0" smtClean="0"/>
              <a:t> the code is being </a:t>
            </a:r>
            <a:br>
              <a:rPr lang="en-US" sz="3200" dirty="0" smtClean="0"/>
            </a:br>
            <a:r>
              <a:rPr lang="en-US" sz="3200" dirty="0" smtClean="0"/>
              <a:t>written </a:t>
            </a:r>
            <a:r>
              <a:rPr lang="en-US" sz="3200" b="1" dirty="0" smtClean="0">
                <a:solidFill>
                  <a:schemeClr val="bg1"/>
                </a:solidFill>
              </a:rPr>
              <a:t>inside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This will always </a:t>
            </a:r>
            <a:r>
              <a:rPr lang="en-US" sz="3200" b="1" dirty="0">
                <a:solidFill>
                  <a:schemeClr val="bg1"/>
                </a:solidFill>
              </a:rPr>
              <a:t>ensure</a:t>
            </a:r>
            <a:r>
              <a:rPr lang="en-US" sz="3200" dirty="0"/>
              <a:t> that the </a:t>
            </a:r>
            <a:r>
              <a:rPr lang="en-US" sz="3200" b="1" dirty="0">
                <a:solidFill>
                  <a:schemeClr val="bg1"/>
                </a:solidFill>
              </a:rPr>
              <a:t>correct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used</a:t>
            </a:r>
            <a:r>
              <a:rPr lang="en-US" sz="3200" dirty="0"/>
              <a:t> when a </a:t>
            </a:r>
            <a:br>
              <a:rPr lang="en-US" sz="3200" dirty="0"/>
            </a:br>
            <a:r>
              <a:rPr lang="en-US" sz="3200" dirty="0"/>
              <a:t>member's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48" y="2292658"/>
            <a:ext cx="10962603" cy="29811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const person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: 'John',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: 'Doe',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returnThis</a:t>
            </a:r>
            <a:r>
              <a:rPr lang="en-US" sz="2000" b="1" dirty="0">
                <a:latin typeface="Consolas" panose="020B0609020204030204" pitchFamily="49" charset="0"/>
              </a:rPr>
              <a:t>: function(){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this;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person.returnThis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//{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'John',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'Doe',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 }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9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in JavaScript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00" y="2124000"/>
            <a:ext cx="10431658" cy="3950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person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name: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first: 'John'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last: 'Doe'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: function 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this.name.first</a:t>
            </a:r>
            <a:r>
              <a:rPr lang="en-US" sz="2400" b="1" dirty="0">
                <a:latin typeface="Consolas" panose="020B0609020204030204" pitchFamily="49" charset="0"/>
              </a:rPr>
              <a:t> + " " + </a:t>
            </a:r>
            <a:r>
              <a:rPr lang="en-US" sz="2400" b="1" dirty="0" err="1">
                <a:latin typeface="Consolas" panose="020B0609020204030204" pitchFamily="49" charset="0"/>
              </a:rPr>
              <a:t>this.name.last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slide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1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347701"/>
            <a:ext cx="10573811" cy="5114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.age</a:t>
            </a:r>
            <a:r>
              <a:rPr lang="en-US" sz="2400" b="1" dirty="0">
                <a:latin typeface="Consolas" panose="020B0609020204030204" pitchFamily="49" charset="0"/>
              </a:rPr>
              <a:t> = 21;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'gender'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 = 'male';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gender: 'male'}*/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person.gender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</a:p>
          <a:p>
            <a:endParaRPr lang="en-US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23304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243517"/>
            <a:ext cx="10170000" cy="23994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Assign fruit object reference to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Here fruit and fruitbear are pointing to same object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23" y="1491683"/>
            <a:ext cx="2241493" cy="22414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Looping Through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 smtClean="0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</a:t>
            </a:r>
            <a:r>
              <a:rPr lang="en-US" sz="2400" b="1" dirty="0" smtClean="0">
                <a:latin typeface="Consolas" panose="020B0609020204030204" pitchFamily="49" charset="0"/>
              </a:rPr>
              <a:t>{console.log(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latin typeface="Consolas" panose="020B0609020204030204" pitchFamily="49" charset="0"/>
              </a:rPr>
              <a:t>);}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3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Internal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 smtClean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 smtClean="0"/>
              <a:t>Enumerable </a:t>
            </a:r>
            <a:r>
              <a:rPr lang="en-US" sz="3000" dirty="0"/>
              <a:t>property </a:t>
            </a:r>
            <a:r>
              <a:rPr lang="en-US" sz="3000" dirty="0" smtClean="0"/>
              <a:t>are </a:t>
            </a:r>
            <a:r>
              <a:rPr lang="en-US" sz="3000" dirty="0"/>
              <a:t>returned using </a:t>
            </a:r>
            <a:r>
              <a:rPr lang="en-US" sz="3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 smtClean="0"/>
              <a:t> </a:t>
            </a:r>
            <a:r>
              <a:rPr lang="en-US" sz="3000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</a:t>
            </a:r>
            <a:r>
              <a:rPr lang="en-US" sz="3200" dirty="0" smtClean="0"/>
              <a:t>property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291000" y="1300000"/>
            <a:ext cx="9048750" cy="5207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Objects </a:t>
            </a:r>
          </a:p>
          <a:p>
            <a:pPr lvl="1"/>
            <a:r>
              <a:rPr lang="en-US" sz="3000" dirty="0" smtClean="0"/>
              <a:t>Object and Properties</a:t>
            </a:r>
          </a:p>
          <a:p>
            <a:pPr lvl="1"/>
            <a:r>
              <a:rPr lang="en-US" sz="3000" dirty="0" smtClean="0"/>
              <a:t>Looping </a:t>
            </a:r>
            <a:r>
              <a:rPr lang="en-US" sz="3000" dirty="0"/>
              <a:t>Through </a:t>
            </a:r>
            <a:r>
              <a:rPr lang="en-US" sz="3000" dirty="0" smtClean="0"/>
              <a:t>Objects</a:t>
            </a:r>
          </a:p>
          <a:p>
            <a:pPr lvl="1"/>
            <a:r>
              <a:rPr lang="en-US" sz="3000" dirty="0"/>
              <a:t>Internal </a:t>
            </a:r>
            <a:r>
              <a:rPr lang="en-US" sz="3000" dirty="0" smtClean="0"/>
              <a:t>Properties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400" dirty="0" smtClean="0"/>
              <a:t>JSON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400" dirty="0" smtClean="0"/>
              <a:t>Classes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Definition, </a:t>
            </a:r>
            <a:r>
              <a:rPr lang="en-US" sz="3200" dirty="0" smtClean="0"/>
              <a:t>Constructor, Fields </a:t>
            </a:r>
          </a:p>
          <a:p>
            <a:pPr lvl="1">
              <a:buClr>
                <a:schemeClr val="tx1"/>
              </a:buClr>
            </a:pPr>
            <a:endParaRPr lang="en-US" sz="3200" dirty="0" smtClean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</a:t>
            </a:r>
            <a:r>
              <a:rPr lang="en-US" sz="3400" dirty="0" smtClean="0"/>
              <a:t>for…in </a:t>
            </a:r>
            <a:r>
              <a:rPr lang="en-US" sz="3400" dirty="0"/>
              <a:t>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Non-enumerable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ob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 smtClean="0"/>
              <a:t>If the non-writable property </a:t>
            </a:r>
            <a:r>
              <a:rPr lang="en-US" sz="3700" b="1" dirty="0" smtClean="0">
                <a:solidFill>
                  <a:schemeClr val="bg1"/>
                </a:solidFill>
              </a:rPr>
              <a:t>contains</a:t>
            </a:r>
            <a:r>
              <a:rPr lang="en-US" sz="3700" dirty="0" smtClean="0"/>
              <a:t> </a:t>
            </a:r>
            <a:r>
              <a:rPr lang="en-US" sz="3700" dirty="0"/>
              <a:t>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</a:t>
            </a:r>
            <a:r>
              <a:rPr lang="en-US" sz="3700" dirty="0" smtClean="0"/>
              <a:t>but</a:t>
            </a:r>
            <a:r>
              <a:rPr lang="en-US" sz="3700" dirty="0"/>
              <a:t>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 smtClean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Object.defineProperty</a:t>
            </a:r>
            <a:r>
              <a:rPr lang="en-US" sz="2000" b="1" dirty="0" smtClean="0"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It's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 smtClean="0"/>
              <a:t>- syntax is like JavaScript </a:t>
            </a:r>
            <a:r>
              <a:rPr lang="en-US" sz="3200" dirty="0"/>
              <a:t>object </a:t>
            </a:r>
            <a:r>
              <a:rPr lang="en-US" sz="3200" dirty="0" smtClean="0"/>
              <a:t>syntax</a:t>
            </a:r>
            <a:r>
              <a:rPr lang="en-US" sz="3200" dirty="0"/>
              <a:t>, but the JSON </a:t>
            </a:r>
            <a:r>
              <a:rPr lang="en-US" sz="3200" dirty="0" smtClean="0"/>
              <a:t>format </a:t>
            </a:r>
            <a:r>
              <a:rPr lang="en-US" sz="3200" dirty="0"/>
              <a:t>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</a:t>
            </a:r>
            <a:r>
              <a:rPr lang="en-US" sz="3200" dirty="0" smtClean="0"/>
              <a:t>understand: </a:t>
            </a: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18121"/>
            <a:ext cx="1061033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</a:t>
            </a: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in a web </a:t>
            </a:r>
            <a:r>
              <a:rPr lang="en-US" sz="3200" b="1" dirty="0" smtClean="0">
                <a:solidFill>
                  <a:schemeClr val="bg1"/>
                </a:solidFill>
              </a:rPr>
              <a:t>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 smtClean="0"/>
              <a:t>Use </a:t>
            </a:r>
            <a:r>
              <a:rPr lang="en-US" sz="3200" dirty="0"/>
              <a:t>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 smtClean="0"/>
              <a:t>to convert </a:t>
            </a:r>
            <a:r>
              <a:rPr lang="en-US" sz="3200" dirty="0"/>
              <a:t>the </a:t>
            </a:r>
            <a:r>
              <a:rPr lang="en-US" sz="3200" dirty="0" smtClean="0"/>
              <a:t>JSON format </a:t>
            </a:r>
            <a:r>
              <a:rPr lang="en-US" sz="3200" dirty="0"/>
              <a:t>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</a:t>
            </a:r>
            <a:r>
              <a:rPr lang="en-US" dirty="0" smtClean="0">
                <a:solidFill>
                  <a:schemeClr val="tx1"/>
                </a:solidFill>
              </a:rPr>
              <a:t>"} }';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2200" dirty="0" smtClean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5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1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 smtClean="0"/>
              <a:t>format </a:t>
            </a:r>
            <a:r>
              <a:rPr lang="en-US" sz="3400" dirty="0"/>
              <a:t>the string </a:t>
            </a:r>
            <a:r>
              <a:rPr lang="en-US" sz="3400" dirty="0" smtClean="0"/>
              <a:t>for presentation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65342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 smtClean="0">
                <a:solidFill>
                  <a:schemeClr val="tx1"/>
                </a:solidFill>
              </a:rPr>
              <a:t>);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960508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 smtClean="0">
                <a:solidFill>
                  <a:schemeClr val="tx1"/>
                </a:solidFill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 (key / value pairs)</a:t>
            </a:r>
          </a:p>
          <a:p>
            <a:pPr lvl="1"/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3. </a:t>
            </a:r>
            <a:r>
              <a:rPr lang="en-US" dirty="0"/>
              <a:t>F</a:t>
            </a:r>
            <a:r>
              <a:rPr lang="en-US" dirty="0" smtClean="0"/>
              <a:t>rom JSON to HTML Table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</a:t>
            </a:r>
            <a:r>
              <a:rPr lang="en-US" sz="2400" b="1" dirty="0" err="1">
                <a:latin typeface="Consolas" panose="020B0609020204030204" pitchFamily="49" charset="0"/>
              </a:rPr>
              <a:t>Name":"Tomatoes</a:t>
            </a:r>
            <a:r>
              <a:rPr lang="en-US" sz="2400" b="1" dirty="0">
                <a:latin typeface="Consolas" panose="020B0609020204030204" pitchFamily="49" charset="0"/>
              </a:rPr>
              <a:t> &amp; Chips","Price":2.35},{"</a:t>
            </a:r>
            <a:r>
              <a:rPr lang="en-US" sz="2400" b="1" dirty="0" err="1">
                <a:latin typeface="Consolas" panose="020B0609020204030204" pitchFamily="49" charset="0"/>
              </a:rPr>
              <a:t>Name":"J&amp;B</a:t>
            </a:r>
            <a:r>
              <a:rPr lang="en-US" sz="2400" b="1" dirty="0">
                <a:latin typeface="Consolas" panose="020B0609020204030204" pitchFamily="49" charset="0"/>
              </a:rPr>
              <a:t> Chocolate","Price":0.96}]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&lt;tr&gt;&lt;th&gt;Name&lt;/th&gt;&lt;th&gt;Price&lt;/th&gt;&lt;/tr&gt;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&lt;tr&gt;&lt;td&gt;Tomatoes &amp;amp; Chips&lt;/td&gt;&lt;td&gt;2.35&lt;/td&gt;&lt;/tr&gt;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J&amp;amp;B</a:t>
            </a:r>
            <a:r>
              <a:rPr lang="en-US" sz="2400" b="1" dirty="0">
                <a:latin typeface="Consolas" panose="020B0609020204030204" pitchFamily="49" charset="0"/>
              </a:rPr>
              <a:t> Chocolate&lt;/td&gt;&lt;td&gt;0.96&lt;/td&gt;&lt;/tr&gt;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3. </a:t>
            </a:r>
            <a:r>
              <a:rPr lang="en-US" dirty="0"/>
              <a:t>F</a:t>
            </a:r>
            <a:r>
              <a:rPr lang="en-US" dirty="0" smtClean="0"/>
              <a:t>rom JSON to HTML 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308853"/>
            <a:ext cx="10350000" cy="5346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makeKeyRow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 smtClean="0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 smtClean="0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</a:t>
            </a:r>
            <a:r>
              <a:rPr lang="en-US" sz="2400" b="1" dirty="0" smtClean="0">
                <a:latin typeface="Consolas" panose="020B0609020204030204" pitchFamily="49" charset="0"/>
              </a:rPr>
              <a:t>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 smtClean="0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Definition, Constructor, Prototype, Fields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6000" y="1237429"/>
            <a:ext cx="9069154" cy="5399546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</a:t>
            </a:r>
            <a:r>
              <a:rPr lang="en-US" sz="3400" dirty="0" smtClean="0"/>
              <a:t>objects</a:t>
            </a:r>
          </a:p>
          <a:p>
            <a:r>
              <a:rPr lang="en-US" sz="3400" dirty="0" smtClean="0"/>
              <a:t>Classes </a:t>
            </a:r>
            <a:r>
              <a:rPr lang="en-US" sz="3400" dirty="0"/>
              <a:t>define: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One class may have </a:t>
            </a:r>
            <a:r>
              <a:rPr lang="en-US" sz="3400" b="1" dirty="0">
                <a:solidFill>
                  <a:schemeClr val="bg1"/>
                </a:solidFill>
              </a:rPr>
              <a:t>many instances </a:t>
            </a:r>
            <a:r>
              <a:rPr lang="en-US" sz="3400" dirty="0"/>
              <a:t>(objects)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class syntax has two components: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Class Declarations</a:t>
            </a:r>
            <a:endParaRPr lang="en-US" sz="32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1000" y="1195931"/>
            <a:ext cx="5050597" cy="49570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Class </a:t>
            </a:r>
            <a:r>
              <a:rPr lang="en-US" sz="3200" dirty="0" smtClean="0"/>
              <a:t>expression: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/>
              <a:t>uses </a:t>
            </a:r>
            <a:r>
              <a:rPr lang="en-US" sz="2800" b="1" dirty="0">
                <a:solidFill>
                  <a:schemeClr val="bg1"/>
                </a:solidFill>
              </a:rPr>
              <a:t>class keyword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constructor</a:t>
            </a:r>
            <a:r>
              <a:rPr lang="en-US" sz="2800" dirty="0"/>
              <a:t> defines class </a:t>
            </a:r>
            <a:r>
              <a:rPr lang="en-US" sz="2800" dirty="0" smtClean="0"/>
              <a:t>data 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b="1" dirty="0">
                <a:solidFill>
                  <a:schemeClr val="bg1"/>
                </a:solidFill>
              </a:rPr>
              <a:t>named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unnamed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210762"/>
            <a:ext cx="5680598" cy="4393069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Class </a:t>
            </a:r>
            <a:r>
              <a:rPr lang="en-US" sz="3000" dirty="0" smtClean="0"/>
              <a:t>declaration: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 smtClean="0"/>
              <a:t>uses </a:t>
            </a:r>
            <a:r>
              <a:rPr lang="en-US" sz="2800" b="1" dirty="0">
                <a:solidFill>
                  <a:schemeClr val="bg1"/>
                </a:solidFill>
              </a:rPr>
              <a:t>class </a:t>
            </a:r>
            <a:r>
              <a:rPr lang="en-US" sz="2800" b="1" dirty="0" smtClean="0">
                <a:solidFill>
                  <a:schemeClr val="bg1"/>
                </a:solidFill>
              </a:rPr>
              <a:t>keyword</a:t>
            </a:r>
          </a:p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constructor</a:t>
            </a:r>
            <a:r>
              <a:rPr lang="en-US" sz="2800" dirty="0" smtClean="0"/>
              <a:t> </a:t>
            </a:r>
            <a:r>
              <a:rPr lang="en-US" sz="2800" dirty="0"/>
              <a:t>defines class </a:t>
            </a:r>
            <a:r>
              <a:rPr lang="en-US" sz="2800" dirty="0" smtClean="0"/>
              <a:t>data 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1899000"/>
            <a:ext cx="536559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Rectangle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height, 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>
                <a:latin typeface="Consolas" panose="020B0609020204030204" pitchFamily="49" charset="0"/>
              </a:rPr>
              <a:t>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6578" y="1899000"/>
            <a:ext cx="5550259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let Rectangle </a:t>
            </a:r>
            <a:r>
              <a:rPr lang="en-US" sz="2200" b="1" dirty="0"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class </a:t>
            </a:r>
            <a:r>
              <a:rPr lang="en-US" sz="2200" b="1" dirty="0">
                <a:latin typeface="Consolas" panose="020B0609020204030204" pitchFamily="49" charset="0"/>
              </a:rPr>
              <a:t>Rectangle2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height, 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1000" y="1126734"/>
            <a:ext cx="1094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Function declarations </a:t>
            </a:r>
            <a:r>
              <a:rPr lang="en-US" sz="3400" b="1" dirty="0">
                <a:solidFill>
                  <a:schemeClr val="bg1"/>
                </a:solidFill>
              </a:rPr>
              <a:t>are hoisted </a:t>
            </a:r>
            <a:r>
              <a:rPr lang="en-US" sz="3400" dirty="0"/>
              <a:t>and class declarations </a:t>
            </a:r>
            <a:r>
              <a:rPr lang="en-US" sz="3400" b="1" dirty="0">
                <a:solidFill>
                  <a:schemeClr val="bg1"/>
                </a:solidFill>
              </a:rPr>
              <a:t>are not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You first need to declare your class and then access it, </a:t>
            </a:r>
            <a:r>
              <a:rPr lang="en-US" sz="3400" dirty="0" smtClean="0"/>
              <a:t>otherwise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expressions </a:t>
            </a:r>
            <a:r>
              <a:rPr lang="en-US" sz="3400" dirty="0"/>
              <a:t>are subject to the same </a:t>
            </a:r>
            <a:r>
              <a:rPr lang="en-US" sz="3400" b="1" dirty="0">
                <a:solidFill>
                  <a:schemeClr val="bg1"/>
                </a:solidFill>
              </a:rPr>
              <a:t>hoisting restrictions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11000" y="3789000"/>
            <a:ext cx="827929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p = new Rectangle();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class Rectangle {}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3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part of class </a:t>
            </a:r>
            <a:r>
              <a:rPr lang="en-US" sz="3200" dirty="0"/>
              <a:t>that is in curly brackets </a:t>
            </a:r>
            <a:r>
              <a:rPr lang="en-US" sz="3200" b="1" dirty="0" smtClean="0">
                <a:solidFill>
                  <a:schemeClr val="bg1"/>
                </a:solidFill>
              </a:rPr>
              <a:t>{}</a:t>
            </a:r>
            <a:endParaRPr lang="en-US" sz="3200" b="1" dirty="0" smtClean="0"/>
          </a:p>
          <a:p>
            <a:r>
              <a:rPr lang="en-US" sz="3200" dirty="0" smtClean="0"/>
              <a:t>Here you define </a:t>
            </a:r>
            <a:r>
              <a:rPr lang="en-US" sz="3200" dirty="0"/>
              <a:t>class members, such as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marL="0" indent="0">
              <a:lnSpc>
                <a:spcPct val="250000"/>
              </a:lnSpc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 object created with a class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SyntaxError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will be thrown if a class contains </a:t>
            </a:r>
            <a:r>
              <a:rPr lang="en-US" sz="3200" b="1" dirty="0">
                <a:solidFill>
                  <a:schemeClr val="bg1"/>
                </a:solidFill>
              </a:rPr>
              <a:t>more than one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 of a </a:t>
            </a:r>
            <a:r>
              <a:rPr lang="en-US" sz="3200" b="1" dirty="0">
                <a:solidFill>
                  <a:schemeClr val="bg1"/>
                </a:solidFill>
              </a:rPr>
              <a:t>constructor method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5603" y="2529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smtClean="0">
                <a:latin typeface="Consolas" panose="020B0609020204030204" pitchFamily="49" charset="0"/>
              </a:rPr>
              <a:t>Circle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 smtClean="0">
                <a:latin typeface="Consolas" panose="020B0609020204030204" pitchFamily="49" charset="0"/>
              </a:rPr>
              <a:t>r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 smtClean="0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</a:t>
            </a:r>
            <a:r>
              <a:rPr lang="en-US" sz="2200" b="1" dirty="0" smtClean="0">
                <a:latin typeface="Consolas" panose="020B0609020204030204" pitchFamily="49" charset="0"/>
              </a:rPr>
              <a:t>r;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1027684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} 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 smtClean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 smtClean="0">
                <a:latin typeface="Consolas" panose="020B0609020204030204" pitchFamily="49" charset="0"/>
              </a:rPr>
              <a:t>; 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square.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 Circle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(radius) {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radius;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diameter() {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2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 diameter(diameter)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diameter / 2;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Math.PI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setter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getter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c = new Circle(2);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 = 1.6;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2.0106192982974678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3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200" dirty="0"/>
              <a:t> keyword defines a </a:t>
            </a:r>
            <a:r>
              <a:rPr lang="en-US" sz="3200" b="1" dirty="0">
                <a:solidFill>
                  <a:schemeClr val="bg1"/>
                </a:solidFill>
              </a:rPr>
              <a:t>static method </a:t>
            </a:r>
            <a:r>
              <a:rPr lang="en-US" sz="3200" dirty="0"/>
              <a:t>for a class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32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</a:rPr>
              <a:t>without instantiating </a:t>
            </a:r>
            <a:r>
              <a:rPr lang="en-US" sz="3200" dirty="0"/>
              <a:t>their class and </a:t>
            </a:r>
            <a:r>
              <a:rPr lang="en-US" sz="3200" b="1" dirty="0">
                <a:solidFill>
                  <a:schemeClr val="bg1"/>
                </a:solidFill>
              </a:rPr>
              <a:t>cannot be called </a:t>
            </a:r>
            <a:r>
              <a:rPr lang="en-US" sz="3200" dirty="0" smtClean="0"/>
              <a:t>through a </a:t>
            </a:r>
            <a:r>
              <a:rPr lang="en-US" sz="3200" dirty="0"/>
              <a:t>class instance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To call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200" dirty="0"/>
              <a:t> method of the same class, you can 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2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944000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</a:t>
            </a:r>
            <a:r>
              <a:rPr lang="en-US" sz="2400" b="1" dirty="0" smtClean="0">
                <a:latin typeface="Consolas" panose="020B0609020204030204" pitchFamily="49" charset="0"/>
              </a:rPr>
              <a:t>{ return</a:t>
            </a:r>
            <a:r>
              <a:rPr lang="en-US" sz="2400" b="1" dirty="0">
                <a:latin typeface="Consolas" panose="020B0609020204030204" pitchFamily="49" charset="0"/>
              </a:rPr>
              <a:t> 'Static method has been called</a:t>
            </a:r>
            <a:r>
              <a:rPr lang="en-US" sz="2400" b="1" dirty="0" smtClean="0">
                <a:latin typeface="Consolas" panose="020B0609020204030204" pitchFamily="49" charset="0"/>
              </a:rPr>
              <a:t>'}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3891" y="5180895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Objects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9642" y="1109005"/>
            <a:ext cx="9841358" cy="5546589"/>
          </a:xfrm>
        </p:spPr>
        <p:txBody>
          <a:bodyPr>
            <a:normAutofit/>
          </a:bodyPr>
          <a:lstStyle/>
          <a:p>
            <a:r>
              <a:rPr lang="en-US" dirty="0"/>
              <a:t>Private instance fields are declared with </a:t>
            </a:r>
            <a:r>
              <a:rPr lang="en-US" b="1" dirty="0" smtClean="0">
                <a:solidFill>
                  <a:schemeClr val="bg1"/>
                </a:solidFill>
              </a:rPr>
              <a:t>#names</a:t>
            </a:r>
          </a:p>
          <a:p>
            <a:r>
              <a:rPr lang="en-US" sz="3200" dirty="0"/>
              <a:t>It is a syntax error to refer to </a:t>
            </a:r>
            <a:r>
              <a:rPr lang="en-US" sz="3200" b="1" dirty="0" smtClean="0">
                <a:solidFill>
                  <a:schemeClr val="bg1"/>
                </a:solidFill>
              </a:rPr>
              <a:t>#names </a:t>
            </a:r>
            <a:r>
              <a:rPr lang="en-US" sz="3200" dirty="0"/>
              <a:t>from out of </a:t>
            </a:r>
            <a:r>
              <a:rPr lang="en-US" sz="3200" dirty="0" smtClean="0"/>
              <a:t>scope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2664000"/>
            <a:ext cx="82800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PrivateField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#private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#private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42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 this</a:t>
            </a:r>
            <a:r>
              <a:rPr lang="en-US" sz="2400" b="1" dirty="0">
                <a:latin typeface="Consolas" panose="020B0609020204030204" pitchFamily="49" charset="0"/>
              </a:rPr>
              <a:t>.#</a:t>
            </a:r>
            <a:r>
              <a:rPr lang="en-US" sz="2400" b="1" dirty="0" err="1">
                <a:latin typeface="Consolas" panose="020B0609020204030204" pitchFamily="49" charset="0"/>
              </a:rPr>
              <a:t>randomField</a:t>
            </a:r>
            <a:r>
              <a:rPr lang="en-US" sz="2400" b="1" dirty="0">
                <a:latin typeface="Consolas" panose="020B0609020204030204" pitchFamily="49" charset="0"/>
              </a:rPr>
              <a:t> = 666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Syntax error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instance = new </a:t>
            </a:r>
            <a:r>
              <a:rPr lang="en-US" sz="2400" b="1" dirty="0" err="1">
                <a:latin typeface="Consolas" panose="020B0609020204030204" pitchFamily="49" charset="0"/>
              </a:rPr>
              <a:t>PrivateField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 err="1" smtClean="0">
                <a:latin typeface="Consolas" panose="020B0609020204030204" pitchFamily="49" charset="0"/>
              </a:rPr>
              <a:t>instance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.#private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=== 42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Syntax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5076" y="3639729"/>
            <a:ext cx="8916848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PrivateField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#private</a:t>
            </a:r>
            <a:r>
              <a:rPr lang="en-US" sz="2200" b="1" dirty="0" smtClean="0">
                <a:latin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constructor() </a:t>
            </a:r>
            <a:r>
              <a:rPr lang="en-US" sz="2200" b="1" dirty="0" smtClean="0">
                <a:latin typeface="Consolas" panose="020B0609020204030204" pitchFamily="49" charset="0"/>
              </a:rPr>
              <a:t>{ </a:t>
            </a:r>
            <a:r>
              <a:rPr lang="en-US" sz="2200" b="1" dirty="0" err="1" smtClean="0">
                <a:latin typeface="Consolas" panose="020B0609020204030204" pitchFamily="49" charset="0"/>
              </a:rPr>
              <a:t>this</a:t>
            </a:r>
            <a:r>
              <a:rPr lang="en-US" sz="2200" b="1" dirty="0" err="1">
                <a:latin typeface="Consolas" panose="020B0609020204030204" pitchFamily="49" charset="0"/>
              </a:rPr>
              <a:t>.#private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latin typeface="Consolas" panose="020B0609020204030204" pitchFamily="49" charset="0"/>
              </a:rPr>
              <a:t>42 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 private() </a:t>
            </a:r>
            <a:r>
              <a:rPr lang="en-US" sz="2200" b="1" dirty="0" smtClean="0">
                <a:latin typeface="Consolas" panose="020B0609020204030204" pitchFamily="49" charset="0"/>
              </a:rPr>
              <a:t>{ return </a:t>
            </a:r>
            <a:r>
              <a:rPr lang="en-US" sz="2200" b="1" dirty="0" err="1">
                <a:latin typeface="Consolas" panose="020B0609020204030204" pitchFamily="49" charset="0"/>
              </a:rPr>
              <a:t>this.#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</a:t>
            </a:r>
            <a:r>
              <a:rPr lang="en-US" sz="2200" b="1" dirty="0" smtClean="0">
                <a:latin typeface="Consolas" panose="020B0609020204030204" pitchFamily="49" charset="0"/>
              </a:rPr>
              <a:t> 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instance = new </a:t>
            </a:r>
            <a:r>
              <a:rPr lang="en-US" sz="2200" b="1" dirty="0" err="1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() 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console.log(</a:t>
            </a:r>
            <a:r>
              <a:rPr lang="en-US" sz="2200" b="1" dirty="0" err="1">
                <a:latin typeface="Consolas" panose="020B0609020204030204" pitchFamily="49" charset="0"/>
              </a:rPr>
              <a:t>instance.private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//42</a:t>
            </a:r>
            <a:endParaRPr lang="en-US" sz="22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257411"/>
            <a:ext cx="11565000" cy="2441589"/>
          </a:xfrm>
        </p:spPr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/>
              <a:t>the class which defines the private static field can access the field</a:t>
            </a:r>
            <a:r>
              <a:rPr lang="en-US" dirty="0" smtClean="0"/>
              <a:t>.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</a:t>
            </a:r>
            <a:r>
              <a:rPr lang="en-US" sz="3200" dirty="0" smtClean="0"/>
              <a:t>function, it's </a:t>
            </a:r>
            <a:r>
              <a:rPr lang="en-US" sz="3200" dirty="0"/>
              <a:t>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1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7.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7.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8. Get People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93858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0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8. Get People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[new Person('Anna', 'Simpson', 22, 'anna@yahoo.com'),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...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//TODO for the rest of the people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92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Objects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dirty="0" smtClean="0">
                <a:solidFill>
                  <a:schemeClr val="bg2"/>
                </a:solidFill>
              </a:rPr>
              <a:t>pairs</a:t>
            </a:r>
            <a:r>
              <a:rPr lang="bg-BG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 smtClean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Methods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performed </a:t>
            </a:r>
            <a:r>
              <a:rPr lang="en-US" sz="3000" dirty="0">
                <a:solidFill>
                  <a:schemeClr val="bg2"/>
                </a:solidFill>
              </a:rPr>
              <a:t>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JSON - </a:t>
            </a:r>
            <a:r>
              <a:rPr lang="en-US" sz="3000" b="1" dirty="0" smtClean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 smtClean="0">
                <a:solidFill>
                  <a:schemeClr val="bg1"/>
                </a:solidFill>
              </a:rPr>
              <a:t>format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Classes - </a:t>
            </a:r>
            <a:r>
              <a:rPr lang="en-US" sz="3000" b="1" dirty="0" smtClean="0">
                <a:solidFill>
                  <a:schemeClr val="bg1"/>
                </a:solidFill>
              </a:rPr>
              <a:t>structure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for </a:t>
            </a:r>
            <a:r>
              <a:rPr lang="en-US" sz="3000" dirty="0" smtClean="0">
                <a:solidFill>
                  <a:schemeClr val="bg2"/>
                </a:solidFill>
              </a:rPr>
              <a:t>objects, that may define: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</a:t>
            </a:r>
            <a:r>
              <a:rPr lang="en-US" sz="3000" b="1" dirty="0" smtClean="0">
                <a:solidFill>
                  <a:schemeClr val="bg1"/>
                </a:solidFill>
              </a:rPr>
              <a:t>ethods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>
              <a:buClr>
                <a:schemeClr val="bg2"/>
              </a:buClr>
            </a:pPr>
            <a:r>
              <a:rPr lang="en-US" sz="3000" b="1" dirty="0" err="1" smtClean="0">
                <a:solidFill>
                  <a:schemeClr val="bg1"/>
                </a:solidFill>
              </a:rPr>
              <a:t>Accessor</a:t>
            </a:r>
            <a:r>
              <a:rPr lang="en-US" sz="3000" b="1" dirty="0" smtClean="0">
                <a:solidFill>
                  <a:schemeClr val="bg1"/>
                </a:solidFill>
              </a:rPr>
              <a:t> properties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1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and a field is an </a:t>
            </a:r>
            <a:br>
              <a:rPr lang="en-US" sz="3200" dirty="0"/>
            </a:br>
            <a:r>
              <a:rPr lang="en-US" sz="3200" dirty="0"/>
              <a:t>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Objects </a:t>
            </a:r>
            <a:r>
              <a:rPr lang="en-US" sz="3200" dirty="0"/>
              <a:t>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en-US" sz="3200" dirty="0"/>
              <a:t>You define (and create) a JavaScript object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 smtClean="0"/>
              <a:t>:</a:t>
            </a:r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06000" y="3827319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 smtClean="0">
                <a:solidFill>
                  <a:schemeClr val="bg1"/>
                </a:solidFill>
              </a:rPr>
              <a:t>: "</a:t>
            </a:r>
            <a:r>
              <a:rPr lang="en-US" dirty="0">
                <a:solidFill>
                  <a:schemeClr val="bg1"/>
                </a:solidFill>
              </a:rPr>
              <a:t>John"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 smtClean="0">
                <a:solidFill>
                  <a:schemeClr val="tx1"/>
                </a:solidFill>
              </a:rPr>
              <a:t>: 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41054"/>
            <a:ext cx="10059434" cy="52760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032364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39079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4900956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John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5972"/>
              </p:ext>
            </p:extLst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Simple dot-notation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r>
              <a:rPr lang="en-US" sz="3200" dirty="0" smtClean="0"/>
              <a:t>Bracket-notation</a:t>
            </a:r>
          </a:p>
          <a:p>
            <a:pPr marL="0" indent="0">
              <a:lnSpc>
                <a:spcPct val="250000"/>
              </a:lnSpc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Unassigned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of an object are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9932" y="1579467"/>
            <a:ext cx="8766068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{};</a:t>
            </a:r>
          </a:p>
          <a:p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.name</a:t>
            </a:r>
            <a:r>
              <a:rPr lang="en-US" dirty="0">
                <a:solidFill>
                  <a:schemeClr val="tx1"/>
                </a:solidFill>
              </a:rPr>
              <a:t> = "Peter</a:t>
            </a:r>
            <a:r>
              <a:rPr lang="en-US" dirty="0" smtClean="0">
                <a:solidFill>
                  <a:schemeClr val="tx1"/>
                </a:solidFill>
              </a:rPr>
              <a:t>";</a:t>
            </a:r>
            <a:r>
              <a:rPr lang="en-US" i="1" dirty="0">
                <a:solidFill>
                  <a:schemeClr val="accent2"/>
                </a:solidFill>
              </a:rPr>
              <a:t> // { name: 'Peter' } </a:t>
            </a:r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smtClean="0">
                <a:solidFill>
                  <a:schemeClr val="bg1"/>
                </a:solidFill>
              </a:rPr>
              <a:t>person.name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Peter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47764" y="3809027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'age'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21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accent2"/>
                </a:solidFill>
              </a:rPr>
              <a:t>// { name: 'Peter', age: 21 </a:t>
            </a:r>
            <a:r>
              <a:rPr lang="en-US" i="1" dirty="0" smtClean="0">
                <a:solidFill>
                  <a:schemeClr val="accent2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 smtClean="0">
                <a:solidFill>
                  <a:schemeClr val="tx1"/>
                </a:solidFill>
              </a:rPr>
              <a:t>personAge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>
                <a:solidFill>
                  <a:schemeClr val="bg1"/>
                </a:solidFill>
              </a:rPr>
              <a:t>person['age']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personAge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21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7764" y="5965795"/>
            <a:ext cx="8766068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: function ()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</a:t>
            </a:r>
            <a:r>
              <a:rPr lang="en-US" sz="2400" dirty="0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+ " " + </a:t>
            </a:r>
            <a:r>
              <a:rPr lang="en-US" sz="2400" dirty="0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 smtClean="0">
                <a:solidFill>
                  <a:schemeClr val="tx1"/>
                </a:solidFill>
              </a:rPr>
              <a:t>()); </a:t>
            </a:r>
            <a:r>
              <a:rPr lang="en-US" sz="2400" i="1" dirty="0" smtClean="0">
                <a:solidFill>
                  <a:schemeClr val="accent2"/>
                </a:solidFill>
              </a:rPr>
              <a:t>// John</a:t>
            </a:r>
            <a:r>
              <a:rPr lang="en-US" sz="2400" i="1" dirty="0">
                <a:solidFill>
                  <a:schemeClr val="accent2"/>
                </a:solidFill>
              </a:rPr>
              <a:t> Doe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4176</TotalTime>
  <Words>1388</Words>
  <Application>Microsoft Office PowerPoint</Application>
  <PresentationFormat>Widescreen</PresentationFormat>
  <Paragraphs>563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Objects &amp; Classes</vt:lpstr>
      <vt:lpstr>Table of Contents</vt:lpstr>
      <vt:lpstr>Have a Question?</vt:lpstr>
      <vt:lpstr>Objects  </vt:lpstr>
      <vt:lpstr>What is an Object?</vt:lpstr>
      <vt:lpstr>Variables Holding References</vt:lpstr>
      <vt:lpstr>Object Properties</vt:lpstr>
      <vt:lpstr>Assigning and Accessing Properties</vt:lpstr>
      <vt:lpstr>Object Methods</vt:lpstr>
      <vt:lpstr>This</vt:lpstr>
      <vt:lpstr>Objects in JS</vt:lpstr>
      <vt:lpstr>Objects in JS</vt:lpstr>
      <vt:lpstr>Comparing Objects</vt:lpstr>
      <vt:lpstr>Looping Through Objects</vt:lpstr>
      <vt:lpstr>Object Keys and Values</vt:lpstr>
      <vt:lpstr>For… in Loop</vt:lpstr>
      <vt:lpstr>For…of Loop</vt:lpstr>
      <vt:lpstr>Internal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JSON</vt:lpstr>
      <vt:lpstr>JavaScript Object Notation</vt:lpstr>
      <vt:lpstr>Syntax Rules</vt:lpstr>
      <vt:lpstr>Parsing from Strings</vt:lpstr>
      <vt:lpstr>Converting to String</vt:lpstr>
      <vt:lpstr>Problem: 3. From JSON to HTML Table</vt:lpstr>
      <vt:lpstr>Solution: 3. From JSON to HTML Table</vt:lpstr>
      <vt:lpstr>Definition, Constructor, Prototype, Fields</vt:lpstr>
      <vt:lpstr>Class Definition</vt:lpstr>
      <vt:lpstr>Defining Class</vt:lpstr>
      <vt:lpstr>Hoisting</vt:lpstr>
      <vt:lpstr>Class Body</vt:lpstr>
      <vt:lpstr>Prototype Methods</vt:lpstr>
      <vt:lpstr>Accessor Properties</vt:lpstr>
      <vt:lpstr>Accessor Properties in Action</vt:lpstr>
      <vt:lpstr>Static Methods</vt:lpstr>
      <vt:lpstr>Private Properties</vt:lpstr>
      <vt:lpstr>Accessing Private Properties</vt:lpstr>
      <vt:lpstr>Problem: 7. Person</vt:lpstr>
      <vt:lpstr>Solution: 7. Person</vt:lpstr>
      <vt:lpstr>Problem: 8. Get People</vt:lpstr>
      <vt:lpstr>Solution: 8. Get People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JS-Advanced-Objects-and-Classes</dc:title>
  <dc:subject>Software Development</dc:subject>
  <dc:creator>Software University</dc:creator>
  <cp:keywords>JS-Advanced 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42</cp:revision>
  <dcterms:created xsi:type="dcterms:W3CDTF">2018-05-23T13:08:44Z</dcterms:created>
  <dcterms:modified xsi:type="dcterms:W3CDTF">2020-05-07T14:49:06Z</dcterms:modified>
  <cp:category>programming;computer programming;software development;web development</cp:category>
</cp:coreProperties>
</file>