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6" r:id="rId20"/>
    <p:sldId id="30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4" r:id="rId31"/>
    <p:sldId id="305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1" r:id="rId46"/>
    <p:sldId id="303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BC79E0-86AE-4A37-9595-A789BFA23ABE}">
          <p14:sldIdLst>
            <p14:sldId id="256"/>
            <p14:sldId id="257"/>
            <p14:sldId id="258"/>
          </p14:sldIdLst>
        </p14:section>
        <p14:section name="What is DOM?" id="{8EFA61A4-7E21-4B31-8EF7-973584A7CDCF}">
          <p14:sldIdLst>
            <p14:sldId id="259"/>
            <p14:sldId id="260"/>
            <p14:sldId id="261"/>
          </p14:sldIdLst>
        </p14:section>
        <p14:section name="DOM Methods" id="{B78FB90D-B64C-4B66-92F3-5244A6ACE234}">
          <p14:sldIdLst>
            <p14:sldId id="262"/>
            <p14:sldId id="263"/>
            <p14:sldId id="264"/>
            <p14:sldId id="265"/>
          </p14:sldIdLst>
        </p14:section>
        <p14:section name="DOM Manipulations" id="{F30EF076-4D17-4CD6-A762-9B166708303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6"/>
            <p14:sldId id="30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04"/>
            <p14:sldId id="305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OM Events" id="{4EE4893C-D8F0-4724-9484-F54E0275543B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80F211F4-D23D-463F-A806-814DEBA13E36}">
          <p14:sldIdLst>
            <p14:sldId id="295"/>
            <p14:sldId id="301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28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Copyrighted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 smtClean="0">
                <a:latin typeface="+mj-lt"/>
              </a:rPr>
              <a:t>They </a:t>
            </a:r>
            <a:r>
              <a:rPr lang="en-US" sz="34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6000" y="1134000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r>
              <a:rPr lang="en-US" sz="3200" b="1" dirty="0" smtClean="0">
                <a:solidFill>
                  <a:schemeClr val="bg1"/>
                </a:solidFill>
              </a:rPr>
              <a:t>don't </a:t>
            </a:r>
            <a:r>
              <a:rPr lang="en-US" sz="3200" b="1" dirty="0">
                <a:solidFill>
                  <a:schemeClr val="bg1"/>
                </a:solidFill>
              </a:rPr>
              <a:t>exist</a:t>
            </a:r>
            <a:r>
              <a:rPr lang="en-US" sz="3200" dirty="0"/>
              <a:t> anywhere except as values inside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id="div1"&gt;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id="p1"&gt;This is a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id="p2"&gt;This is another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parent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("div1");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("p2");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parent.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646000" y="4554000"/>
            <a:ext cx="2473888" cy="461475"/>
          </a:xfrm>
          <a:prstGeom prst="wedgeRoundRectCallout">
            <a:avLst>
              <a:gd name="adj1" fmla="val -67472"/>
              <a:gd name="adj2" fmla="val 51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7131000" y="5579470"/>
            <a:ext cx="3840480" cy="461475"/>
          </a:xfrm>
          <a:prstGeom prst="wedgeRoundRectCallout">
            <a:avLst>
              <a:gd name="adj1" fmla="val -48436"/>
              <a:gd name="adj2" fmla="val -92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firstLi.textContent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"Peter";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secondLi.innerHTML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"&lt;b&gt;Maria&lt;/b&gt;";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document.body.appendChild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4239000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791" y="1990482"/>
            <a:ext cx="4206000" cy="4665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882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are given the resources and full description of the problem into the Lab.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1. Article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653" r="5871"/>
          <a:stretch/>
        </p:blipFill>
        <p:spPr>
          <a:xfrm>
            <a:off x="2312616" y="2560107"/>
            <a:ext cx="3786834" cy="4093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 bwMode="auto">
          <a:xfrm>
            <a:off x="6232725" y="4218675"/>
            <a:ext cx="414791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6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06000" y="1306450"/>
            <a:ext cx="9048750" cy="5207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DOM</a:t>
            </a:r>
          </a:p>
          <a:p>
            <a:pPr lvl="1"/>
            <a:r>
              <a:rPr lang="en-US" sz="3200" dirty="0" smtClean="0"/>
              <a:t>What </a:t>
            </a:r>
            <a:r>
              <a:rPr lang="en-US" sz="3200" dirty="0"/>
              <a:t>is DOM?</a:t>
            </a:r>
          </a:p>
          <a:p>
            <a:pPr lvl="1"/>
            <a:r>
              <a:rPr lang="en-US" sz="3200" dirty="0"/>
              <a:t>DOM Methods</a:t>
            </a:r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Manipulations</a:t>
            </a:r>
          </a:p>
          <a:p>
            <a:pPr lvl="1"/>
            <a:r>
              <a:rPr lang="en-US" sz="3200" dirty="0"/>
              <a:t>Parents and </a:t>
            </a:r>
            <a:r>
              <a:rPr lang="en-US" sz="3200" dirty="0" smtClean="0"/>
              <a:t>Children </a:t>
            </a:r>
            <a:r>
              <a:rPr lang="en-US" sz="3200" dirty="0"/>
              <a:t>Elements</a:t>
            </a:r>
          </a:p>
          <a:p>
            <a:pPr lvl="1"/>
            <a:r>
              <a:rPr lang="en-US" sz="3200" dirty="0"/>
              <a:t>DOM Properties and HTML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Events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BOM</a:t>
            </a:r>
            <a:endParaRPr lang="en-US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1. Article List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1000" y="1138245"/>
            <a:ext cx="11565000" cy="5665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function 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createArticle</a:t>
            </a:r>
            <a:r>
              <a:rPr lang="en-US" dirty="0">
                <a:solidFill>
                  <a:schemeClr val="tx1"/>
                </a:solidFill>
                <a:effectLst/>
              </a:rPr>
              <a:t>() {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input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createTitle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getting elements form DOM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createContent</a:t>
            </a:r>
            <a:r>
              <a:rPr lang="en-US" dirty="0">
                <a:solidFill>
                  <a:schemeClr val="tx1"/>
                </a:solidFill>
                <a:effectLst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articles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('articles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article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('article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');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creating new elements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h3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('h3');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p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if(</a:t>
            </a:r>
            <a:r>
              <a:rPr lang="en-US" dirty="0" err="1">
                <a:solidFill>
                  <a:schemeClr val="tx1"/>
                </a:solidFill>
                <a:effectLst/>
              </a:rPr>
              <a:t>input.value</a:t>
            </a:r>
            <a:r>
              <a:rPr lang="en-US" dirty="0">
                <a:solidFill>
                  <a:schemeClr val="tx1"/>
                </a:solidFill>
                <a:effectLst/>
              </a:rPr>
              <a:t> !== '' &amp;&amp;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textArea.value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!== '') </a:t>
            </a:r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h3.</a:t>
            </a:r>
            <a:r>
              <a:rPr lang="en-US" dirty="0">
                <a:solidFill>
                  <a:schemeClr val="bg1"/>
                </a:solidFill>
                <a:effectLst/>
              </a:rPr>
              <a:t>innerHTML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input.value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p.</a:t>
            </a:r>
            <a:r>
              <a:rPr lang="en-US" dirty="0" err="1">
                <a:solidFill>
                  <a:schemeClr val="bg1"/>
                </a:solidFill>
                <a:effectLst/>
              </a:rPr>
              <a:t>innerHTML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textArea.value</a:t>
            </a:r>
            <a:r>
              <a:rPr lang="en-US" dirty="0">
                <a:solidFill>
                  <a:schemeClr val="tx1"/>
                </a:solidFill>
                <a:effectLst/>
              </a:rPr>
              <a:t>;		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TODO… append the elements;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clear the inputs;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8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Properties and HTML Attributes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 smtClean="0"/>
              <a:t>Attributes </a:t>
            </a:r>
            <a:r>
              <a:rPr lang="en-US" sz="3400" dirty="0"/>
              <a:t>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Properties are defined by the </a:t>
            </a:r>
            <a:r>
              <a:rPr lang="en-US" sz="34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400" dirty="0"/>
              <a:t>Attributes </a:t>
            </a: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/>
              <a:t> DOM properties </a:t>
            </a:r>
            <a:endParaRPr lang="en-US" sz="3400" dirty="0" smtClean="0"/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Property</a:t>
            </a:r>
            <a:r>
              <a:rPr lang="en-US" sz="3200" dirty="0" smtClean="0"/>
              <a:t> </a:t>
            </a:r>
            <a:r>
              <a:rPr lang="en-US" sz="3200" dirty="0"/>
              <a:t>values can </a:t>
            </a:r>
            <a:r>
              <a:rPr lang="en-US" sz="32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dirty="0"/>
              <a:t>values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same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  <a:r>
              <a:rPr lang="en-US" sz="34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value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text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html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myElement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myElement.innerHTML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theFormField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theFormField.value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value';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/&gt;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</a:t>
            </a:r>
            <a:r>
              <a:rPr lang="en-US" sz="3400" dirty="0" smtClean="0"/>
              <a:t>the specified </a:t>
            </a:r>
            <a:r>
              <a:rPr lang="en-US" sz="3400" dirty="0"/>
              <a:t>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960508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class="container div root"&gt;&lt;/div&gt;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3. </a:t>
            </a:r>
            <a:r>
              <a:rPr lang="en-US" dirty="0"/>
              <a:t>Growing </a:t>
            </a:r>
            <a:r>
              <a:rPr lang="en-US" dirty="0" smtClean="0"/>
              <a:t>Word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1000" y="1196125"/>
            <a:ext cx="8828098" cy="367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1000" y="5364000"/>
            <a:ext cx="5208270" cy="1012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411000" y="5102196"/>
            <a:ext cx="2610000" cy="720000"/>
          </a:xfrm>
          <a:prstGeom prst="wedgeRoundRectCallout">
            <a:avLst>
              <a:gd name="adj1" fmla="val -69005"/>
              <a:gd name="adj2" fmla="val 400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smtClean="0"/>
              <a:t>: 3. </a:t>
            </a:r>
            <a:r>
              <a:rPr lang="en-US" dirty="0" smtClean="0"/>
              <a:t>Growing Word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291000" y="1239750"/>
            <a:ext cx="10125000" cy="540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function </a:t>
            </a:r>
            <a:r>
              <a:rPr lang="en-US" dirty="0" err="1">
                <a:solidFill>
                  <a:schemeClr val="tx1"/>
                </a:solidFill>
                <a:effectLst/>
              </a:rPr>
              <a:t>growingWord</a:t>
            </a:r>
            <a:r>
              <a:rPr lang="en-US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word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querySelector</a:t>
            </a:r>
            <a:r>
              <a:rPr lang="en-US" dirty="0">
                <a:solidFill>
                  <a:schemeClr val="tx1"/>
                </a:solidFill>
                <a:effectLst/>
              </a:rPr>
              <a:t>("#exercise &gt; p");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 = 2;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colorChanges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"blue": "green",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"green": "red",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"red": "blue"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if (!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hasAttribute</a:t>
            </a:r>
            <a:r>
              <a:rPr lang="en-US" dirty="0"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</a:rPr>
              <a:t>style</a:t>
            </a:r>
            <a:r>
              <a:rPr lang="en-US" dirty="0">
                <a:solidFill>
                  <a:schemeClr val="tx1"/>
                </a:solidFill>
                <a:effectLst/>
              </a:rPr>
              <a:t>"))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setAttribute</a:t>
            </a:r>
            <a:r>
              <a:rPr lang="en-US" dirty="0">
                <a:solidFill>
                  <a:schemeClr val="tx1"/>
                </a:solidFill>
                <a:effectLst/>
              </a:rPr>
              <a:t>("style", `</a:t>
            </a:r>
            <a:r>
              <a:rPr lang="en-US" dirty="0" err="1">
                <a:solidFill>
                  <a:schemeClr val="tx1"/>
                </a:solidFill>
                <a:effectLst/>
              </a:rPr>
              <a:t>color:blue</a:t>
            </a:r>
            <a:r>
              <a:rPr lang="en-US" dirty="0">
                <a:solidFill>
                  <a:schemeClr val="tx1"/>
                </a:solidFill>
                <a:effectLst/>
              </a:rPr>
              <a:t>; font-size: ${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word.style</a:t>
            </a:r>
            <a:r>
              <a:rPr lang="en-US" dirty="0">
                <a:solidFill>
                  <a:schemeClr val="tx1"/>
                </a:solidFill>
                <a:effectLst/>
              </a:rPr>
              <a:t>["font-size"];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currentPx.substr</a:t>
            </a:r>
            <a:r>
              <a:rPr lang="en-US" dirty="0">
                <a:solidFill>
                  <a:schemeClr val="tx1"/>
                </a:solidFill>
                <a:effectLst/>
              </a:rPr>
              <a:t>(0,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currentPx.length</a:t>
            </a:r>
            <a:r>
              <a:rPr lang="en-US" dirty="0">
                <a:solidFill>
                  <a:schemeClr val="tx1"/>
                </a:solidFill>
                <a:effectLst/>
              </a:rPr>
              <a:t> - 2) * 2;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currentColor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word.style.color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setAttribute</a:t>
            </a:r>
            <a:r>
              <a:rPr lang="en-US" dirty="0">
                <a:solidFill>
                  <a:schemeClr val="tx1"/>
                </a:solidFill>
                <a:effectLst/>
              </a:rPr>
              <a:t>("style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	 `color:${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colorChanges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[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currentColor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]}; font-size: ${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px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px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`)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Parents and Child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67881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</a:t>
            </a:r>
            <a:r>
              <a:rPr lang="en-US" dirty="0" smtClean="0"/>
              <a:t>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</a:t>
            </a:r>
            <a:r>
              <a:rPr lang="en-US" dirty="0" smtClean="0"/>
              <a:t>be accessed </a:t>
            </a:r>
            <a:r>
              <a:rPr lang="en-US" dirty="0"/>
              <a:t>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list.firstElementChild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list.lastElementChild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list.firstElementChild.textContent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+= " RLZ!";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next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nextElementSibling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C#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.previousElementSibling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1877997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Document with a Logical Tree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0574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handlers</a:t>
            </a:r>
            <a:r>
              <a:rPr lang="en-US" dirty="0" smtClean="0"/>
              <a:t> </a:t>
            </a:r>
            <a:r>
              <a:rPr lang="en-US" dirty="0"/>
              <a:t>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dirty="0"/>
              <a:t>function will not be </a:t>
            </a:r>
            <a:r>
              <a:rPr lang="en-US" dirty="0" smtClean="0"/>
              <a:t>executed before </a:t>
            </a:r>
            <a:r>
              <a:rPr lang="en-US" dirty="0"/>
              <a:t>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26000" y="5409000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accent3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handler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Built-In Browser Objects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Object Model (BOM)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alert(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window.navigator.userAgent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7025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navigator.language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en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29017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screen.width</a:t>
            </a:r>
            <a:r>
              <a:rPr lang="en-US" sz="2400" dirty="0">
                <a:solidFill>
                  <a:schemeClr val="tx1"/>
                </a:solidFill>
                <a:effectLst/>
              </a:rPr>
              <a:t> + " x " +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screen.height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1920 x 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2100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document.location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 </a:t>
            </a:r>
            <a:r>
              <a:rPr lang="en-US" sz="2400" dirty="0">
                <a:solidFill>
                  <a:schemeClr val="tx1"/>
                </a:solidFill>
                <a:effectLst/>
              </a:rPr>
              <a:t>= 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history.back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Changing the HTML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1248</Words>
  <Application>Microsoft Office PowerPoint</Application>
  <PresentationFormat>Widescreen</PresentationFormat>
  <Paragraphs>359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SoftUni</vt:lpstr>
      <vt:lpstr>DOM</vt:lpstr>
      <vt:lpstr>Table of Contents</vt:lpstr>
      <vt:lpstr>Have a Question?</vt:lpstr>
      <vt:lpstr>Document with a Logical Tree</vt:lpstr>
      <vt:lpstr>Document Object Model</vt:lpstr>
      <vt:lpstr>HTML DOM</vt:lpstr>
      <vt:lpstr>Changing the HTML</vt:lpstr>
      <vt:lpstr> DOM Methods</vt:lpstr>
      <vt:lpstr>Example: DOM Methods</vt:lpstr>
      <vt:lpstr>Example: DOM Methods</vt:lpstr>
      <vt:lpstr>Modify the DOM Tree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Problem: 1. Article List</vt:lpstr>
      <vt:lpstr>Solution: 1. Article List</vt:lpstr>
      <vt:lpstr>DOM Properties and HTML Attributes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Problem: 3. Growing Word</vt:lpstr>
      <vt:lpstr>Solution: 3. Growing Word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Handling DOM Events</vt:lpstr>
      <vt:lpstr>DOM Events</vt:lpstr>
      <vt:lpstr>The Built-In Browser Objects</vt:lpstr>
      <vt:lpstr>Browser Object Model (BOM)</vt:lpstr>
      <vt:lpstr>Playing with BOM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JS-Advanced-DOM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23</cp:revision>
  <dcterms:created xsi:type="dcterms:W3CDTF">2018-05-23T13:08:44Z</dcterms:created>
  <dcterms:modified xsi:type="dcterms:W3CDTF">2020-05-26T07:46:09Z</dcterms:modified>
  <cp:category>programming;computer programming;software development;web development</cp:category>
</cp:coreProperties>
</file>