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5BC11-96E0-40C0-931F-81BAB94B5590}">
          <p14:sldIdLst>
            <p14:sldId id="256"/>
            <p14:sldId id="257"/>
            <p14:sldId id="258"/>
          </p14:sldIdLst>
        </p14:section>
        <p14:section name="Introduction" id="{67EB7B04-A478-4ADF-8C78-DFE03495617D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sages Of &quot;This&quot;" id="{8D7D7015-1636-44AD-9F41-A96649EFF226}">
          <p14:sldIdLst>
            <p14:sldId id="266"/>
            <p14:sldId id="267"/>
            <p14:sldId id="268"/>
            <p14:sldId id="269"/>
            <p14:sldId id="270"/>
          </p14:sldIdLst>
        </p14:section>
        <p14:section name="This in Functions" id="{41A9163D-EB85-4824-BE1C-3000CA5FAEFD}">
          <p14:sldIdLst>
            <p14:sldId id="271"/>
            <p14:sldId id="272"/>
            <p14:sldId id="273"/>
          </p14:sldIdLst>
        </p14:section>
        <p14:section name="Explicit Function Binding" id="{42C3C2B6-195D-44D4-B887-8DDF1794C27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9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Context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Strict Mode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Strict Mode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3259" y="1875371"/>
            <a:ext cx="4660434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 solve() {</a:t>
            </a:r>
          </a:p>
          <a:p>
            <a:r>
              <a:rPr lang="en-US" dirty="0" smtClean="0"/>
              <a:t>  "</a:t>
            </a:r>
            <a:r>
              <a:rPr lang="en-US" dirty="0">
                <a:solidFill>
                  <a:schemeClr val="bg1"/>
                </a:solidFill>
              </a:rPr>
              <a:t>use strict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solve(); </a:t>
            </a:r>
            <a:r>
              <a:rPr lang="en-US" i="1" dirty="0" smtClean="0">
                <a:solidFill>
                  <a:schemeClr val="accent2"/>
                </a:solidFill>
              </a:rPr>
              <a:t>// undefined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6803" y="1875371"/>
            <a:ext cx="4663440" cy="26791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solve</a:t>
            </a:r>
            <a:r>
              <a:rPr lang="en-US" sz="2400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sz="2400" i="1" dirty="0" smtClean="0">
                <a:solidFill>
                  <a:schemeClr val="accent2"/>
                </a:solidFill>
              </a:rPr>
              <a:t>// Object</a:t>
            </a:r>
            <a:r>
              <a:rPr lang="en-US" sz="2400" i="1" dirty="0">
                <a:solidFill>
                  <a:schemeClr val="accent2"/>
                </a:solidFill>
              </a:rPr>
              <a:t> [global]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9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Usages </a:t>
            </a:r>
            <a:r>
              <a:rPr lang="en-US" dirty="0"/>
              <a:t>Of "This" </a:t>
            </a:r>
            <a:r>
              <a:rPr lang="en-US" dirty="0" smtClean="0"/>
              <a:t>Keyword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5" y="1089000"/>
            <a:ext cx="2963049" cy="2963049"/>
          </a:xfrm>
          <a:prstGeom prst="rect">
            <a:avLst/>
          </a:prstGeom>
        </p:spPr>
      </p:pic>
      <p:sp>
        <p:nvSpPr>
          <p:cNvPr id="7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"This" in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a Method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fullName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bg1"/>
                </a:solidFill>
              </a:rPr>
              <a:t>this.firstName</a:t>
            </a:r>
            <a:r>
              <a:rPr lang="en-US" sz="2200" dirty="0">
                <a:solidFill>
                  <a:schemeClr val="tx1"/>
                </a:solidFill>
              </a:rPr>
              <a:t> + " " + </a:t>
            </a:r>
            <a:r>
              <a:rPr lang="en-US" sz="2200" dirty="0" err="1">
                <a:solidFill>
                  <a:schemeClr val="bg1"/>
                </a:solidFill>
              </a:rPr>
              <a:t>this.lastName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whatIsThis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US" sz="2200" dirty="0" smtClean="0">
                <a:solidFill>
                  <a:schemeClr val="tx1"/>
                </a:solidFill>
              </a:rPr>
              <a:t> 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person.fullName</a:t>
            </a:r>
            <a:r>
              <a:rPr lang="en-US" sz="2200" dirty="0" smtClean="0">
                <a:solidFill>
                  <a:schemeClr val="tx1"/>
                </a:solidFill>
              </a:rPr>
              <a:t>());  </a:t>
            </a:r>
            <a:r>
              <a:rPr lang="en-US" sz="2200" i="1" dirty="0" smtClean="0">
                <a:solidFill>
                  <a:schemeClr val="accent2"/>
                </a:solidFill>
              </a:rPr>
              <a:t>// Peter Ivanov</a:t>
            </a:r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person.whatIsThis</a:t>
            </a:r>
            <a:r>
              <a:rPr lang="en-US" sz="2200" dirty="0" smtClean="0">
                <a:solidFill>
                  <a:schemeClr val="tx1"/>
                </a:solidFill>
              </a:rPr>
              <a:t>()); </a:t>
            </a:r>
            <a:r>
              <a:rPr lang="en-US" sz="2200" i="1" dirty="0" smtClean="0">
                <a:solidFill>
                  <a:schemeClr val="accent2"/>
                </a:solidFill>
              </a:rPr>
              <a:t>// person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smtClean="0"/>
              <a:t>This</a:t>
            </a:r>
            <a:r>
              <a:rPr lang="en-US" dirty="0"/>
              <a:t>"</a:t>
            </a:r>
            <a:r>
              <a:rPr lang="en-US" dirty="0" smtClean="0"/>
              <a:t> Refers to </a:t>
            </a:r>
            <a:r>
              <a:rPr lang="en-US" dirty="0"/>
              <a:t>t</a:t>
            </a:r>
            <a:r>
              <a:rPr lang="en-US" dirty="0" smtClean="0"/>
              <a:t>he Parent Object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209123"/>
            <a:ext cx="904458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bar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() </a:t>
            </a:r>
            <a:r>
              <a:rPr lang="en-US" sz="2400" dirty="0" smtClean="0">
                <a:solidFill>
                  <a:schemeClr val="tx1"/>
                </a:solidFill>
              </a:rPr>
              <a:t>{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 smtClean="0">
                <a:solidFill>
                  <a:schemeClr val="tx1"/>
                </a:solidFill>
              </a:rPr>
              <a:t>); 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solidFill>
                  <a:schemeClr val="bg1"/>
                </a:solidFill>
              </a:rPr>
              <a:t>user.foo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In event handlers,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set to the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element.addEventListener</a:t>
            </a:r>
            <a:r>
              <a:rPr lang="en-US" sz="2400" dirty="0" smtClean="0">
                <a:solidFill>
                  <a:schemeClr val="tx1"/>
                </a:solidFill>
              </a:rPr>
              <a:t>("click", function(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console.log(this</a:t>
            </a:r>
            <a:r>
              <a:rPr lang="en-US" sz="2400" dirty="0">
                <a:solidFill>
                  <a:schemeClr val="tx1"/>
                </a:solidFill>
              </a:rPr>
              <a:t>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refers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Classes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constructor(</a:t>
            </a:r>
            <a:r>
              <a:rPr lang="en-US" sz="2400" dirty="0" err="1" smtClean="0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console.log</a:t>
            </a:r>
            <a:r>
              <a:rPr lang="en-US" sz="2400" dirty="0">
                <a:solidFill>
                  <a:schemeClr val="tx1"/>
                </a:solidFill>
              </a:rPr>
              <a:t>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 } 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</a:t>
            </a:r>
            <a:r>
              <a:rPr lang="en-US" sz="2400" i="1" dirty="0" smtClean="0">
                <a:solidFill>
                  <a:schemeClr val="accent2"/>
                </a:solidFill>
              </a:rPr>
              <a:t>Doe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"This" in Functions </a:t>
            </a:r>
            <a:endParaRPr lang="en-US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/>
              <a:t>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function </a:t>
            </a:r>
            <a:r>
              <a:rPr lang="en-US" sz="3200" b="1" dirty="0" smtClean="0">
                <a:solidFill>
                  <a:schemeClr val="bg1"/>
                </a:solidFill>
              </a:rPr>
              <a:t>itself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Inner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2314" y="1850955"/>
            <a:ext cx="8367294" cy="4792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function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 name: 'Peter', 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 }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obj.func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</a:t>
            </a:r>
            <a:r>
              <a:rPr lang="en-US" sz="3200" b="1" dirty="0" smtClean="0">
                <a:solidFill>
                  <a:schemeClr val="bg1"/>
                </a:solidFill>
              </a:rPr>
              <a:t>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Arrow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name</a:t>
            </a:r>
            <a:r>
              <a:rPr lang="en-US" dirty="0">
                <a:solidFill>
                  <a:schemeClr val="tx1"/>
                </a:solidFill>
              </a:rPr>
              <a:t>: 'Peter',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obj.</a:t>
            </a:r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Call, Apply, Bind</a:t>
            </a:r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Explicit Function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"This</a:t>
            </a:r>
            <a:r>
              <a:rPr lang="en-US" dirty="0" smtClean="0"/>
              <a:t>"?</a:t>
            </a:r>
          </a:p>
          <a:p>
            <a:r>
              <a:rPr lang="en-US" dirty="0" smtClean="0"/>
              <a:t>Usages Of "This" Keyword</a:t>
            </a:r>
          </a:p>
          <a:p>
            <a:pPr lvl="1"/>
            <a:r>
              <a:rPr lang="en-US" dirty="0" smtClean="0"/>
              <a:t>In Objects</a:t>
            </a:r>
          </a:p>
          <a:p>
            <a:pPr lvl="1"/>
            <a:r>
              <a:rPr lang="en-US" dirty="0" smtClean="0"/>
              <a:t>In Browser</a:t>
            </a:r>
          </a:p>
          <a:p>
            <a:pPr lvl="1"/>
            <a:r>
              <a:rPr lang="en-US" dirty="0" smtClean="0"/>
              <a:t>In Events</a:t>
            </a:r>
          </a:p>
          <a:p>
            <a:r>
              <a:rPr lang="en-US" dirty="0" smtClean="0"/>
              <a:t>"This" In Functions</a:t>
            </a:r>
          </a:p>
          <a:p>
            <a:r>
              <a:rPr lang="en-US" dirty="0" smtClean="0"/>
              <a:t>Explicit Binding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 smtClean="0">
                <a:latin typeface="+mj-lt"/>
              </a:rPr>
              <a:t>Occurs </a:t>
            </a:r>
            <a:r>
              <a:rPr lang="en-US" dirty="0">
                <a:latin typeface="+mj-lt"/>
              </a:rPr>
              <a:t>when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</a:t>
            </a:r>
            <a:r>
              <a:rPr lang="en-US" dirty="0" smtClean="0">
                <a:latin typeface="+mj-lt"/>
              </a:rPr>
              <a:t>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</a:t>
            </a:r>
            <a:r>
              <a:rPr lang="en-US" dirty="0" smtClean="0">
                <a:latin typeface="+mj-lt"/>
              </a:rPr>
              <a:t>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for this </a:t>
            </a:r>
            <a:r>
              <a:rPr lang="en-US" dirty="0" smtClean="0">
                <a:latin typeface="+mj-lt"/>
              </a:rPr>
              <a:t>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greet()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:'Alex</a:t>
            </a:r>
            <a:r>
              <a:rPr lang="en-US" dirty="0" smtClean="0">
                <a:solidFill>
                  <a:schemeClr val="tx1"/>
                </a:solidFill>
              </a:rPr>
              <a:t>' 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greet.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Calls </a:t>
            </a:r>
            <a:r>
              <a:rPr lang="en-US" sz="3200" dirty="0"/>
              <a:t>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</a:t>
            </a:r>
            <a:r>
              <a:rPr lang="en-US" sz="3200" dirty="0" smtClean="0"/>
              <a:t>individually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Context: Call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170682"/>
            <a:ext cx="900399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200" dirty="0">
                <a:solidFill>
                  <a:schemeClr val="tx1"/>
                </a:solidFill>
              </a:rPr>
              <a:t>const sharePersonalInfo = function 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...activities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 smtClean="0">
                <a:solidFill>
                  <a:schemeClr val="tx1"/>
                </a:solidFill>
              </a:rPr>
              <a:t>} and`+      	   + `I'm</a:t>
            </a:r>
            <a:r>
              <a:rPr lang="en-US" sz="2200" dirty="0">
                <a:solidFill>
                  <a:schemeClr val="tx1"/>
                </a:solidFill>
              </a:rPr>
              <a:t>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info</a:t>
            </a:r>
            <a:r>
              <a:rPr lang="en-US" sz="2200" dirty="0">
                <a:solidFill>
                  <a:schemeClr val="tx1"/>
                </a:solidFill>
              </a:rPr>
              <a:t> += </a:t>
            </a:r>
            <a:r>
              <a:rPr lang="en-US" sz="2200" dirty="0" err="1" smtClean="0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},</a:t>
            </a:r>
            <a:r>
              <a:rPr lang="en-US" sz="2200" dirty="0">
                <a:solidFill>
                  <a:schemeClr val="tx1"/>
                </a:solidFill>
              </a:rPr>
              <a:t> "My hobbies are:\n").trim</a:t>
            </a:r>
            <a:r>
              <a:rPr lang="en-US" sz="2200" dirty="0" smtClean="0">
                <a:solidFill>
                  <a:schemeClr val="tx1"/>
                </a:solidFill>
              </a:rPr>
              <a:t>();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info;</a:t>
            </a:r>
          </a:p>
          <a:p>
            <a:pPr latinLnBrk="0"/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Continues on the next slide</a:t>
            </a:r>
            <a:r>
              <a:rPr lang="en-US" sz="2200" i="1" dirty="0" smtClean="0">
                <a:solidFill>
                  <a:schemeClr val="accent2"/>
                </a:solidFill>
              </a:rPr>
              <a:t>…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</a:t>
            </a: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b="0" dirty="0" smtClean="0">
              <a:solidFill>
                <a:srgbClr val="267F99"/>
              </a:solidFill>
            </a:endParaRPr>
          </a:p>
          <a:p>
            <a:pPr latinLnBrk="0" hangingPunct="0"/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sharePersonalInfo.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firstPerson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</a:t>
            </a:r>
            <a:r>
              <a:rPr lang="en-US" dirty="0" err="1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</a:t>
            </a:r>
            <a:r>
              <a:rPr lang="en-US" i="1" dirty="0" smtClean="0">
                <a:solidFill>
                  <a:schemeClr val="accent2"/>
                </a:solidFill>
              </a:rPr>
              <a:t>Peter.</a:t>
            </a:r>
            <a:endParaRPr lang="en-US" i="1" dirty="0">
              <a:solidFill>
                <a:schemeClr val="accent2"/>
              </a:solidFill>
            </a:endParaRP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</a:t>
            </a:r>
            <a:r>
              <a:rPr lang="en-US" i="1" dirty="0" smtClean="0">
                <a:solidFill>
                  <a:schemeClr val="accent2"/>
                </a:solidFill>
              </a:rPr>
              <a:t>football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Calls </a:t>
            </a:r>
            <a:r>
              <a:rPr lang="en-US" dirty="0"/>
              <a:t>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  <a:r>
              <a:rPr lang="en-US" dirty="0" smtClean="0"/>
              <a:t> provided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</a:t>
            </a:r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 smtClean="0"/>
              <a:t>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 smtClean="0"/>
              <a:t>If </a:t>
            </a:r>
            <a:r>
              <a:rPr lang="en-US" dirty="0"/>
              <a:t>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prof</a:t>
            </a:r>
            <a:r>
              <a:rPr lang="en-US" dirty="0">
                <a:solidFill>
                  <a:schemeClr val="tx1"/>
                </a:solidFill>
              </a:rPr>
              <a:t>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 smtClean="0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George works as a </a:t>
            </a:r>
            <a:r>
              <a:rPr lang="en-US" i="1" dirty="0" smtClean="0">
                <a:solidFill>
                  <a:schemeClr val="accent2"/>
                </a:solidFill>
              </a:rPr>
              <a:t>Manager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endParaRPr lang="en-US" dirty="0" smtClean="0"/>
          </a:p>
          <a:p>
            <a:pPr latinLnBrk="0"/>
            <a:r>
              <a:rPr lang="en-US" dirty="0" smtClean="0"/>
              <a:t>Has </a:t>
            </a:r>
            <a:r>
              <a:rPr lang="en-US" dirty="0"/>
              <a:t>its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</a:t>
            </a:r>
            <a:r>
              <a:rPr lang="en-US" dirty="0" smtClean="0"/>
              <a:t>with </a:t>
            </a:r>
            <a:r>
              <a:rPr lang="en-US" dirty="0"/>
              <a:t>a given sequence of arguments preceding any provided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/>
          </a:p>
          <a:p>
            <a:pPr latinLnBrk="0"/>
            <a:r>
              <a:rPr lang="en-US" dirty="0" smtClean="0"/>
              <a:t>Calling </a:t>
            </a:r>
            <a:r>
              <a:rPr lang="en-US" dirty="0"/>
              <a:t>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</a:t>
            </a:r>
            <a:r>
              <a:rPr lang="en-US" dirty="0" smtClean="0"/>
              <a:t>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</a:t>
            </a:r>
            <a:r>
              <a:rPr lang="en-US" i="1" dirty="0" smtClean="0">
                <a:solidFill>
                  <a:schemeClr val="accent2"/>
                </a:solidFill>
              </a:rPr>
              <a:t>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The functions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to your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 figures,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defined by </a:t>
            </a:r>
            <a:r>
              <a:rPr lang="en-US" dirty="0" smtClean="0"/>
              <a:t>their </a:t>
            </a:r>
            <a:r>
              <a:rPr lang="en-US" dirty="0"/>
              <a:t>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 smtClean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155499"/>
          </a:xfrm>
        </p:spPr>
        <p:txBody>
          <a:bodyPr/>
          <a:lstStyle/>
          <a:p>
            <a:r>
              <a:rPr lang="en-US" dirty="0" smtClean="0"/>
              <a:t>'[</a:t>
            </a:r>
          </a:p>
          <a:p>
            <a:r>
              <a:rPr lang="en-US" dirty="0" smtClean="0"/>
              <a:t>{"x":"1","y":"2","z":"10"},</a:t>
            </a:r>
          </a:p>
          <a:p>
            <a:r>
              <a:rPr lang="en-US" dirty="0" smtClean="0"/>
              <a:t>{"x":"7","y":"7","z":"10"},</a:t>
            </a:r>
          </a:p>
          <a:p>
            <a:r>
              <a:rPr lang="en-US" dirty="0" smtClean="0"/>
              <a:t>{"x":"5","y":"2","z":"10"}</a:t>
            </a:r>
          </a:p>
          <a:p>
            <a:r>
              <a:rPr lang="en-US" dirty="0" smtClean="0"/>
              <a:t>]'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311572" cy="3745983"/>
          </a:xfrm>
        </p:spPr>
        <p:txBody>
          <a:bodyPr wrap="square">
            <a:spAutoFit/>
          </a:bodyPr>
          <a:lstStyle/>
          <a:p>
            <a:r>
              <a:rPr lang="en-US" dirty="0"/>
              <a:t>function solve(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, input) 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objects = </a:t>
            </a:r>
            <a:r>
              <a:rPr lang="en-US" dirty="0" err="1"/>
              <a:t>JSON.parse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/>
              <a:t>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Area and Volume Calculator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 smtClean="0"/>
              <a:t>Return </a:t>
            </a:r>
            <a:r>
              <a:rPr lang="en-US" sz="3400" dirty="0"/>
              <a:t>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 smtClean="0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</a:t>
            </a:r>
            <a:r>
              <a:rPr lang="en-US" sz="3200" dirty="0" smtClean="0"/>
              <a:t>changed</a:t>
            </a:r>
            <a:endParaRPr lang="en-US" sz="3200" dirty="0"/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should also be </a:t>
            </a:r>
            <a:r>
              <a:rPr lang="en-US" sz="3200" dirty="0" smtClean="0"/>
              <a:t>changed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178461"/>
            <a:ext cx="7765189" cy="252713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= "Simon";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//Simon </a:t>
            </a:r>
            <a:r>
              <a:rPr lang="en-US" sz="2400" i="1" dirty="0" smtClean="0">
                <a:solidFill>
                  <a:schemeClr val="accent2"/>
                </a:solidFill>
              </a:rPr>
              <a:t>Simpson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2601" y="1296290"/>
            <a:ext cx="7634452" cy="5255322"/>
          </a:xfrm>
        </p:spPr>
        <p:txBody>
          <a:bodyPr wrap="square">
            <a:spAutoFit/>
          </a:bodyPr>
          <a:lstStyle/>
          <a:p>
            <a:r>
              <a:rPr lang="en-US" dirty="0"/>
              <a:t>function Person(first, last) {</a:t>
            </a:r>
          </a:p>
          <a:p>
            <a:r>
              <a:rPr lang="en-US" dirty="0"/>
              <a:t>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Object.defineProperty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, "</a:t>
            </a:r>
            <a:r>
              <a:rPr lang="en-US" dirty="0" err="1"/>
              <a:t>fullName</a:t>
            </a:r>
            <a:r>
              <a:rPr lang="en-US" dirty="0"/>
              <a:t>", 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function(value)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function() </a:t>
            </a:r>
            <a:r>
              <a:rPr lang="en-US" dirty="0" smtClean="0"/>
              <a:t>{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        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 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and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executed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can be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en-US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"This"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Interpreter </a:t>
            </a:r>
            <a:r>
              <a:rPr lang="en-US" b="1" dirty="0" smtClean="0">
                <a:solidFill>
                  <a:schemeClr val="bg1"/>
                </a:solidFill>
              </a:rPr>
              <a:t>reads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code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</a:p>
          <a:p>
            <a:pPr latinLnBrk="0"/>
            <a:r>
              <a:rPr lang="en-US" dirty="0" smtClean="0"/>
              <a:t>Execution Context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in which the line is being executed</a:t>
            </a:r>
          </a:p>
          <a:p>
            <a:pPr latinLnBrk="0"/>
            <a:r>
              <a:rPr lang="en-US" dirty="0" smtClean="0"/>
              <a:t>The JavaScript runtime </a:t>
            </a:r>
            <a:r>
              <a:rPr lang="en-US" b="1" dirty="0" smtClean="0">
                <a:solidFill>
                  <a:schemeClr val="bg1"/>
                </a:solidFill>
              </a:rPr>
              <a:t>maintains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of these execution contexts </a:t>
            </a:r>
          </a:p>
          <a:p>
            <a:pPr lvl="1" latinLnBrk="0"/>
            <a:r>
              <a:rPr lang="en-US" dirty="0" smtClean="0"/>
              <a:t>The execution context present at </a:t>
            </a:r>
            <a:r>
              <a:rPr lang="en-US" b="1" dirty="0" smtClean="0">
                <a:solidFill>
                  <a:schemeClr val="bg1"/>
                </a:solidFill>
              </a:rPr>
              <a:t>the top </a:t>
            </a:r>
            <a:r>
              <a:rPr lang="en-US" dirty="0" smtClean="0"/>
              <a:t>of this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is currently being executed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Interpreter and Execution 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10129234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 smtClean="0">
                <a:solidFill>
                  <a:srgbClr val="FFA000"/>
                </a:solidFill>
              </a:rPr>
              <a:t>owns</a:t>
            </a:r>
            <a:r>
              <a:rPr lang="en-US" sz="3400" dirty="0" smtClean="0">
                <a:solidFill>
                  <a:srgbClr val="234465"/>
                </a:solidFill>
              </a:rPr>
              <a:t> the currently </a:t>
            </a:r>
            <a:r>
              <a:rPr lang="en-US" sz="3400" dirty="0">
                <a:solidFill>
                  <a:srgbClr val="234465"/>
                </a:solidFill>
              </a:rPr>
              <a:t>executed </a:t>
            </a:r>
            <a:r>
              <a:rPr lang="en-US" sz="3400" dirty="0" smtClean="0">
                <a:solidFill>
                  <a:srgbClr val="234465"/>
                </a:solidFill>
              </a:rPr>
              <a:t>code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</a:t>
            </a:r>
            <a:r>
              <a:rPr lang="en-US" dirty="0" smtClean="0"/>
              <a:t>===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Special keyword in JavaScript</a:t>
            </a:r>
          </a:p>
          <a:p>
            <a:pPr latinLnBrk="0"/>
            <a:r>
              <a:rPr lang="en-US" dirty="0" smtClean="0"/>
              <a:t>Its value is </a:t>
            </a:r>
            <a:r>
              <a:rPr lang="en-US" b="1" dirty="0" smtClean="0">
                <a:solidFill>
                  <a:schemeClr val="bg1"/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 smtClean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</a:t>
            </a:r>
            <a:r>
              <a:rPr lang="en-US" dirty="0" smtClean="0"/>
              <a:t>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used alone,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5200" y="2057357"/>
            <a:ext cx="6933085" cy="29304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this === global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false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solve</a:t>
            </a:r>
            <a:r>
              <a:rPr lang="en-US" dirty="0" smtClean="0">
                <a:solidFill>
                  <a:schemeClr val="bg1"/>
                </a:solidFill>
              </a:rPr>
              <a:t>() === global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"This" Refers to the Global Object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648541"/>
            <a:ext cx="7142170" cy="10090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a = "a";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.a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Keyword in the Browser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142170" cy="99306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</a:t>
            </a:r>
            <a:r>
              <a:rPr lang="en-US" dirty="0">
                <a:solidFill>
                  <a:schemeClr val="bg1"/>
                </a:solidFill>
              </a:rPr>
              <a:t>this === window</a:t>
            </a:r>
            <a:r>
              <a:rPr lang="en-US" dirty="0"/>
              <a:t>);  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1196</Words>
  <Application>Microsoft Office PowerPoint</Application>
  <PresentationFormat>Widescreen</PresentationFormat>
  <Paragraphs>325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Function Context</vt:lpstr>
      <vt:lpstr>Table of Contents</vt:lpstr>
      <vt:lpstr>Have a Question?</vt:lpstr>
      <vt:lpstr>Introduction to "This" </vt:lpstr>
      <vt:lpstr>Interpreter and Execution Context</vt:lpstr>
      <vt:lpstr>What is Function Context?</vt:lpstr>
      <vt:lpstr>This</vt:lpstr>
      <vt:lpstr>"This" Refers to the Global Object</vt:lpstr>
      <vt:lpstr>"This" Keyword in the Browser</vt:lpstr>
      <vt:lpstr>"This" in Strict Mode </vt:lpstr>
      <vt:lpstr>Usages Of "This" Keyword</vt:lpstr>
      <vt:lpstr>"This" in a Method</vt:lpstr>
      <vt:lpstr>"This" Refers to the Parent Object</vt:lpstr>
      <vt:lpstr>In Events</vt:lpstr>
      <vt:lpstr>"This" in Classes</vt:lpstr>
      <vt:lpstr>"This" in Functions </vt:lpstr>
      <vt:lpstr>"This" with Inner Functions</vt:lpstr>
      <vt:lpstr>"This" with Arrow Functions</vt:lpstr>
      <vt:lpstr>Call, Apply, Bind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Problem: Person</vt:lpstr>
      <vt:lpstr>Solution: Person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Course @ SoftUni</dc:subject>
  <dc:creator>Software University</dc:creator>
  <cp:keywords>JS; JavaScript; programming; course; SoftUni; coding; software development; education; training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16</cp:revision>
  <dcterms:created xsi:type="dcterms:W3CDTF">2018-05-23T13:08:44Z</dcterms:created>
  <dcterms:modified xsi:type="dcterms:W3CDTF">2020-05-26T07:45:29Z</dcterms:modified>
  <cp:category>JS Advanced Course @ SoftUni</cp:category>
</cp:coreProperties>
</file>