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90" r:id="rId27"/>
    <p:sldId id="291" r:id="rId28"/>
    <p:sldId id="292" r:id="rId29"/>
    <p:sldId id="293" r:id="rId30"/>
    <p:sldId id="281" r:id="rId31"/>
    <p:sldId id="286" r:id="rId32"/>
    <p:sldId id="283" r:id="rId33"/>
    <p:sldId id="284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26DC02C-FB99-4B08-A2EA-7F4600961F87}">
          <p14:sldIdLst>
            <p14:sldId id="256"/>
            <p14:sldId id="257"/>
          </p14:sldIdLst>
        </p14:section>
        <p14:section name="Design Pattern – Definition" id="{FA600F9D-9A33-45AD-B48C-E8B39B1E5B2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ommon Design Patterns" id="{08081A99-CB86-4182-BEC2-420C7A1C6222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CBFA11F4-24CF-4385-91F4-262AB4B1357C}">
          <p14:sldIdLst>
            <p14:sldId id="281"/>
            <p14:sldId id="286"/>
            <p14:sldId id="283"/>
            <p14:sldId id="284"/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0296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0838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Following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Design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xmlns="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917" y="2563699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732958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Patterns </a:t>
            </a:r>
            <a:r>
              <a:rPr lang="en-US" b="1" dirty="0">
                <a:solidFill>
                  <a:schemeClr val="bg1"/>
                </a:solidFill>
              </a:rPr>
              <a:t>do not lead to direct code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/>
              <a:t>Patterns are </a:t>
            </a:r>
            <a:r>
              <a:rPr lang="en-US" b="1" dirty="0">
                <a:solidFill>
                  <a:schemeClr val="bg1"/>
                </a:solidFill>
              </a:rPr>
              <a:t>deceptively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pPr latinLnBrk="0"/>
            <a:r>
              <a:rPr lang="en-US" dirty="0" smtClean="0"/>
              <a:t>Teams may suffer from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overload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/>
              <a:t> into a software development process is a </a:t>
            </a:r>
            <a:r>
              <a:rPr lang="en-US" b="1" dirty="0">
                <a:solidFill>
                  <a:schemeClr val="bg1"/>
                </a:solidFill>
              </a:rPr>
              <a:t>human-intensive</a:t>
            </a:r>
            <a:r>
              <a:rPr lang="en-US" dirty="0"/>
              <a:t>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5443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5954" y="1133080"/>
            <a:ext cx="2486953" cy="24869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Factory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02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Main purpose - </a:t>
            </a:r>
            <a:r>
              <a:rPr lang="en-US" b="1" dirty="0" smtClean="0">
                <a:solidFill>
                  <a:schemeClr val="bg1"/>
                </a:solidFill>
              </a:rPr>
              <a:t>creation of objects</a:t>
            </a:r>
          </a:p>
          <a:p>
            <a:pPr latinLnBrk="0"/>
            <a:r>
              <a:rPr lang="en-US" dirty="0" smtClean="0"/>
              <a:t>Use when</a:t>
            </a:r>
          </a:p>
          <a:p>
            <a:pPr lvl="1" latinLnBrk="0"/>
            <a:r>
              <a:rPr lang="en-US" dirty="0"/>
              <a:t>a class </a:t>
            </a:r>
            <a:r>
              <a:rPr lang="en-US" b="1" dirty="0">
                <a:solidFill>
                  <a:schemeClr val="bg1"/>
                </a:solidFill>
              </a:rPr>
              <a:t>can't anticipate </a:t>
            </a:r>
            <a:r>
              <a:rPr lang="en-US" dirty="0"/>
              <a:t>the class of objects it must </a:t>
            </a:r>
            <a:r>
              <a:rPr lang="en-US" dirty="0" smtClean="0"/>
              <a:t>create</a:t>
            </a:r>
          </a:p>
          <a:p>
            <a:pPr lvl="1" latinLnBrk="0"/>
            <a:r>
              <a:rPr lang="en-US" dirty="0" smtClean="0"/>
              <a:t>a </a:t>
            </a:r>
            <a:r>
              <a:rPr lang="en-US" dirty="0"/>
              <a:t>class wants its </a:t>
            </a:r>
            <a:r>
              <a:rPr lang="en-US" b="1" dirty="0">
                <a:solidFill>
                  <a:schemeClr val="bg1"/>
                </a:solidFill>
              </a:rPr>
              <a:t>subclasses to specify</a:t>
            </a:r>
            <a:r>
              <a:rPr lang="en-US" dirty="0"/>
              <a:t> the objects it </a:t>
            </a:r>
            <a:r>
              <a:rPr lang="en-US" dirty="0" smtClean="0"/>
              <a:t>creates</a:t>
            </a:r>
          </a:p>
          <a:p>
            <a:pPr lvl="1" latinLnBrk="0"/>
            <a:r>
              <a:rPr lang="en-US" dirty="0" smtClean="0"/>
              <a:t>classes </a:t>
            </a:r>
            <a:r>
              <a:rPr lang="en-US" b="1" dirty="0">
                <a:solidFill>
                  <a:schemeClr val="bg1"/>
                </a:solidFill>
              </a:rPr>
              <a:t>delegate responsibility</a:t>
            </a:r>
            <a:r>
              <a:rPr lang="en-US" dirty="0"/>
              <a:t> to one of several helper </a:t>
            </a:r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Factory Pattern 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87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The </a:t>
            </a:r>
            <a:r>
              <a:rPr lang="en-US" dirty="0"/>
              <a:t>code may become more </a:t>
            </a:r>
            <a:r>
              <a:rPr lang="en-US" b="1" dirty="0">
                <a:solidFill>
                  <a:schemeClr val="bg1"/>
                </a:solidFill>
              </a:rPr>
              <a:t>complicated</a:t>
            </a:r>
            <a:r>
              <a:rPr lang="en-US" dirty="0"/>
              <a:t> than it should be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 smtClean="0"/>
              <a:t>Compatible products</a:t>
            </a:r>
          </a:p>
          <a:p>
            <a:pPr lvl="1" latinLnBrk="0"/>
            <a:r>
              <a:rPr lang="en-US" dirty="0"/>
              <a:t>You avoid tight </a:t>
            </a:r>
            <a:r>
              <a:rPr lang="en-US" dirty="0" smtClean="0"/>
              <a:t>coupling</a:t>
            </a:r>
          </a:p>
          <a:p>
            <a:pPr lvl="1" latinLnBrk="0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Single Responsibility </a:t>
            </a:r>
            <a:r>
              <a:rPr lang="en-US" b="1" i="1" dirty="0" smtClean="0">
                <a:solidFill>
                  <a:schemeClr val="bg1"/>
                </a:solidFill>
              </a:rPr>
              <a:t>Principle</a:t>
            </a:r>
          </a:p>
          <a:p>
            <a:pPr lvl="1" latinLnBrk="0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Open/Closed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8585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4658" y="1289715"/>
            <a:ext cx="7859414" cy="52105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function </a:t>
            </a:r>
            <a:r>
              <a:rPr lang="en-US" dirty="0" smtClean="0"/>
              <a:t>Employee(name</a:t>
            </a:r>
            <a:r>
              <a:rPr lang="en-US" dirty="0"/>
              <a:t>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this.name = name;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</a:t>
            </a:r>
            <a:r>
              <a:rPr lang="en-US" dirty="0" err="1"/>
              <a:t>this.say</a:t>
            </a:r>
            <a:r>
              <a:rPr lang="en-US" dirty="0"/>
              <a:t> = function ()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  console.log(`I am ${name}`)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/>
              <a:t>EmployeeFactory</a:t>
            </a:r>
            <a:r>
              <a:rPr lang="en-US" dirty="0"/>
              <a:t>()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  </a:t>
            </a:r>
            <a:r>
              <a:rPr lang="en-US" dirty="0" err="1">
                <a:solidFill>
                  <a:schemeClr val="bg1"/>
                </a:solidFill>
              </a:rPr>
              <a:t>this.create</a:t>
            </a:r>
            <a:r>
              <a:rPr lang="en-US" dirty="0">
                <a:solidFill>
                  <a:schemeClr val="bg1"/>
                </a:solidFill>
              </a:rPr>
              <a:t> = function (name) 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    return new Employee(name);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  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let</a:t>
            </a:r>
            <a:r>
              <a:rPr lang="en-US" dirty="0"/>
              <a:t> </a:t>
            </a:r>
            <a:r>
              <a:rPr lang="en-US" dirty="0" err="1"/>
              <a:t>employeeFactory</a:t>
            </a:r>
            <a:r>
              <a:rPr lang="en-US" dirty="0"/>
              <a:t> = new </a:t>
            </a:r>
            <a:r>
              <a:rPr lang="en-US" dirty="0" err="1"/>
              <a:t>EmployeeFactory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412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5764" y="1641939"/>
            <a:ext cx="9320569" cy="3767062"/>
          </a:xfrm>
        </p:spPr>
        <p:txBody>
          <a:bodyPr/>
          <a:lstStyle/>
          <a:p>
            <a:r>
              <a:rPr lang="en-US" dirty="0" smtClean="0"/>
              <a:t>let</a:t>
            </a:r>
            <a:r>
              <a:rPr lang="en-US" dirty="0"/>
              <a:t> people = [];</a:t>
            </a:r>
          </a:p>
          <a:p>
            <a:r>
              <a:rPr lang="en-US" dirty="0"/>
              <a:t>let </a:t>
            </a:r>
            <a:r>
              <a:rPr lang="en-US" dirty="0" err="1"/>
              <a:t>employeeFactory</a:t>
            </a:r>
            <a:r>
              <a:rPr lang="en-US" dirty="0"/>
              <a:t> = new </a:t>
            </a:r>
            <a:r>
              <a:rPr lang="en-US" dirty="0" err="1"/>
              <a:t>EmployeeFactory</a:t>
            </a:r>
            <a:r>
              <a:rPr lang="en-US" dirty="0"/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people.push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employeeFactory.create</a:t>
            </a:r>
            <a:r>
              <a:rPr lang="en-US" dirty="0"/>
              <a:t>("Joan </a:t>
            </a:r>
            <a:r>
              <a:rPr lang="en-US" dirty="0" smtClean="0"/>
              <a:t>Peterson"));</a:t>
            </a:r>
            <a:endParaRPr lang="en-US" dirty="0"/>
          </a:p>
          <a:p>
            <a:r>
              <a:rPr lang="en-US" dirty="0" err="1"/>
              <a:t>people.push</a:t>
            </a:r>
            <a:r>
              <a:rPr lang="en-US" dirty="0"/>
              <a:t>(</a:t>
            </a:r>
            <a:r>
              <a:rPr lang="en-US" dirty="0" err="1"/>
              <a:t>employeeFactory.create</a:t>
            </a:r>
            <a:r>
              <a:rPr lang="en-US" dirty="0"/>
              <a:t>("Tim O'Neill"));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people.forEach</a:t>
            </a:r>
            <a:r>
              <a:rPr lang="en-US" dirty="0"/>
              <a:t>((person) =&gt; {</a:t>
            </a:r>
          </a:p>
          <a:p>
            <a:r>
              <a:rPr lang="en-US" dirty="0"/>
              <a:t>  </a:t>
            </a:r>
            <a:r>
              <a:rPr lang="en-US" dirty="0" err="1"/>
              <a:t>person.say</a:t>
            </a:r>
            <a:r>
              <a:rPr lang="en-US" dirty="0"/>
              <a:t>();</a:t>
            </a:r>
          </a:p>
          <a:p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9403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6511" y="1427375"/>
            <a:ext cx="2422384" cy="2422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Decorator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3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4" y="1319107"/>
            <a:ext cx="9929724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Lets </a:t>
            </a:r>
            <a:r>
              <a:rPr lang="en-US" dirty="0"/>
              <a:t>you attach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to </a:t>
            </a:r>
            <a:r>
              <a:rPr lang="en-US" dirty="0" smtClean="0"/>
              <a:t>objects</a:t>
            </a:r>
          </a:p>
          <a:p>
            <a:pPr latinLnBrk="0"/>
            <a:r>
              <a:rPr lang="en-US" dirty="0" smtClean="0"/>
              <a:t>Uses</a:t>
            </a:r>
          </a:p>
          <a:p>
            <a:pPr lvl="1" latinLnBrk="0"/>
            <a:r>
              <a:rPr lang="en-US" dirty="0" smtClean="0"/>
              <a:t>For </a:t>
            </a:r>
            <a:r>
              <a:rPr lang="en-US" b="1" dirty="0" smtClean="0">
                <a:solidFill>
                  <a:schemeClr val="bg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to individual objects dynamically and </a:t>
            </a:r>
            <a:r>
              <a:rPr lang="en-US" dirty="0" smtClean="0"/>
              <a:t>transparently</a:t>
            </a:r>
          </a:p>
          <a:p>
            <a:pPr lvl="1" latinLnBrk="0"/>
            <a:r>
              <a:rPr lang="en-US" dirty="0" smtClean="0"/>
              <a:t>For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withdrawn</a:t>
            </a:r>
          </a:p>
          <a:p>
            <a:pPr lvl="1" latinLnBrk="0"/>
            <a:r>
              <a:rPr lang="en-US" dirty="0" smtClean="0"/>
              <a:t>When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by </a:t>
            </a:r>
            <a:r>
              <a:rPr lang="en-US" dirty="0" err="1"/>
              <a:t>subclassing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impractical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Decorator Pattern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6307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Cons</a:t>
            </a:r>
            <a:endParaRPr lang="en-US" sz="3400" dirty="0"/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Many small </a:t>
            </a:r>
            <a:r>
              <a:rPr lang="en-US" sz="3200" b="1" dirty="0">
                <a:solidFill>
                  <a:schemeClr val="bg1"/>
                </a:solidFill>
              </a:rPr>
              <a:t>objects </a:t>
            </a:r>
            <a:r>
              <a:rPr lang="en-US" sz="3200" dirty="0"/>
              <a:t>in our </a:t>
            </a:r>
            <a:r>
              <a:rPr lang="en-US" sz="3200" dirty="0" smtClean="0"/>
              <a:t>design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Can </a:t>
            </a:r>
            <a:r>
              <a:rPr lang="en-US" sz="3200" dirty="0"/>
              <a:t>cause </a:t>
            </a:r>
            <a:r>
              <a:rPr lang="en-US" sz="3200" b="1" dirty="0">
                <a:solidFill>
                  <a:schemeClr val="bg1"/>
                </a:solidFill>
              </a:rPr>
              <a:t>issues</a:t>
            </a:r>
            <a:r>
              <a:rPr lang="en-US" sz="3200" dirty="0"/>
              <a:t> if the client relies heavily on the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concrete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Can </a:t>
            </a:r>
            <a:r>
              <a:rPr lang="en-US" sz="3200" dirty="0"/>
              <a:t>complicate the process of </a:t>
            </a:r>
            <a:r>
              <a:rPr lang="en-US" sz="3200" b="1" dirty="0">
                <a:solidFill>
                  <a:schemeClr val="bg1"/>
                </a:solidFill>
              </a:rPr>
              <a:t>instantiating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component</a:t>
            </a:r>
            <a:r>
              <a:rPr lang="en-US" sz="3200" dirty="0"/>
              <a:t> </a:t>
            </a:r>
            <a:endParaRPr lang="en-US" sz="32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Pros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Alternative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</a:t>
            </a:r>
            <a:r>
              <a:rPr lang="en-US" sz="3200" dirty="0" smtClean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subclassing</a:t>
            </a:r>
            <a:r>
              <a:rPr lang="en-US" sz="3200" dirty="0" smtClean="0"/>
              <a:t> </a:t>
            </a:r>
            <a:r>
              <a:rPr lang="en-US" sz="3200" dirty="0"/>
              <a:t>for extending functionality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Supports the principle that </a:t>
            </a:r>
            <a:r>
              <a:rPr lang="en-US" sz="3200" b="1" dirty="0">
                <a:solidFill>
                  <a:schemeClr val="bg1"/>
                </a:solidFill>
              </a:rPr>
              <a:t>classes should be open for extension but closed for modification</a:t>
            </a:r>
          </a:p>
          <a:p>
            <a:pPr latinLnBrk="0">
              <a:spcBef>
                <a:spcPts val="200"/>
              </a:spcBef>
              <a:spcAft>
                <a:spcPts val="20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3299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6586" y="1277436"/>
            <a:ext cx="10744688" cy="48193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let User = function (name)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this.</a:t>
            </a:r>
            <a:r>
              <a:rPr lang="en-US" sz="2300" dirty="0">
                <a:solidFill>
                  <a:schemeClr val="accent3"/>
                </a:solidFill>
              </a:rPr>
              <a:t>name</a:t>
            </a:r>
            <a:r>
              <a:rPr lang="en-US" sz="2300" dirty="0"/>
              <a:t> = </a:t>
            </a:r>
            <a:r>
              <a:rPr lang="en-US" sz="2300" dirty="0" smtClean="0"/>
              <a:t>name;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 </a:t>
            </a:r>
            <a:r>
              <a:rPr lang="en-US" sz="2300" dirty="0" smtClean="0"/>
              <a:t> </a:t>
            </a:r>
            <a:r>
              <a:rPr lang="en-US" sz="2300" dirty="0" err="1" smtClean="0"/>
              <a:t>this.</a:t>
            </a:r>
            <a:r>
              <a:rPr lang="en-US" sz="2300" dirty="0" err="1">
                <a:solidFill>
                  <a:schemeClr val="accent3"/>
                </a:solidFill>
              </a:rPr>
              <a:t>say</a:t>
            </a:r>
            <a:r>
              <a:rPr lang="en-US" sz="2300" dirty="0"/>
              <a:t> = function () </a:t>
            </a:r>
            <a:r>
              <a:rPr lang="en-US" sz="2300" dirty="0" smtClean="0"/>
              <a:t>{ console.log</a:t>
            </a:r>
            <a:r>
              <a:rPr lang="en-US" sz="2300" dirty="0"/>
              <a:t>("User: " + this.name</a:t>
            </a:r>
            <a:r>
              <a:rPr lang="en-US" sz="2300" dirty="0" smtClean="0"/>
              <a:t>); };</a:t>
            </a:r>
            <a:endParaRPr lang="en-US" sz="23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/>
              <a:t>}</a:t>
            </a:r>
            <a:endParaRPr lang="en-US" sz="23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/>
              <a:t>let</a:t>
            </a:r>
            <a:r>
              <a:rPr lang="en-US" sz="2300" dirty="0"/>
              <a:t> </a:t>
            </a:r>
            <a:r>
              <a:rPr lang="en-US" sz="2300" dirty="0" err="1"/>
              <a:t>DecoratedUser</a:t>
            </a:r>
            <a:r>
              <a:rPr lang="en-US" sz="2300" dirty="0"/>
              <a:t> = function (user, </a:t>
            </a:r>
            <a:r>
              <a:rPr lang="en-US" sz="2300" dirty="0" smtClean="0"/>
              <a:t>city</a:t>
            </a:r>
            <a:r>
              <a:rPr lang="en-US" sz="2300" dirty="0"/>
              <a:t>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</a:t>
            </a:r>
            <a:r>
              <a:rPr lang="en-US" sz="2300" dirty="0" err="1">
                <a:solidFill>
                  <a:schemeClr val="bg1"/>
                </a:solidFill>
              </a:rPr>
              <a:t>this.user</a:t>
            </a:r>
            <a:r>
              <a:rPr lang="en-US" sz="2300" dirty="0">
                <a:solidFill>
                  <a:schemeClr val="bg1"/>
                </a:solidFill>
              </a:rPr>
              <a:t> = user;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this.</a:t>
            </a:r>
            <a:r>
              <a:rPr lang="en-US" sz="2300" dirty="0">
                <a:solidFill>
                  <a:schemeClr val="accent3"/>
                </a:solidFill>
              </a:rPr>
              <a:t>name</a:t>
            </a:r>
            <a:r>
              <a:rPr lang="en-US" sz="2300" dirty="0"/>
              <a:t> = user.name;  </a:t>
            </a:r>
            <a:r>
              <a:rPr lang="en-US" sz="2300" i="1" dirty="0">
                <a:solidFill>
                  <a:schemeClr val="accent2"/>
                </a:solidFill>
              </a:rPr>
              <a:t>// ensures interface stays the same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</a:t>
            </a:r>
            <a:r>
              <a:rPr lang="en-US" sz="2300" dirty="0" err="1">
                <a:solidFill>
                  <a:schemeClr val="bg1"/>
                </a:solidFill>
              </a:rPr>
              <a:t>this.city</a:t>
            </a:r>
            <a:r>
              <a:rPr lang="en-US" sz="2300" dirty="0">
                <a:solidFill>
                  <a:schemeClr val="bg1"/>
                </a:solidFill>
              </a:rPr>
              <a:t> = </a:t>
            </a:r>
            <a:r>
              <a:rPr lang="en-US" sz="2300" dirty="0" smtClean="0">
                <a:solidFill>
                  <a:schemeClr val="bg1"/>
                </a:solidFill>
              </a:rPr>
              <a:t>city;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 </a:t>
            </a:r>
            <a:r>
              <a:rPr lang="en-US" sz="2300" dirty="0" smtClean="0"/>
              <a:t> </a:t>
            </a:r>
            <a:r>
              <a:rPr lang="en-US" sz="2300" dirty="0" err="1" smtClean="0"/>
              <a:t>this.</a:t>
            </a:r>
            <a:r>
              <a:rPr lang="en-US" sz="2300" dirty="0" err="1">
                <a:solidFill>
                  <a:schemeClr val="accent3"/>
                </a:solidFill>
              </a:rPr>
              <a:t>say</a:t>
            </a:r>
            <a:r>
              <a:rPr lang="en-US" sz="2300" dirty="0"/>
              <a:t> = function ()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  console.log(`Decorated User: ${this.name}, ${</a:t>
            </a:r>
            <a:r>
              <a:rPr lang="en-US" sz="2300" dirty="0" err="1"/>
              <a:t>this.city</a:t>
            </a:r>
            <a:r>
              <a:rPr lang="en-US" sz="2300" dirty="0"/>
              <a:t>}`)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i="1" dirty="0" smtClean="0">
                <a:solidFill>
                  <a:schemeClr val="accent2"/>
                </a:solidFill>
              </a:rPr>
              <a:t>//Continues on the next slide</a:t>
            </a:r>
            <a:endParaRPr lang="en-US" sz="23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5723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a Pattern?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Common Design Patterns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Factory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Decorator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Observer Pattern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1" y="1792767"/>
            <a:ext cx="9349521" cy="18480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let</a:t>
            </a:r>
            <a:r>
              <a:rPr lang="en-US" dirty="0"/>
              <a:t> user = </a:t>
            </a:r>
            <a:r>
              <a:rPr lang="en-US" dirty="0">
                <a:solidFill>
                  <a:schemeClr val="bg1"/>
                </a:solidFill>
              </a:rPr>
              <a:t>new User</a:t>
            </a:r>
            <a:r>
              <a:rPr lang="en-US" dirty="0"/>
              <a:t>("Kelly");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user.say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let decorated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DecoratedUser</a:t>
            </a:r>
            <a:r>
              <a:rPr lang="en-US" dirty="0"/>
              <a:t>(user</a:t>
            </a:r>
            <a:r>
              <a:rPr lang="en-US" dirty="0" smtClean="0"/>
              <a:t>,</a:t>
            </a:r>
            <a:r>
              <a:rPr lang="en-US" dirty="0"/>
              <a:t> "New York");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decorated.say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0" y="4339576"/>
            <a:ext cx="934952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User: Kelly </a:t>
            </a:r>
            <a:endParaRPr lang="en-US" u="sn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Decorated User: Kelly, New York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471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9393" y="1436800"/>
            <a:ext cx="2573213" cy="2573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Facade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892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Widely </a:t>
            </a:r>
            <a:r>
              <a:rPr lang="en-US" dirty="0"/>
              <a:t>used in the JavaScript libraries</a:t>
            </a:r>
            <a:endParaRPr lang="en-US" dirty="0" smtClean="0"/>
          </a:p>
          <a:p>
            <a:pPr latinLnBrk="0"/>
            <a:r>
              <a:rPr lang="en-US" dirty="0" smtClean="0"/>
              <a:t>Provides </a:t>
            </a:r>
            <a:r>
              <a:rPr lang="en-US" dirty="0"/>
              <a:t>an interface which </a:t>
            </a:r>
            <a:r>
              <a:rPr lang="en-US" b="1" dirty="0">
                <a:solidFill>
                  <a:schemeClr val="bg1"/>
                </a:solidFill>
              </a:rPr>
              <a:t>shields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in one or more subsystems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Facade Patters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434" y="3239282"/>
            <a:ext cx="9667875" cy="3295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2155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 facade can become 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god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 coupled to all classes of an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your code from the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subsystem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0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51804"/>
            <a:ext cx="10961435" cy="53031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class </a:t>
            </a:r>
            <a:r>
              <a:rPr lang="en-US" dirty="0" err="1"/>
              <a:t>ComplaintRegistry</a:t>
            </a:r>
            <a:r>
              <a:rPr lang="en-US" dirty="0"/>
              <a:t>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</a:t>
            </a:r>
            <a:r>
              <a:rPr lang="en-US" dirty="0" err="1"/>
              <a:t>registerComplaint</a:t>
            </a:r>
            <a:r>
              <a:rPr lang="en-US" dirty="0"/>
              <a:t>(customer, type, details)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</a:t>
            </a:r>
            <a:r>
              <a:rPr lang="en-US" dirty="0" smtClean="0"/>
              <a:t>let</a:t>
            </a:r>
            <a:r>
              <a:rPr lang="en-US" dirty="0"/>
              <a:t> registry;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if (type === 'service')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  registry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ServiceComplaints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} else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  registry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ProductComplaints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return </a:t>
            </a:r>
            <a:r>
              <a:rPr lang="en-US" dirty="0" err="1"/>
              <a:t>registry.addComplaint</a:t>
            </a:r>
            <a:r>
              <a:rPr lang="en-US" dirty="0"/>
              <a:t>({ id, customer, details });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6290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6000" y="864000"/>
            <a:ext cx="3240000" cy="324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Observer Pattern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8161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01112" y="983404"/>
            <a:ext cx="963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Subject</a:t>
            </a:r>
            <a:r>
              <a:rPr lang="en-US" dirty="0" smtClean="0"/>
              <a:t> – an object, maintains observers, can </a:t>
            </a:r>
            <a:r>
              <a:rPr lang="en-US" dirty="0"/>
              <a:t>suggest the addition or removal of </a:t>
            </a:r>
            <a:r>
              <a:rPr lang="en-US" dirty="0" smtClean="0"/>
              <a:t>observers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Observer</a:t>
            </a:r>
            <a:r>
              <a:rPr lang="en-US" b="1" dirty="0" smtClean="0"/>
              <a:t> </a:t>
            </a:r>
            <a:r>
              <a:rPr lang="en-US" dirty="0" smtClean="0"/>
              <a:t>- provides </a:t>
            </a:r>
            <a:r>
              <a:rPr lang="en-US" dirty="0"/>
              <a:t>an update interface for objects that need to be notified of a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’s changes of </a:t>
            </a:r>
            <a:r>
              <a:rPr lang="en-US" dirty="0" smtClean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 smtClean="0"/>
              <a:t>Common Participants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6000" y="3338999"/>
            <a:ext cx="5626477" cy="339427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688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instance (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) maintains a collection of objects (</a:t>
            </a:r>
            <a:r>
              <a:rPr lang="en-US" b="1" dirty="0">
                <a:solidFill>
                  <a:schemeClr val="bg1"/>
                </a:solidFill>
              </a:rPr>
              <a:t>observers</a:t>
            </a:r>
            <a:r>
              <a:rPr lang="en-US" dirty="0" smtClean="0"/>
              <a:t>)</a:t>
            </a:r>
          </a:p>
          <a:p>
            <a:r>
              <a:rPr lang="en-US" dirty="0"/>
              <a:t>N</a:t>
            </a:r>
            <a:r>
              <a:rPr lang="en-US" dirty="0" smtClean="0"/>
              <a:t>otifies </a:t>
            </a:r>
            <a:r>
              <a:rPr lang="en-US" dirty="0"/>
              <a:t>them all when changes to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r>
              <a:rPr lang="en-US" dirty="0" smtClean="0"/>
              <a:t>occurs</a:t>
            </a:r>
          </a:p>
          <a:p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messages are sent </a:t>
            </a:r>
            <a:r>
              <a:rPr lang="en-US" dirty="0" smtClean="0"/>
              <a:t>usually </a:t>
            </a:r>
            <a:r>
              <a:rPr lang="en-US" dirty="0"/>
              <a:t>invoking some notify 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to loop through its </a:t>
            </a:r>
            <a:r>
              <a:rPr lang="en-US" b="1" dirty="0">
                <a:solidFill>
                  <a:schemeClr val="bg1"/>
                </a:solidFill>
              </a:rPr>
              <a:t>list of observers </a:t>
            </a:r>
            <a:r>
              <a:rPr lang="en-US" dirty="0" smtClean="0"/>
              <a:t>- </a:t>
            </a:r>
            <a:r>
              <a:rPr lang="en-US" dirty="0"/>
              <a:t>inside each loop it would invoke the observer's </a:t>
            </a:r>
            <a:r>
              <a:rPr lang="en-US" b="1" dirty="0">
                <a:solidFill>
                  <a:schemeClr val="bg1"/>
                </a:solidFill>
              </a:rPr>
              <a:t>update 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</a:p>
          <a:p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observer</a:t>
            </a:r>
            <a:r>
              <a:rPr lang="en-US" dirty="0"/>
              <a:t> no longer wishes to be associated with the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, they can be </a:t>
            </a:r>
            <a:r>
              <a:rPr lang="en-US" b="1" dirty="0" smtClean="0">
                <a:solidFill>
                  <a:schemeClr val="bg1"/>
                </a:solidFill>
              </a:rPr>
              <a:t>detached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9483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/>
            <a:r>
              <a:rPr lang="en-US" dirty="0"/>
              <a:t>Potentially </a:t>
            </a:r>
            <a:r>
              <a:rPr lang="en-US" b="1" dirty="0">
                <a:solidFill>
                  <a:schemeClr val="bg1"/>
                </a:solidFill>
              </a:rPr>
              <a:t>unexpected</a:t>
            </a:r>
            <a:r>
              <a:rPr lang="en-US" dirty="0"/>
              <a:t> updates and sequencing issues.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broadcast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updates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modification is need to be done to the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 smtClean="0">
                <a:solidFill>
                  <a:schemeClr val="bg1"/>
                </a:solidFill>
              </a:rPr>
              <a:t>observers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observers at anytime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3651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322718"/>
            <a:ext cx="10961435" cy="53066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class </a:t>
            </a:r>
            <a:r>
              <a:rPr lang="en-US" sz="2400" dirty="0">
                <a:solidFill>
                  <a:schemeClr val="bg1"/>
                </a:solidFill>
              </a:rPr>
              <a:t>Observable</a:t>
            </a:r>
            <a:r>
              <a:rPr lang="en-US" sz="2400" dirty="0"/>
              <a:t> 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constructor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  <a:r>
              <a:rPr lang="en-US" sz="2400" dirty="0" err="1" smtClean="0"/>
              <a:t>this.observers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[]; 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subscribe</a:t>
            </a:r>
            <a:r>
              <a:rPr lang="en-US" sz="2400" dirty="0" smtClean="0"/>
              <a:t>(f</a:t>
            </a:r>
            <a:r>
              <a:rPr lang="en-US" sz="2400" dirty="0"/>
              <a:t>) </a:t>
            </a:r>
            <a:r>
              <a:rPr lang="en-US" sz="2400" dirty="0" smtClean="0"/>
              <a:t>{ </a:t>
            </a:r>
            <a:r>
              <a:rPr lang="en-US" sz="2400" dirty="0" err="1" smtClean="0"/>
              <a:t>this.observers.push</a:t>
            </a:r>
            <a:r>
              <a:rPr lang="en-US" sz="2400" dirty="0" smtClean="0"/>
              <a:t>(f); 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unsubscribe</a:t>
            </a:r>
            <a:r>
              <a:rPr lang="en-US" sz="2400" dirty="0" smtClean="0"/>
              <a:t>(f</a:t>
            </a:r>
            <a:r>
              <a:rPr lang="en-US" sz="2400" dirty="0"/>
              <a:t>) 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this.observers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this.observers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	</a:t>
            </a:r>
            <a:r>
              <a:rPr lang="en-US" sz="2400" dirty="0" smtClean="0"/>
              <a:t>filter(subscriber </a:t>
            </a:r>
            <a:r>
              <a:rPr lang="en-US" sz="2400" dirty="0"/>
              <a:t>=&gt; </a:t>
            </a:r>
            <a:r>
              <a:rPr lang="en-US" sz="2400" dirty="0" smtClean="0"/>
              <a:t>	subscriber </a:t>
            </a:r>
            <a:r>
              <a:rPr lang="en-US" sz="2400" dirty="0"/>
              <a:t>!== f);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notify</a:t>
            </a:r>
            <a:r>
              <a:rPr lang="en-US" sz="2400" dirty="0" smtClean="0"/>
              <a:t>(data</a:t>
            </a:r>
            <a:r>
              <a:rPr lang="en-US" sz="2400" dirty="0"/>
              <a:t>) 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 err="1" smtClean="0"/>
              <a:t>this.observers.forEach</a:t>
            </a:r>
            <a:r>
              <a:rPr lang="en-US" sz="2400" dirty="0" smtClean="0"/>
              <a:t>(observer </a:t>
            </a:r>
            <a:r>
              <a:rPr lang="en-US" sz="2400" dirty="0"/>
              <a:t>=&gt; observer(data));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}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1034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7160" y="1385091"/>
            <a:ext cx="2457680" cy="24576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Structure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69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Текстов контейнер 4"/>
          <p:cNvSpPr txBox="1">
            <a:spLocks/>
          </p:cNvSpPr>
          <p:nvPr/>
        </p:nvSpPr>
        <p:spPr>
          <a:xfrm>
            <a:off x="619461" y="1715582"/>
            <a:ext cx="7538978" cy="4681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Design Pattern - </a:t>
            </a:r>
            <a:r>
              <a:rPr lang="en-US" b="1" dirty="0">
                <a:solidFill>
                  <a:schemeClr val="bg1"/>
                </a:solidFill>
              </a:rPr>
              <a:t>Reusable solution</a:t>
            </a:r>
          </a:p>
          <a:p>
            <a:r>
              <a:rPr lang="en-US" b="1" dirty="0">
                <a:solidFill>
                  <a:schemeClr val="bg2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</a:t>
            </a:r>
            <a:r>
              <a:rPr lang="en-US" b="1" dirty="0">
                <a:solidFill>
                  <a:schemeClr val="bg2"/>
                </a:solidFill>
              </a:rPr>
              <a:t>categories: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Creational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Behavioral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Structural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4793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2189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0351" y="1121144"/>
            <a:ext cx="9929724" cy="5276048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Recurring solutions to design problems </a:t>
            </a:r>
            <a:r>
              <a:rPr lang="en-US" dirty="0"/>
              <a:t>you see over and over</a:t>
            </a:r>
          </a:p>
          <a:p>
            <a:pPr latinLnBrk="0"/>
            <a:r>
              <a:rPr lang="en-US" dirty="0" smtClean="0"/>
              <a:t>Constitute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rules</a:t>
            </a:r>
            <a:r>
              <a:rPr lang="en-US" dirty="0"/>
              <a:t> describing how to accomplish certain tasks </a:t>
            </a:r>
            <a:endParaRPr lang="en-US" dirty="0" smtClean="0"/>
          </a:p>
          <a:p>
            <a:pPr latinLnBrk="0"/>
            <a:r>
              <a:rPr lang="en-US" dirty="0" smtClean="0"/>
              <a:t>Design patterns focus </a:t>
            </a:r>
            <a:r>
              <a:rPr lang="en-US" dirty="0"/>
              <a:t>more on </a:t>
            </a:r>
            <a:r>
              <a:rPr lang="en-US" b="1" dirty="0">
                <a:solidFill>
                  <a:schemeClr val="bg1"/>
                </a:solidFill>
              </a:rPr>
              <a:t>reuse of recurring architectural design themes</a:t>
            </a:r>
          </a:p>
          <a:p>
            <a:pPr latinLnBrk="0"/>
            <a:r>
              <a:rPr lang="en-US" dirty="0"/>
              <a:t>F</a:t>
            </a:r>
            <a:r>
              <a:rPr lang="en-US" dirty="0" smtClean="0"/>
              <a:t>rameworks </a:t>
            </a:r>
            <a:r>
              <a:rPr lang="en-US" dirty="0"/>
              <a:t>focus on detailed design </a:t>
            </a:r>
            <a:r>
              <a:rPr lang="en-US" dirty="0" smtClean="0"/>
              <a:t>and implementation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192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Patterns can be broken down into a </a:t>
            </a:r>
            <a:br>
              <a:rPr lang="en-US" sz="3600" dirty="0"/>
            </a:br>
            <a:r>
              <a:rPr lang="en-US" sz="3600" dirty="0"/>
              <a:t>number of different categories: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Creational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Behavioral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4083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handling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These patterns control the creation problems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Singleton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4165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6431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</a:p>
          <a:p>
            <a:r>
              <a:rPr lang="en-US" dirty="0"/>
              <a:t>Ensure that when one part of a system changes, the entire </a:t>
            </a:r>
            <a:br>
              <a:rPr lang="en-US" dirty="0"/>
            </a:br>
            <a:r>
              <a:rPr lang="en-US" dirty="0"/>
              <a:t>structure of the system </a:t>
            </a:r>
            <a:r>
              <a:rPr lang="en-US" b="1" dirty="0">
                <a:solidFill>
                  <a:schemeClr val="bg1"/>
                </a:solidFill>
              </a:rPr>
              <a:t>doesn't need </a:t>
            </a:r>
            <a:r>
              <a:rPr lang="en-US" dirty="0"/>
              <a:t>to do the same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Facade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0790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improving or streamlining the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disparate objects in a system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Visitor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1677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92500"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Inspiration</a:t>
            </a:r>
          </a:p>
          <a:p>
            <a:pPr lvl="1" latinLnBrk="0"/>
            <a:r>
              <a:rPr lang="en-US" sz="3500" dirty="0"/>
              <a:t>Patterns don't provide solutions, they </a:t>
            </a:r>
            <a:r>
              <a:rPr lang="en-US" sz="3500" b="1" dirty="0">
                <a:solidFill>
                  <a:schemeClr val="bg1"/>
                </a:solidFill>
              </a:rPr>
              <a:t>inspire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solutions</a:t>
            </a:r>
          </a:p>
          <a:p>
            <a:pPr lvl="1" latinLnBrk="0"/>
            <a:r>
              <a:rPr lang="en-US" sz="3500" dirty="0" smtClean="0"/>
              <a:t>Patterns </a:t>
            </a:r>
            <a:r>
              <a:rPr lang="en-US" sz="3500" dirty="0"/>
              <a:t>explicitly </a:t>
            </a:r>
            <a:r>
              <a:rPr lang="en-US" sz="3500" b="1" dirty="0">
                <a:solidFill>
                  <a:schemeClr val="bg1"/>
                </a:solidFill>
              </a:rPr>
              <a:t>capture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expert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knowledge</a:t>
            </a:r>
            <a:r>
              <a:rPr lang="en-US" sz="3500" dirty="0"/>
              <a:t> and </a:t>
            </a:r>
            <a:r>
              <a:rPr lang="en-US" sz="3500" dirty="0" smtClean="0"/>
              <a:t>design tradeoffs </a:t>
            </a:r>
          </a:p>
          <a:p>
            <a:pPr latinLnBrk="0"/>
            <a:r>
              <a:rPr lang="en-US" sz="3700" dirty="0" smtClean="0"/>
              <a:t>Patterns </a:t>
            </a:r>
            <a:r>
              <a:rPr lang="en-US" sz="3700" dirty="0"/>
              <a:t>improve </a:t>
            </a:r>
            <a:r>
              <a:rPr lang="en-US" sz="3700" b="1" dirty="0">
                <a:solidFill>
                  <a:schemeClr val="bg1"/>
                </a:solidFill>
              </a:rPr>
              <a:t>communication</a:t>
            </a:r>
          </a:p>
          <a:p>
            <a:pPr lvl="1" latinLnBrk="0"/>
            <a:r>
              <a:rPr lang="en-US" sz="3500" dirty="0"/>
              <a:t>Pattern names form a </a:t>
            </a:r>
            <a:r>
              <a:rPr lang="en-US" sz="3500" b="1" dirty="0">
                <a:solidFill>
                  <a:schemeClr val="bg1"/>
                </a:solidFill>
              </a:rPr>
              <a:t>vocabulary</a:t>
            </a:r>
          </a:p>
          <a:p>
            <a:pPr latinLnBrk="0"/>
            <a:r>
              <a:rPr lang="en-US" sz="3700" dirty="0" smtClean="0"/>
              <a:t>Design </a:t>
            </a:r>
            <a:r>
              <a:rPr lang="en-US" sz="3700" dirty="0"/>
              <a:t>patterns enable </a:t>
            </a:r>
            <a:r>
              <a:rPr lang="en-US" sz="3700" b="1" dirty="0">
                <a:solidFill>
                  <a:schemeClr val="bg1"/>
                </a:solidFill>
              </a:rPr>
              <a:t>large-scale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reuse</a:t>
            </a:r>
            <a:r>
              <a:rPr lang="en-US" sz="3700" dirty="0"/>
              <a:t> of </a:t>
            </a:r>
            <a:r>
              <a:rPr lang="en-US" sz="3700" dirty="0" smtClean="0"/>
              <a:t>software architectures</a:t>
            </a:r>
            <a:endParaRPr lang="en-US" sz="3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452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789</Words>
  <Application>Microsoft Office PowerPoint</Application>
  <PresentationFormat>По избор</PresentationFormat>
  <Paragraphs>243</Paragraphs>
  <Slides>34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5" baseType="lpstr">
      <vt:lpstr>SoftUni</vt:lpstr>
      <vt:lpstr>JS Design Patterns</vt:lpstr>
      <vt:lpstr>Table of Contents</vt:lpstr>
      <vt:lpstr>Definition and Structure</vt:lpstr>
      <vt:lpstr>What is a Pattern?</vt:lpstr>
      <vt:lpstr>Categories of Design Patterns</vt:lpstr>
      <vt:lpstr>Creational Design Patterns</vt:lpstr>
      <vt:lpstr>Structural Design Patterns</vt:lpstr>
      <vt:lpstr>Behavioral Design Patterns</vt:lpstr>
      <vt:lpstr>Benefits of Design Patterns</vt:lpstr>
      <vt:lpstr>Drawbacks of Design Patterns</vt:lpstr>
      <vt:lpstr>Factory Pattern</vt:lpstr>
      <vt:lpstr>The Factory Pattern </vt:lpstr>
      <vt:lpstr>Pros and Cons</vt:lpstr>
      <vt:lpstr>Example</vt:lpstr>
      <vt:lpstr>Example (2)</vt:lpstr>
      <vt:lpstr>Decorator Pattern</vt:lpstr>
      <vt:lpstr>The Decorator Pattern</vt:lpstr>
      <vt:lpstr>Pros and Cons</vt:lpstr>
      <vt:lpstr>Example</vt:lpstr>
      <vt:lpstr>Example</vt:lpstr>
      <vt:lpstr>Facade Pattern</vt:lpstr>
      <vt:lpstr>The Facade Patters</vt:lpstr>
      <vt:lpstr>Pros and Cons</vt:lpstr>
      <vt:lpstr>Example</vt:lpstr>
      <vt:lpstr>Observer Pattern</vt:lpstr>
      <vt:lpstr> Common Participants</vt:lpstr>
      <vt:lpstr>Concept </vt:lpstr>
      <vt:lpstr>Pros and Cons</vt:lpstr>
      <vt:lpstr>Example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12</cp:revision>
  <dcterms:created xsi:type="dcterms:W3CDTF">2018-05-23T13:08:44Z</dcterms:created>
  <dcterms:modified xsi:type="dcterms:W3CDTF">2020-10-06T07:29:24Z</dcterms:modified>
  <cp:category>computer programming;programming;software development;software engineering</cp:category>
</cp:coreProperties>
</file>