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00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7" r:id="rId35"/>
    <p:sldId id="293" r:id="rId36"/>
    <p:sldId id="294" r:id="rId37"/>
    <p:sldId id="299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4D23AB-9696-487D-AD19-DE117C6FAF3C}">
          <p14:sldIdLst>
            <p14:sldId id="256"/>
            <p14:sldId id="257"/>
            <p14:sldId id="300"/>
          </p14:sldIdLst>
        </p14:section>
        <p14:section name="Modular Programming" id="{7B4E3667-1D88-49D7-9B25-41450F5D9507}">
          <p14:sldIdLst>
            <p14:sldId id="259"/>
            <p14:sldId id="260"/>
            <p14:sldId id="261"/>
            <p14:sldId id="265"/>
          </p14:sldIdLst>
        </p14:section>
        <p14:section name="Dependancies" id="{2B8E9819-0EFF-4FB6-85AF-D5EC42EFBE24}">
          <p14:sldIdLst>
            <p14:sldId id="266"/>
            <p14:sldId id="267"/>
            <p14:sldId id="268"/>
            <p14:sldId id="269"/>
          </p14:sldIdLst>
        </p14:section>
        <p14:section name="Introduction" id="{124AD182-8F46-43F1-B910-D2CAB4476FC3}">
          <p14:sldIdLst>
            <p14:sldId id="270"/>
            <p14:sldId id="271"/>
            <p14:sldId id="272"/>
            <p14:sldId id="273"/>
            <p14:sldId id="274"/>
          </p14:sldIdLst>
        </p14:section>
        <p14:section name="Webpack Installation" id="{240D2779-6314-4FE1-9B54-1AA0C22A1F1F}">
          <p14:sldIdLst>
            <p14:sldId id="275"/>
            <p14:sldId id="276"/>
            <p14:sldId id="277"/>
          </p14:sldIdLst>
        </p14:section>
        <p14:section name="Basic Builds" id="{76C83A52-DC94-4AA1-8A6D-794D717A5592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Summary" id="{4AD8E2A3-4A98-4B0A-9ED1-378FC42D70A7}">
          <p14:sldIdLst>
            <p14:sldId id="291"/>
            <p14:sldId id="297"/>
            <p14:sldId id="293"/>
            <p14:sldId id="294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990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628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Packages, Dependencies,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smtClean="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" y="2491393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9596" y="1222758"/>
            <a:ext cx="6168523" cy="5201066"/>
          </a:xfrm>
        </p:spPr>
        <p:txBody>
          <a:bodyPr/>
          <a:lstStyle/>
          <a:p>
            <a:pPr eaLnBrk="0" latinLnBrk="0" hangingPunct="0">
              <a:buClr>
                <a:schemeClr val="tx1"/>
              </a:buClr>
            </a:pPr>
            <a:r>
              <a:rPr lang="en-US" dirty="0" smtClean="0"/>
              <a:t>Makes </a:t>
            </a:r>
            <a:r>
              <a:rPr lang="en-US" dirty="0"/>
              <a:t>it very </a:t>
            </a:r>
            <a:r>
              <a:rPr lang="en-US" b="1" dirty="0" smtClean="0">
                <a:solidFill>
                  <a:schemeClr val="bg1"/>
                </a:solidFill>
              </a:rPr>
              <a:t>difficult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isolate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releasing</a:t>
            </a:r>
            <a:r>
              <a:rPr lang="en-US" dirty="0"/>
              <a:t> become very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/>
              <a:t> and error </a:t>
            </a:r>
            <a:r>
              <a:rPr lang="en-US" dirty="0" smtClean="0"/>
              <a:t>prone</a:t>
            </a:r>
          </a:p>
          <a:p>
            <a:pPr eaLnBrk="0" latinLnBrk="0" hangingPunct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times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grow</a:t>
            </a:r>
            <a:r>
              <a:rPr lang="en-US" dirty="0"/>
              <a:t> geometrically with the number of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Effects </a:t>
            </a:r>
            <a:r>
              <a:rPr lang="en-US" dirty="0"/>
              <a:t>of a </a:t>
            </a:r>
            <a:r>
              <a:rPr lang="en-US" dirty="0" smtClean="0"/>
              <a:t>Cycle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066626" y="1784409"/>
            <a:ext cx="4814657" cy="3737502"/>
            <a:chOff x="7315201" y="2414724"/>
            <a:chExt cx="4814657" cy="3737502"/>
          </a:xfrm>
        </p:grpSpPr>
        <p:sp>
          <p:nvSpPr>
            <p:cNvPr id="38" name="Rectangle 37"/>
            <p:cNvSpPr/>
            <p:nvPr/>
          </p:nvSpPr>
          <p:spPr bwMode="auto">
            <a:xfrm>
              <a:off x="8692719" y="2414724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315201" y="3879541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0070238" y="3879541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905804" y="5217136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2" name="Straight Arrow Connector 41"/>
            <p:cNvCxnSpPr>
              <a:endCxn id="39" idx="0"/>
            </p:cNvCxnSpPr>
            <p:nvPr/>
          </p:nvCxnSpPr>
          <p:spPr>
            <a:xfrm flipH="1">
              <a:off x="7830106" y="3360194"/>
              <a:ext cx="862613" cy="51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>
              <a:off x="9722529" y="3360194"/>
              <a:ext cx="862614" cy="51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1" idx="0"/>
            </p:cNvCxnSpPr>
            <p:nvPr/>
          </p:nvCxnSpPr>
          <p:spPr>
            <a:xfrm flipH="1">
              <a:off x="9420709" y="4802819"/>
              <a:ext cx="649529" cy="414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 bwMode="auto">
            <a:xfrm>
              <a:off x="11100048" y="5228948"/>
              <a:ext cx="1029810" cy="9232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>
              <a:off x="11100048" y="4802819"/>
              <a:ext cx="514905" cy="426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1" idx="0"/>
            </p:cNvCxnSpPr>
            <p:nvPr/>
          </p:nvCxnSpPr>
          <p:spPr>
            <a:xfrm>
              <a:off x="8345011" y="4802819"/>
              <a:ext cx="1075698" cy="414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45" idx="0"/>
            <a:endCxn id="38" idx="3"/>
          </p:cNvCxnSpPr>
          <p:nvPr/>
        </p:nvCxnSpPr>
        <p:spPr>
          <a:xfrm rot="16200000" flipV="1">
            <a:off x="9243874" y="2476129"/>
            <a:ext cx="2352585" cy="1892424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1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16000" y="1251202"/>
            <a:ext cx="9244641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dirty="0" smtClean="0"/>
              <a:t>Stability is a measure of the </a:t>
            </a:r>
            <a:r>
              <a:rPr lang="en-US" b="1" dirty="0" smtClean="0">
                <a:solidFill>
                  <a:schemeClr val="bg1"/>
                </a:solidFill>
              </a:rPr>
              <a:t>difficulty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changing</a:t>
            </a:r>
            <a:r>
              <a:rPr lang="en-US" dirty="0" smtClean="0"/>
              <a:t> a module</a:t>
            </a:r>
          </a:p>
          <a:p>
            <a:pPr eaLnBrk="0" latinLnBrk="0" hangingPunct="0"/>
            <a:r>
              <a:rPr lang="en-US" dirty="0" smtClean="0"/>
              <a:t>A package structure should be designed so that </a:t>
            </a: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packages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</a:p>
          <a:p>
            <a:pPr eaLnBrk="0" latinLnBrk="0" hangingPunct="0"/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package</a:t>
            </a:r>
            <a:r>
              <a:rPr lang="en-US" dirty="0" smtClean="0"/>
              <a:t> should only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 smtClean="0"/>
              <a:t> upon packages that are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 smtClean="0"/>
              <a:t> than it is</a:t>
            </a:r>
          </a:p>
          <a:p>
            <a:pPr eaLnBrk="0" latinLnBrk="0" hangingPunct="0"/>
            <a:r>
              <a:rPr lang="en-US" dirty="0" smtClean="0"/>
              <a:t>Packages that are </a:t>
            </a:r>
            <a:r>
              <a:rPr lang="en-US" b="1" dirty="0" smtClean="0">
                <a:solidFill>
                  <a:schemeClr val="bg1"/>
                </a:solidFill>
              </a:rPr>
              <a:t>maximally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 smtClean="0"/>
              <a:t> should be </a:t>
            </a:r>
            <a:r>
              <a:rPr lang="en-US" b="1" dirty="0">
                <a:solidFill>
                  <a:schemeClr val="bg1"/>
                </a:solidFill>
              </a:rPr>
              <a:t>maximally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and </a:t>
            </a:r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8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55395"/>
            <a:ext cx="2438400" cy="2762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 Wicked Smart Module Bundler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Webpack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98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4338" y="1137582"/>
            <a:ext cx="9362043" cy="47722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One of the newest tools, combining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steps and </a:t>
            </a:r>
            <a:r>
              <a:rPr lang="en-US" sz="3200" b="1" dirty="0" smtClean="0">
                <a:solidFill>
                  <a:schemeClr val="bg1"/>
                </a:solidFill>
              </a:rPr>
              <a:t>bundling</a:t>
            </a:r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en-US" sz="3200" dirty="0" smtClean="0"/>
              <a:t>Bundles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files for usage in a </a:t>
            </a:r>
            <a:r>
              <a:rPr lang="en-US" sz="3200" b="1" dirty="0">
                <a:solidFill>
                  <a:schemeClr val="bg1"/>
                </a:solidFill>
              </a:rPr>
              <a:t>browser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Supports </a:t>
            </a:r>
            <a:r>
              <a:rPr lang="en-US" sz="3200" b="1" dirty="0">
                <a:solidFill>
                  <a:schemeClr val="bg1"/>
                </a:solidFill>
              </a:rPr>
              <a:t>dependency</a:t>
            </a:r>
            <a:r>
              <a:rPr lang="en-US" sz="3200" dirty="0"/>
              <a:t> management</a:t>
            </a:r>
          </a:p>
          <a:p>
            <a:r>
              <a:rPr lang="en-US" sz="3200" dirty="0"/>
              <a:t>Can load any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</a:rPr>
              <a:t>rd</a:t>
            </a:r>
            <a:r>
              <a:rPr lang="en-US" sz="3200" b="1" dirty="0">
                <a:solidFill>
                  <a:schemeClr val="bg1"/>
                </a:solidFill>
              </a:rPr>
              <a:t> party library </a:t>
            </a:r>
            <a:r>
              <a:rPr lang="en-US" sz="3200" dirty="0"/>
              <a:t>as a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/>
              <a:t>Comes with it's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development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Webpack?	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23596" y="5177758"/>
            <a:ext cx="1296797" cy="458969"/>
            <a:chOff x="3329382" y="5339853"/>
            <a:chExt cx="1504294" cy="48306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11" name="Групиране 10"/>
          <p:cNvGrpSpPr/>
          <p:nvPr/>
        </p:nvGrpSpPr>
        <p:grpSpPr>
          <a:xfrm>
            <a:off x="5769962" y="5012677"/>
            <a:ext cx="1327152" cy="565546"/>
            <a:chOff x="5730575" y="4847362"/>
            <a:chExt cx="1327152" cy="56554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4847362"/>
              <a:ext cx="565546" cy="56554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0575" y="4978745"/>
              <a:ext cx="132715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147079" y="6016675"/>
            <a:ext cx="1327152" cy="483066"/>
            <a:chOff x="2650624" y="5933795"/>
            <a:chExt cx="1327152" cy="48306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76" y="5933795"/>
              <a:ext cx="483066" cy="48306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650624" y="6045118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3964118" y="6013361"/>
            <a:ext cx="1327152" cy="483066"/>
            <a:chOff x="3088727" y="5632517"/>
            <a:chExt cx="1327152" cy="48306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6" y="5632517"/>
              <a:ext cx="483066" cy="48306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88727" y="5737342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3557507" y="6013361"/>
            <a:ext cx="1327152" cy="483066"/>
            <a:chOff x="3124900" y="6207876"/>
            <a:chExt cx="1327152" cy="48306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649" y="6207876"/>
              <a:ext cx="483066" cy="48306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4900" y="6312701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2" name="Групиране 11"/>
          <p:cNvGrpSpPr/>
          <p:nvPr/>
        </p:nvGrpSpPr>
        <p:grpSpPr>
          <a:xfrm>
            <a:off x="5769962" y="5975435"/>
            <a:ext cx="1327152" cy="565546"/>
            <a:chOff x="5730575" y="5892017"/>
            <a:chExt cx="1327152" cy="5655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601614" y="5099676"/>
            <a:ext cx="1715297" cy="1390579"/>
            <a:chOff x="7036576" y="4922122"/>
            <a:chExt cx="1715297" cy="139057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218" y="4922122"/>
              <a:ext cx="1390579" cy="139057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036576" y="5459173"/>
              <a:ext cx="1715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302515" y="5193021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398265">
            <a:off x="6920981" y="5326209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ight Arrow 58"/>
          <p:cNvSpPr/>
          <p:nvPr/>
        </p:nvSpPr>
        <p:spPr bwMode="auto">
          <a:xfrm>
            <a:off x="5291270" y="6155687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ight Arrow 60"/>
          <p:cNvSpPr/>
          <p:nvPr/>
        </p:nvSpPr>
        <p:spPr bwMode="auto">
          <a:xfrm rot="20602088">
            <a:off x="6930791" y="6096913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573825" y="5187570"/>
            <a:ext cx="1296797" cy="458969"/>
            <a:chOff x="3329382" y="5339853"/>
            <a:chExt cx="1504294" cy="48306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023495" y="5181385"/>
            <a:ext cx="1296797" cy="458969"/>
            <a:chOff x="3329382" y="5339853"/>
            <a:chExt cx="1504294" cy="483066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8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1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Manages </a:t>
            </a:r>
            <a:r>
              <a:rPr lang="en-US" b="1" dirty="0" smtClean="0">
                <a:solidFill>
                  <a:schemeClr val="bg1"/>
                </a:solidFill>
              </a:rPr>
              <a:t>dependencies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r</a:t>
            </a:r>
            <a:r>
              <a:rPr lang="en-US" sz="3000" dirty="0" smtClean="0"/>
              <a:t>equire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import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Build </a:t>
            </a:r>
            <a:r>
              <a:rPr lang="en-US" b="1" dirty="0" smtClean="0">
                <a:solidFill>
                  <a:schemeClr val="bg1"/>
                </a:solidFill>
              </a:rPr>
              <a:t>tasks</a:t>
            </a:r>
            <a:r>
              <a:rPr lang="en-US" dirty="0" smtClean="0"/>
              <a:t> - convert and preprocess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Minify</a:t>
            </a:r>
            <a:endParaRPr lang="en-US" sz="3000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Combine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Sass / Less conversion</a:t>
            </a:r>
          </a:p>
          <a:p>
            <a:pPr lvl="1">
              <a:spcBef>
                <a:spcPts val="0"/>
              </a:spcBef>
            </a:pPr>
            <a:r>
              <a:rPr lang="en-US" sz="3000" dirty="0" smtClean="0"/>
              <a:t>Babel </a:t>
            </a:r>
            <a:r>
              <a:rPr lang="en-US" sz="3000" dirty="0" err="1" smtClean="0"/>
              <a:t>transpile</a:t>
            </a:r>
            <a:endParaRPr lang="en-US" sz="3000" dirty="0"/>
          </a:p>
          <a:p>
            <a:r>
              <a:rPr lang="en-US" dirty="0" smtClean="0"/>
              <a:t>Combines the build </a:t>
            </a:r>
            <a:r>
              <a:rPr lang="en-US" b="1" dirty="0" smtClean="0">
                <a:solidFill>
                  <a:schemeClr val="bg1"/>
                </a:solidFill>
              </a:rPr>
              <a:t>system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bundling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Webpack Do?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5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329" y="1196125"/>
            <a:ext cx="4301387" cy="5201066"/>
          </a:xfrm>
        </p:spPr>
        <p:txBody>
          <a:bodyPr/>
          <a:lstStyle/>
          <a:p>
            <a:r>
              <a:rPr lang="en-US" dirty="0" smtClean="0"/>
              <a:t>All in one request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685371" lvl="1" indent="0">
              <a:buNone/>
            </a:pPr>
            <a:r>
              <a:rPr lang="en-US" dirty="0" smtClean="0"/>
              <a:t>+ Less latency</a:t>
            </a:r>
          </a:p>
          <a:p>
            <a:pPr marL="685371" lvl="1" indent="0">
              <a:buNone/>
            </a:pPr>
            <a:r>
              <a:rPr lang="en-US" dirty="0" smtClean="0"/>
              <a:t>- Get all bunch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Splitting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3749913" y="1196125"/>
            <a:ext cx="4618459" cy="4824412"/>
          </a:xfrm>
        </p:spPr>
        <p:txBody>
          <a:bodyPr/>
          <a:lstStyle/>
          <a:p>
            <a:r>
              <a:rPr lang="en-US" dirty="0" smtClean="0"/>
              <a:t>Request per module</a:t>
            </a:r>
          </a:p>
          <a:p>
            <a:pPr marL="609219" lvl="1" indent="0">
              <a:buNone/>
            </a:pPr>
            <a:endParaRPr lang="en-US" dirty="0" smtClean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r>
              <a:rPr lang="en-US" dirty="0" smtClean="0"/>
              <a:t>+ Get only what you </a:t>
            </a:r>
            <a:br>
              <a:rPr lang="en-US" dirty="0" smtClean="0"/>
            </a:br>
            <a:r>
              <a:rPr lang="en-US" dirty="0" smtClean="0"/>
              <a:t>   need</a:t>
            </a:r>
          </a:p>
          <a:p>
            <a:pPr lvl="1">
              <a:buFontTx/>
              <a:buChar char="-"/>
            </a:pPr>
            <a:r>
              <a:rPr lang="en-US" dirty="0" smtClean="0"/>
              <a:t>Much overhead</a:t>
            </a:r>
          </a:p>
          <a:p>
            <a:pPr lvl="1">
              <a:buFontTx/>
              <a:buChar char="-"/>
            </a:pPr>
            <a:r>
              <a:rPr lang="en-US" dirty="0" smtClean="0"/>
              <a:t>Requests latency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8547" y="1847652"/>
            <a:ext cx="2294022" cy="1058779"/>
            <a:chOff x="1008547" y="1847652"/>
            <a:chExt cx="2294022" cy="1058779"/>
          </a:xfrm>
        </p:grpSpPr>
        <p:sp>
          <p:nvSpPr>
            <p:cNvPr id="4" name="Rectangle 3"/>
            <p:cNvSpPr/>
            <p:nvPr/>
          </p:nvSpPr>
          <p:spPr bwMode="auto">
            <a:xfrm>
              <a:off x="1008547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586063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163579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41095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2019200" y="247329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0972" y="1854291"/>
            <a:ext cx="3167314" cy="1196519"/>
            <a:chOff x="4770972" y="1854291"/>
            <a:chExt cx="3167314" cy="1196519"/>
          </a:xfrm>
        </p:grpSpPr>
        <p:sp>
          <p:nvSpPr>
            <p:cNvPr id="8" name="Rectangle 7"/>
            <p:cNvSpPr/>
            <p:nvPr/>
          </p:nvSpPr>
          <p:spPr bwMode="auto">
            <a:xfrm>
              <a:off x="4770972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66948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03520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76812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4979519" y="261103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5875495" y="25131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6723659" y="261767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7585359" y="25083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8016428" y="1196125"/>
            <a:ext cx="4618459" cy="48244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 to chunks</a:t>
            </a:r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+ Get only what you </a:t>
            </a:r>
            <a:br>
              <a:rPr lang="en-US" dirty="0" smtClean="0"/>
            </a:br>
            <a:r>
              <a:rPr lang="en-US" dirty="0" smtClean="0"/>
              <a:t>   need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+ Less requests,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 smtClean="0"/>
              <a:t>    less overhead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260351" y="1825016"/>
            <a:ext cx="2652651" cy="1081414"/>
            <a:chOff x="9260351" y="1825016"/>
            <a:chExt cx="2652651" cy="108141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9260351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0196496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774012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1351528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>
              <a:off x="10629633" y="2450658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Down Arrow 24"/>
            <p:cNvSpPr/>
            <p:nvPr/>
          </p:nvSpPr>
          <p:spPr bwMode="auto">
            <a:xfrm>
              <a:off x="9499976" y="247329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44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2431848"/>
            <a:ext cx="565546" cy="56554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3321096"/>
            <a:ext cx="1390579" cy="1390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0" y="2107099"/>
            <a:ext cx="31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085" y="3834176"/>
            <a:ext cx="22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456" y="4936336"/>
            <a:ext cx="300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Images and other assets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022193" y="3762997"/>
            <a:ext cx="21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Deployment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58616" y="1918897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6027" y="192383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2228" y="303831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0960" y="3010879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64" y="5123750"/>
            <a:ext cx="568024" cy="568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60" y="5137591"/>
            <a:ext cx="568024" cy="56802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1" y="5137591"/>
            <a:ext cx="568024" cy="568024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5154132"/>
            <a:ext cx="568024" cy="568024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7616838" y="3780000"/>
            <a:ext cx="17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Bundle</a:t>
            </a:r>
          </a:p>
        </p:txBody>
      </p:sp>
      <p:sp>
        <p:nvSpPr>
          <p:cNvPr id="179" name="Right Arrow 178"/>
          <p:cNvSpPr/>
          <p:nvPr/>
        </p:nvSpPr>
        <p:spPr bwMode="auto">
          <a:xfrm>
            <a:off x="4898112" y="257909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ight Arrow 179"/>
          <p:cNvSpPr/>
          <p:nvPr/>
        </p:nvSpPr>
        <p:spPr bwMode="auto">
          <a:xfrm>
            <a:off x="4898112" y="4068501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ight Arrow 180"/>
          <p:cNvSpPr/>
          <p:nvPr/>
        </p:nvSpPr>
        <p:spPr bwMode="auto">
          <a:xfrm>
            <a:off x="4904345" y="5305123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ight Arrow 181"/>
          <p:cNvSpPr/>
          <p:nvPr/>
        </p:nvSpPr>
        <p:spPr bwMode="auto">
          <a:xfrm rot="1524219">
            <a:off x="6843127" y="2884550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782957" y="4074833"/>
            <a:ext cx="847542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113539" y="391236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48443" y="2519543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grpSp>
        <p:nvGrpSpPr>
          <p:cNvPr id="9" name="Групиране 8"/>
          <p:cNvGrpSpPr/>
          <p:nvPr/>
        </p:nvGrpSpPr>
        <p:grpSpPr>
          <a:xfrm>
            <a:off x="3148003" y="1775030"/>
            <a:ext cx="1377890" cy="1694014"/>
            <a:chOff x="2985518" y="1669825"/>
            <a:chExt cx="1377890" cy="169401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18" y="1669825"/>
              <a:ext cx="565546" cy="56554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929" y="1674760"/>
              <a:ext cx="565546" cy="56554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130" y="2798293"/>
              <a:ext cx="565546" cy="56554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62" y="2779913"/>
              <a:ext cx="565546" cy="56554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253742" y="229549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505092" y="1952598"/>
              <a:ext cx="339726" cy="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508673" y="3088267"/>
              <a:ext cx="319943" cy="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509013" y="2310998"/>
              <a:ext cx="316022" cy="4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7"/>
            <p:cNvCxnSpPr/>
            <p:nvPr/>
          </p:nvCxnSpPr>
          <p:spPr>
            <a:xfrm>
              <a:off x="4048688" y="227334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Групиране 72"/>
          <p:cNvGrpSpPr/>
          <p:nvPr/>
        </p:nvGrpSpPr>
        <p:grpSpPr>
          <a:xfrm>
            <a:off x="2744067" y="3902816"/>
            <a:ext cx="1327152" cy="565546"/>
            <a:chOff x="5730575" y="5892017"/>
            <a:chExt cx="1327152" cy="565546"/>
          </a:xfrm>
        </p:grpSpPr>
        <p:pic>
          <p:nvPicPr>
            <p:cNvPr id="7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5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3539013" y="3919338"/>
            <a:ext cx="1327152" cy="565546"/>
            <a:chOff x="5730575" y="5892017"/>
            <a:chExt cx="1327152" cy="565546"/>
          </a:xfrm>
        </p:grpSpPr>
        <p:pic>
          <p:nvPicPr>
            <p:cNvPr id="77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8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9" name="Групиране 78"/>
          <p:cNvGrpSpPr/>
          <p:nvPr/>
        </p:nvGrpSpPr>
        <p:grpSpPr>
          <a:xfrm>
            <a:off x="5663764" y="3902816"/>
            <a:ext cx="1327152" cy="565546"/>
            <a:chOff x="5730575" y="5892017"/>
            <a:chExt cx="1327152" cy="565546"/>
          </a:xfrm>
        </p:grpSpPr>
        <p:pic>
          <p:nvPicPr>
            <p:cNvPr id="80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81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sp>
        <p:nvSpPr>
          <p:cNvPr id="82" name="Right Arrow 182"/>
          <p:cNvSpPr/>
          <p:nvPr/>
        </p:nvSpPr>
        <p:spPr bwMode="auto">
          <a:xfrm rot="20146167">
            <a:off x="6762875" y="5105612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224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7" grpId="0"/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57" y="1181100"/>
            <a:ext cx="2944085" cy="29440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Webpack Installation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50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Install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/>
              <a:t> via </a:t>
            </a:r>
            <a:r>
              <a:rPr lang="en-US" sz="3200" b="1" noProof="1">
                <a:solidFill>
                  <a:schemeClr val="bg1"/>
                </a:solidFill>
              </a:rPr>
              <a:t>npm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noProof="1"/>
              <a:t>Install the Webpack </a:t>
            </a:r>
            <a:r>
              <a:rPr lang="en-US" sz="3200" b="1" noProof="1">
                <a:solidFill>
                  <a:schemeClr val="bg1"/>
                </a:solidFill>
              </a:rPr>
              <a:t>command line interface</a:t>
            </a:r>
          </a:p>
          <a:p>
            <a:pPr>
              <a:buClr>
                <a:schemeClr val="tx1"/>
              </a:buClr>
            </a:pPr>
            <a:endParaRPr lang="en-US" sz="3200" b="1" noProof="1"/>
          </a:p>
          <a:p>
            <a:pPr>
              <a:buClr>
                <a:schemeClr val="tx1"/>
              </a:buClr>
            </a:pPr>
            <a:r>
              <a:rPr lang="en-US" sz="3200" noProof="1"/>
              <a:t>Install the add-on </a:t>
            </a:r>
            <a:r>
              <a:rPr lang="en-US" sz="3200" b="1" noProof="1">
                <a:solidFill>
                  <a:schemeClr val="bg1"/>
                </a:solidFill>
              </a:rPr>
              <a:t>development server</a:t>
            </a:r>
          </a:p>
          <a:p>
            <a:pPr>
              <a:buClr>
                <a:schemeClr val="tx1"/>
              </a:buClr>
            </a:pPr>
            <a:endParaRPr lang="en-US" sz="3600" b="1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53" y="1834130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3754" y="3263453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754" y="4692776"/>
            <a:ext cx="759106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package.json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Package.json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19202" y="1862437"/>
            <a:ext cx="7505798" cy="4747475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"version"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"private": true,</a:t>
            </a:r>
          </a:p>
          <a:p>
            <a:r>
              <a:rPr lang="en-US" strike="sngStrike" dirty="0">
                <a:solidFill>
                  <a:srgbClr val="C00000"/>
                </a:solidFill>
                <a:latin typeface="Consolas" panose="020B0609020204030204" pitchFamily="49" charset="0"/>
              </a:rPr>
              <a:t>"main": "index.js",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"scripts"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"echo \"Error: no test specified\" &amp;&amp; exit 1"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"keywords"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"author"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"license"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"ISC"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"devDependencies"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"^4.35.3"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"webpack-cli"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"^3.3.5"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"webpack-dev-server"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"^3.7.2"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1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13" y="1339763"/>
            <a:ext cx="2891934" cy="2761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Config File, Watch Mode, Production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Basic Builds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96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5141" y="1108911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statements have been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standardized </a:t>
            </a:r>
            <a:r>
              <a:rPr lang="en-US" dirty="0"/>
              <a:t>in ES2015. T</a:t>
            </a:r>
            <a:r>
              <a:rPr lang="en-US" dirty="0" smtClean="0"/>
              <a:t>hey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not supported</a:t>
            </a:r>
            <a:r>
              <a:rPr lang="en-US" dirty="0"/>
              <a:t> in most browsers yet</a:t>
            </a:r>
            <a:endParaRPr lang="en-US" dirty="0" smtClean="0"/>
          </a:p>
          <a:p>
            <a:r>
              <a:rPr lang="en-US" dirty="0" smtClean="0"/>
              <a:t>Behind </a:t>
            </a:r>
            <a:r>
              <a:rPr lang="en-US" dirty="0"/>
              <a:t>the scenes, webpack actually "</a:t>
            </a:r>
            <a:r>
              <a:rPr lang="en-US" b="1" dirty="0">
                <a:solidFill>
                  <a:schemeClr val="bg1"/>
                </a:solidFill>
              </a:rPr>
              <a:t>transpiles</a:t>
            </a:r>
            <a:r>
              <a:rPr lang="en-US" dirty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code so that older browsers can also run </a:t>
            </a:r>
            <a:r>
              <a:rPr lang="en-US" dirty="0" smtClean="0"/>
              <a:t>it</a:t>
            </a:r>
          </a:p>
          <a:p>
            <a:r>
              <a:rPr lang="en-US" dirty="0"/>
              <a:t>Note that webpack will not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any code 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9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Create a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500" dirty="0"/>
              <a:t> to </a:t>
            </a:r>
            <a:r>
              <a:rPr lang="en-US" sz="3500" b="1" dirty="0">
                <a:solidFill>
                  <a:schemeClr val="bg1"/>
                </a:solidFill>
              </a:rPr>
              <a:t>automate</a:t>
            </a:r>
            <a:r>
              <a:rPr lang="en-US" sz="3500" dirty="0"/>
              <a:t> your build</a:t>
            </a:r>
          </a:p>
          <a:p>
            <a:pPr lvl="1"/>
            <a:r>
              <a:rPr lang="en-US" sz="3200" dirty="0"/>
              <a:t>Configuration is in JSON format</a:t>
            </a:r>
          </a:p>
          <a:p>
            <a:pPr>
              <a:spcBef>
                <a:spcPts val="25200"/>
              </a:spcBef>
            </a:pPr>
            <a:r>
              <a:rPr lang="en-US" sz="3200" dirty="0"/>
              <a:t>When </a:t>
            </a:r>
            <a:r>
              <a:rPr lang="en-US" sz="3200" dirty="0" smtClean="0"/>
              <a:t>running </a:t>
            </a:r>
            <a:r>
              <a:rPr lang="en-US" sz="3200" b="1" dirty="0" smtClean="0">
                <a:solidFill>
                  <a:schemeClr val="bg1"/>
                </a:solidFill>
              </a:rPr>
              <a:t>npx</a:t>
            </a:r>
            <a:r>
              <a:rPr lang="en-US" sz="3200" dirty="0" smtClean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dirty="0"/>
              <a:t> from the terminal, it uses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this config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Config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0945" y="2300372"/>
            <a:ext cx="7736844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dirname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750204" y="2499360"/>
            <a:ext cx="2743202" cy="554993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Starting module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568351" y="3253341"/>
            <a:ext cx="2743203" cy="554993"/>
          </a:xfrm>
          <a:prstGeom prst="wedgeRoundRectCallout">
            <a:avLst>
              <a:gd name="adj1" fmla="val -73770"/>
              <a:gd name="adj2" fmla="val 271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Final output file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292116" y="4483806"/>
            <a:ext cx="3019438" cy="554993"/>
          </a:xfrm>
          <a:prstGeom prst="wedgeRoundRectCallout">
            <a:avLst>
              <a:gd name="adj1" fmla="val -41021"/>
              <a:gd name="adj2" fmla="val -10295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 smtClean="0">
                <a:solidFill>
                  <a:srgbClr val="FFFFFF"/>
                </a:solidFill>
              </a:rPr>
              <a:t>Destination path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3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sz="3400" noProof="1"/>
              <a:t>Webpack</a:t>
            </a:r>
            <a:r>
              <a:rPr lang="en-US" sz="3400" dirty="0"/>
              <a:t> can </a:t>
            </a:r>
            <a:r>
              <a:rPr lang="en-US" sz="3400" b="1" dirty="0">
                <a:solidFill>
                  <a:schemeClr val="bg1"/>
                </a:solidFill>
              </a:rPr>
              <a:t>watch</a:t>
            </a:r>
            <a:r>
              <a:rPr lang="en-US" sz="3400" dirty="0"/>
              <a:t> for file changes and </a:t>
            </a:r>
            <a:r>
              <a:rPr lang="en-US" sz="3400" b="1" dirty="0">
                <a:solidFill>
                  <a:schemeClr val="bg1"/>
                </a:solidFill>
              </a:rPr>
              <a:t>rebuild</a:t>
            </a:r>
            <a:r>
              <a:rPr lang="en-US" sz="3400" dirty="0"/>
              <a:t> the                        bundle</a:t>
            </a:r>
          </a:p>
          <a:p>
            <a:pPr lvl="1"/>
            <a:r>
              <a:rPr lang="en-US" sz="3200" dirty="0"/>
              <a:t>Add an argument or 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18522" y="4542866"/>
            <a:ext cx="3629411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18522" y="3749853"/>
            <a:ext cx="362941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watch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8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Run the </a:t>
            </a:r>
            <a:r>
              <a:rPr lang="en-US" sz="3200" b="1" noProof="1">
                <a:solidFill>
                  <a:schemeClr val="bg1"/>
                </a:solidFill>
              </a:rPr>
              <a:t>development server </a:t>
            </a:r>
            <a:r>
              <a:rPr lang="en-US" sz="3200" noProof="1"/>
              <a:t>from the terminal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with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27534" y="1809843"/>
            <a:ext cx="713566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px webpack -dev-server --open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7534" y="3194121"/>
            <a:ext cx="4918175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devServer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publicPath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watchContentBase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7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51700"/>
            <a:ext cx="10129234" cy="5546589"/>
          </a:xfrm>
        </p:spPr>
        <p:txBody>
          <a:bodyPr/>
          <a:lstStyle/>
          <a:p>
            <a:r>
              <a:rPr lang="en-US" dirty="0"/>
              <a:t>Requiring files</a:t>
            </a:r>
          </a:p>
          <a:p>
            <a:endParaRPr lang="en-US" dirty="0"/>
          </a:p>
          <a:p>
            <a:r>
              <a:rPr lang="en-US" dirty="0"/>
              <a:t>Adding an </a:t>
            </a:r>
            <a:r>
              <a:rPr lang="en-US" b="1" dirty="0">
                <a:solidFill>
                  <a:schemeClr val="bg1"/>
                </a:solidFill>
              </a:rPr>
              <a:t>additional entry file </a:t>
            </a:r>
            <a:r>
              <a:rPr lang="en-US" dirty="0"/>
              <a:t>to our                                      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</a:t>
            </a:r>
            <a:r>
              <a:rPr lang="en-US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Multiple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59544" y="3924995"/>
            <a:ext cx="7494839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"./global.js"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59544" y="1854713"/>
            <a:ext cx="33419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"./file"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6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Loaders</a:t>
            </a:r>
            <a:r>
              <a:rPr lang="en-US" sz="3400" dirty="0"/>
              <a:t> apply transformations to files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Can be downloaded with </a:t>
            </a:r>
            <a:r>
              <a:rPr lang="en-US" sz="3000" b="1" noProof="1">
                <a:solidFill>
                  <a:schemeClr val="bg1"/>
                </a:solidFill>
              </a:rPr>
              <a:t>npm</a:t>
            </a:r>
            <a:r>
              <a:rPr lang="en-US" sz="3000" dirty="0"/>
              <a:t> and configured in the </a:t>
            </a:r>
            <a:r>
              <a:rPr lang="en-US" sz="3000" b="1" dirty="0">
                <a:solidFill>
                  <a:schemeClr val="bg1"/>
                </a:solidFill>
              </a:rPr>
              <a:t>main config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Preloaders</a:t>
            </a:r>
            <a:r>
              <a:rPr lang="en-US" sz="3400" dirty="0"/>
              <a:t> are the same, they just run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any loaders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Files with </a:t>
            </a:r>
            <a:r>
              <a:rPr lang="en-US" dirty="0" smtClean="0"/>
              <a:t>Loaders</a:t>
            </a:r>
            <a:endParaRPr lang="en-US" noProof="1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1" y="2667000"/>
            <a:ext cx="610470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"./entry.js"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rules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 … 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07197" y="3442597"/>
            <a:ext cx="470841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"style-loader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840606" y="2644005"/>
            <a:ext cx="2743202" cy="554993"/>
          </a:xfrm>
          <a:prstGeom prst="wedgeRoundRectCallout">
            <a:avLst>
              <a:gd name="adj1" fmla="val -19182"/>
              <a:gd name="adj2" fmla="val 776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Loader format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6885" y="1159244"/>
            <a:ext cx="9929724" cy="5276048"/>
          </a:xfrm>
        </p:spPr>
        <p:txBody>
          <a:bodyPr/>
          <a:lstStyle/>
          <a:p>
            <a:r>
              <a:rPr lang="en-US" sz="3400" noProof="1"/>
              <a:t>Webpack uses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npm scripts </a:t>
            </a:r>
            <a:r>
              <a:rPr lang="en-US" sz="3400" noProof="1"/>
              <a:t>for further automation</a:t>
            </a:r>
          </a:p>
          <a:p>
            <a:pPr lvl="1"/>
            <a:r>
              <a:rPr lang="en-US" sz="3200" noProof="1"/>
              <a:t>Add to your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/>
              <a:t> file</a:t>
            </a:r>
          </a:p>
          <a:p>
            <a:pPr lvl="1"/>
            <a:endParaRPr lang="en-US" sz="3200" noProof="1"/>
          </a:p>
          <a:p>
            <a:pPr marL="609219" lvl="1" indent="0">
              <a:buNone/>
            </a:pPr>
            <a:endParaRPr lang="en-US" sz="3200" noProof="1" smtClean="0"/>
          </a:p>
          <a:p>
            <a:pPr lvl="1"/>
            <a:r>
              <a:rPr lang="en-US" sz="3200" noProof="1" smtClean="0"/>
              <a:t>Instead </a:t>
            </a:r>
            <a:r>
              <a:rPr lang="en-US" sz="3200" noProof="1"/>
              <a:t>of </a:t>
            </a:r>
            <a:r>
              <a:rPr lang="en-US" sz="3200" noProof="1" smtClean="0"/>
              <a:t>running </a:t>
            </a:r>
            <a:r>
              <a:rPr lang="en-US" sz="3200" b="1" noProof="1" smtClean="0">
                <a:solidFill>
                  <a:schemeClr val="bg1"/>
                </a:solidFill>
              </a:rPr>
              <a:t>npx</a:t>
            </a:r>
            <a:r>
              <a:rPr lang="en-US" sz="3200" noProof="1" smtClean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webpack-dev-server</a:t>
            </a:r>
            <a:r>
              <a:rPr lang="en-US" sz="3200" noProof="1"/>
              <a:t>, we can run the following instead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Start Script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0542" y="2444078"/>
            <a:ext cx="7267647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scripts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webpack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-dev-server --open"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0542" y="5126490"/>
            <a:ext cx="176079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start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1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spcBef>
                <a:spcPts val="13800"/>
              </a:spcBef>
            </a:pP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minify</a:t>
            </a:r>
            <a:r>
              <a:rPr lang="en-US" sz="3400" noProof="1"/>
              <a:t> the bundle</a:t>
            </a:r>
            <a:r>
              <a:rPr lang="bg-BG" sz="3400" noProof="1"/>
              <a:t> </a:t>
            </a:r>
            <a:r>
              <a:rPr lang="en-US" sz="3400" noProof="1"/>
              <a:t>for deploy, run webpack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en-US" sz="3400" noProof="1"/>
              <a:t> argument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>
              <a:spcBef>
                <a:spcPts val="0"/>
              </a:spcBef>
            </a:pPr>
            <a:r>
              <a:rPr lang="en-US" sz="3400" noProof="1"/>
              <a:t>Install </a:t>
            </a:r>
            <a:r>
              <a:rPr lang="en-US" sz="3400" b="1" noProof="1" smtClean="0">
                <a:solidFill>
                  <a:schemeClr val="bg1"/>
                </a:solidFill>
              </a:rPr>
              <a:t>strip-loader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Strips </a:t>
            </a:r>
            <a:r>
              <a:rPr lang="en-US" b="1" dirty="0" smtClean="0">
                <a:solidFill>
                  <a:schemeClr val="bg1"/>
                </a:solidFill>
              </a:rPr>
              <a:t>arbitrary functions </a:t>
            </a:r>
            <a:r>
              <a:rPr lang="en-US" dirty="0" smtClean="0"/>
              <a:t>out of your production code </a:t>
            </a:r>
            <a:endParaRPr lang="en-US" sz="3200" b="1" noProof="1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noProof="1" smtClean="0"/>
          </a:p>
          <a:p>
            <a:pPr marL="457200" indent="-457200">
              <a:spcBef>
                <a:spcPts val="0"/>
              </a:spcBef>
            </a:pPr>
            <a:r>
              <a:rPr lang="en-US" sz="3400" noProof="1" smtClean="0"/>
              <a:t>Create </a:t>
            </a:r>
            <a:r>
              <a:rPr lang="en-US" sz="3400" b="1" noProof="1">
                <a:solidFill>
                  <a:schemeClr val="bg1"/>
                </a:solidFill>
              </a:rPr>
              <a:t>webpack-production.config.js</a:t>
            </a:r>
            <a:endParaRPr lang="bg-BG" sz="3400" b="1" noProof="1">
              <a:solidFill>
                <a:schemeClr val="bg1"/>
              </a:solidFill>
            </a:endParaRPr>
          </a:p>
          <a:p>
            <a:pPr marL="990266" lvl="1" indent="-457200">
              <a:spcBef>
                <a:spcPts val="0"/>
              </a:spcBef>
            </a:pPr>
            <a:r>
              <a:rPr lang="en-US" sz="3200" noProof="1"/>
              <a:t>You can specify a </a:t>
            </a:r>
            <a:r>
              <a:rPr lang="en-US" sz="3200" b="1" noProof="1">
                <a:solidFill>
                  <a:schemeClr val="bg1"/>
                </a:solidFill>
              </a:rPr>
              <a:t>different config file </a:t>
            </a:r>
            <a:r>
              <a:rPr lang="en-US" sz="3200" noProof="1"/>
              <a:t>for production</a:t>
            </a:r>
          </a:p>
          <a:p>
            <a:pPr marL="990266" lvl="1" indent="-457200">
              <a:spcBef>
                <a:spcPts val="0"/>
              </a:spcBef>
            </a:pPr>
            <a:endParaRPr lang="en-US" sz="3200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439" y="1844556"/>
            <a:ext cx="277096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440" y="3665752"/>
            <a:ext cx="612725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npm install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strip-loader</a:t>
            </a:r>
            <a:r>
              <a:rPr lang="en-US" sz="2400" b="1" noProof="1" smtClean="0">
                <a:latin typeface="Consolas" pitchFamily="49" charset="0"/>
              </a:rPr>
              <a:t> --save-dev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0440" y="5557173"/>
            <a:ext cx="976231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</a:t>
            </a:r>
            <a:r>
              <a:rPr lang="en-US" sz="2400" b="1" noProof="1" smtClean="0">
                <a:latin typeface="Consolas" pitchFamily="49" charset="0"/>
              </a:rPr>
              <a:t>px webpack </a:t>
            </a:r>
            <a:r>
              <a:rPr lang="en-US" sz="2400" b="1" noProof="1">
                <a:latin typeface="Consolas" pitchFamily="49" charset="0"/>
              </a:rPr>
              <a:t>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 webpack-production.config.js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6438"/>
            <a:ext cx="12245439" cy="5201066"/>
          </a:xfrm>
        </p:spPr>
        <p:txBody>
          <a:bodyPr/>
          <a:lstStyle/>
          <a:p>
            <a:r>
              <a:rPr lang="en-US" sz="3400" dirty="0"/>
              <a:t>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webpack-production.config.js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write the following</a:t>
            </a:r>
            <a:r>
              <a:rPr lang="bg-BG" sz="3400" noProof="1"/>
              <a:t> </a:t>
            </a:r>
            <a:r>
              <a:rPr lang="en-US" sz="3400" noProof="1"/>
              <a:t>code:</a:t>
            </a:r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strip-loader</a:t>
            </a:r>
            <a:r>
              <a:rPr lang="en-US" sz="3200" noProof="1"/>
              <a:t> npm module</a:t>
            </a:r>
          </a:p>
          <a:p>
            <a:pPr marL="990266" lvl="1" indent="-457200"/>
            <a:endParaRPr lang="en-US" sz="3200" noProof="1"/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original webpack</a:t>
            </a:r>
            <a:r>
              <a:rPr lang="en-US" sz="3200" noProof="1"/>
              <a:t> configuration file</a:t>
            </a:r>
          </a:p>
          <a:p>
            <a:pPr marL="990266" lvl="1" indent="-457200"/>
            <a:endParaRPr lang="en-US" sz="3200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950" y="2577512"/>
            <a:ext cx="850661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WebpackStripLoader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require('strip-loader')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3949" y="3881113"/>
            <a:ext cx="81374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</a:rPr>
              <a:t>devConfig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require('./webpack.config.js')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</a:t>
            </a:r>
          </a:p>
          <a:p>
            <a:r>
              <a:rPr lang="en-US" dirty="0" smtClean="0"/>
              <a:t>Dependencies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Webpack</a:t>
            </a:r>
            <a:r>
              <a:rPr lang="en-US" dirty="0" smtClean="0"/>
              <a:t>?</a:t>
            </a:r>
          </a:p>
          <a:p>
            <a:r>
              <a:rPr lang="de-DE" dirty="0" smtClean="0"/>
              <a:t>Basic </a:t>
            </a:r>
            <a:r>
              <a:rPr lang="de-DE" dirty="0" err="1" smtClean="0"/>
              <a:t>Builds</a:t>
            </a:r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D7D46-ADD2-4ED8-80B2-024F2A770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/>
              <a:t>Create a </a:t>
            </a:r>
            <a:r>
              <a:rPr lang="en-US" sz="3600" b="1" noProof="1">
                <a:solidFill>
                  <a:schemeClr val="bg1"/>
                </a:solidFill>
              </a:rPr>
              <a:t>new object</a:t>
            </a:r>
            <a:r>
              <a:rPr lang="en-US" sz="3600" noProof="1"/>
              <a:t>, and pass in the </a:t>
            </a:r>
            <a:r>
              <a:rPr lang="en-US" sz="3600" b="1" noProof="1">
                <a:solidFill>
                  <a:schemeClr val="bg1"/>
                </a:solidFill>
              </a:rPr>
              <a:t>test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exclude</a:t>
            </a:r>
            <a:r>
              <a:rPr lang="en-US" sz="3600" noProof="1"/>
              <a:t> and</a:t>
            </a:r>
            <a:br>
              <a:rPr lang="en-US" sz="3600" noProof="1"/>
            </a:br>
            <a:r>
              <a:rPr lang="en-US" sz="3600" b="1" noProof="1">
                <a:solidFill>
                  <a:schemeClr val="bg1"/>
                </a:solidFill>
              </a:rPr>
              <a:t>loader</a:t>
            </a:r>
            <a:r>
              <a:rPr lang="en-US" sz="3600" noProof="1"/>
              <a:t> keys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C27C9-CFF6-41D2-9678-D4A2CCC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(3)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15D38-D77B-4CC3-BD05-FFB2A5DF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043" y="2515142"/>
            <a:ext cx="896928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stripLoader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js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es6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WebpackStripLoader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'console.log'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49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new object into our </a:t>
            </a: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/>
              <a:t> array from our </a:t>
            </a:r>
            <a:r>
              <a:rPr lang="en-US" b="1" dirty="0">
                <a:solidFill>
                  <a:schemeClr val="bg1"/>
                </a:solidFill>
              </a:rPr>
              <a:t>original                        config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our new config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150" y="2475422"/>
            <a:ext cx="75672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devConfig.module.loaders.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push(</a:t>
            </a:r>
            <a:r>
              <a:rPr lang="en-US" sz="2400" b="1" noProof="1">
                <a:latin typeface="Consolas" pitchFamily="49" charset="0"/>
              </a:rPr>
              <a:t>stripLoader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49" y="3903101"/>
            <a:ext cx="481825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module.exports = devConfig;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Live Exercise in Class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Practice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3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Webpack is a </a:t>
            </a:r>
            <a:r>
              <a:rPr lang="en-US" b="1" dirty="0">
                <a:solidFill>
                  <a:schemeClr val="bg1"/>
                </a:solidFill>
              </a:rPr>
              <a:t>module bundler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It relies on: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Dependency graph</a:t>
            </a:r>
            <a:r>
              <a:rPr lang="en-US" dirty="0">
                <a:solidFill>
                  <a:schemeClr val="bg2"/>
                </a:solidFill>
              </a:rPr>
              <a:t> underneath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Its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2"/>
                </a:solidFill>
              </a:rPr>
              <a:t> describes how to </a:t>
            </a:r>
            <a:r>
              <a:rPr lang="bg-BG" dirty="0">
                <a:solidFill>
                  <a:schemeClr val="bg2"/>
                </a:solidFill>
              </a:rPr>
              <a:t/>
            </a:r>
            <a:br>
              <a:rPr lang="bg-BG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transform assets of the graphs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Features like </a:t>
            </a:r>
            <a:r>
              <a:rPr lang="en-US" b="1" dirty="0">
                <a:solidFill>
                  <a:schemeClr val="bg1"/>
                </a:solidFill>
              </a:rPr>
              <a:t>code splitting</a:t>
            </a:r>
            <a:r>
              <a:rPr lang="en-US" dirty="0">
                <a:solidFill>
                  <a:schemeClr val="bg2"/>
                </a:solidFill>
              </a:rPr>
              <a:t> are used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 comes with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>
                <a:solidFill>
                  <a:schemeClr val="bg2"/>
                </a:solidFill>
              </a:rPr>
              <a:t> development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5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44" y="1225706"/>
            <a:ext cx="2803712" cy="2803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Designing with Packages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0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39" y="1449618"/>
            <a:ext cx="9448828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Packages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 for a group of </a:t>
            </a:r>
            <a:r>
              <a:rPr lang="en-US" dirty="0" smtClean="0"/>
              <a:t>classes</a:t>
            </a:r>
          </a:p>
          <a:p>
            <a:pPr eaLnBrk="0" latinLnBrk="0" hangingPunct="0"/>
            <a:r>
              <a:rPr lang="en-US" dirty="0"/>
              <a:t>By </a:t>
            </a:r>
            <a:r>
              <a:rPr lang="en-US" dirty="0" smtClean="0"/>
              <a:t>grouping classes </a:t>
            </a:r>
            <a:r>
              <a:rPr lang="en-US" dirty="0"/>
              <a:t>into packages we can reason about the design at a </a:t>
            </a:r>
            <a:r>
              <a:rPr lang="en-US" b="1" dirty="0">
                <a:solidFill>
                  <a:schemeClr val="bg1"/>
                </a:solidFill>
              </a:rPr>
              <a:t>higher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abstraction</a:t>
            </a:r>
          </a:p>
          <a:p>
            <a:pPr eaLnBrk="0" latinLnBrk="0" hangingPunct="0"/>
            <a:r>
              <a:rPr lang="en-US" dirty="0"/>
              <a:t>The relationships between </a:t>
            </a:r>
            <a:r>
              <a:rPr lang="en-US" dirty="0" smtClean="0"/>
              <a:t>packages </a:t>
            </a:r>
            <a:r>
              <a:rPr lang="en-US" dirty="0"/>
              <a:t>expresses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high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organization</a:t>
            </a:r>
            <a:r>
              <a:rPr lang="en-US" dirty="0"/>
              <a:t> of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7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pPr eaLnBrk="0" latinLnBrk="0" hangingPunct="0"/>
            <a:r>
              <a:rPr lang="en-US" dirty="0"/>
              <a:t>In JavaScript, there's </a:t>
            </a:r>
            <a:r>
              <a:rPr lang="en-US" b="1" dirty="0">
                <a:solidFill>
                  <a:schemeClr val="bg1"/>
                </a:solidFill>
              </a:rPr>
              <a:t>no documented </a:t>
            </a:r>
            <a:r>
              <a:rPr lang="en-US" dirty="0"/>
              <a:t>concept for a package </a:t>
            </a:r>
            <a:r>
              <a:rPr lang="en-US" dirty="0" smtClean="0"/>
              <a:t>system</a:t>
            </a:r>
          </a:p>
          <a:p>
            <a:pPr eaLnBrk="0" latinLnBrk="0" hangingPunct="0"/>
            <a:r>
              <a:rPr lang="en-US" dirty="0" smtClean="0"/>
              <a:t>You can consider </a:t>
            </a:r>
            <a:r>
              <a:rPr lang="en-US" b="1" dirty="0">
                <a:solidFill>
                  <a:schemeClr val="bg1"/>
                </a:solidFill>
              </a:rPr>
              <a:t>a directory as the package </a:t>
            </a:r>
            <a:r>
              <a:rPr lang="en-US" dirty="0"/>
              <a:t>and a JavaScript file as the </a:t>
            </a:r>
            <a:r>
              <a:rPr lang="en-US" dirty="0" smtClean="0"/>
              <a:t>class</a:t>
            </a:r>
          </a:p>
          <a:p>
            <a:pPr lvl="1" eaLnBrk="0" latinLnBrk="0" hangingPunct="0"/>
            <a:r>
              <a:rPr lang="en-US" sz="3200" dirty="0" smtClean="0"/>
              <a:t>the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package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r>
              <a:rPr lang="en-US" sz="3200" dirty="0"/>
              <a:t> is the 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r>
              <a:rPr lang="en-US" sz="3200" dirty="0"/>
              <a:t> and the 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/>
              <a:t> are the </a:t>
            </a:r>
            <a:r>
              <a:rPr lang="en-US" sz="3200" b="1" dirty="0">
                <a:solidFill>
                  <a:schemeClr val="bg1"/>
                </a:solidFill>
              </a:rPr>
              <a:t>files</a:t>
            </a:r>
          </a:p>
          <a:p>
            <a:pPr eaLnBrk="0" latinLnBrk="0" hangingPunct="0"/>
            <a:r>
              <a:rPr lang="en-US" dirty="0"/>
              <a:t>In a JavaScript project, </a:t>
            </a:r>
            <a:r>
              <a:rPr lang="en-US" b="1" dirty="0">
                <a:solidFill>
                  <a:schemeClr val="bg1"/>
                </a:solidFill>
              </a:rPr>
              <a:t>the File System is the Package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JavaScript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7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15932"/>
          <a:stretch/>
        </p:blipFill>
        <p:spPr>
          <a:xfrm>
            <a:off x="8854388" y="1477923"/>
            <a:ext cx="3128794" cy="4821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Packages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r="8166"/>
          <a:stretch/>
        </p:blipFill>
        <p:spPr>
          <a:xfrm>
            <a:off x="5464400" y="1477923"/>
            <a:ext cx="3112729" cy="4821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409680"/>
            <a:ext cx="4996737" cy="4957868"/>
          </a:xfrm>
        </p:spPr>
        <p:txBody>
          <a:bodyPr>
            <a:normAutofit fontScale="92500" lnSpcReduction="10000"/>
          </a:bodyPr>
          <a:lstStyle/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You'll </a:t>
            </a:r>
            <a:r>
              <a:rPr lang="en-US" b="1" dirty="0">
                <a:solidFill>
                  <a:schemeClr val="bg1"/>
                </a:solidFill>
              </a:rPr>
              <a:t>never use </a:t>
            </a:r>
            <a:r>
              <a:rPr lang="en-US" dirty="0"/>
              <a:t>the </a:t>
            </a:r>
            <a:r>
              <a:rPr lang="en-US" dirty="0" smtClean="0"/>
              <a:t>login-component.js </a:t>
            </a:r>
            <a:r>
              <a:rPr lang="en-US" dirty="0"/>
              <a:t>and the </a:t>
            </a:r>
            <a:r>
              <a:rPr lang="en-US" dirty="0" smtClean="0"/>
              <a:t>header-component.js files </a:t>
            </a:r>
            <a:r>
              <a:rPr lang="en-US" sz="3400" b="1" dirty="0">
                <a:solidFill>
                  <a:schemeClr val="bg1"/>
                </a:solidFill>
              </a:rPr>
              <a:t>together</a:t>
            </a:r>
          </a:p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Their functionality will never be used </a:t>
            </a:r>
            <a:r>
              <a:rPr lang="en-US" sz="3400" b="1" dirty="0">
                <a:solidFill>
                  <a:schemeClr val="bg1"/>
                </a:solidFill>
              </a:rPr>
              <a:t>simultaneously for the same purpose</a:t>
            </a:r>
          </a:p>
          <a:p>
            <a:pPr marL="457200" indent="-457200" eaLnBrk="0" latinLnBrk="0" hangingPunct="0">
              <a:buFont typeface="Wingdings" panose="05000000000000000000" pitchFamily="2" charset="2"/>
              <a:buChar char="§"/>
            </a:pPr>
            <a:r>
              <a:rPr lang="en-US" dirty="0" smtClean="0"/>
              <a:t>They should exist in </a:t>
            </a:r>
            <a:r>
              <a:rPr lang="en-US" sz="3400" b="1" dirty="0">
                <a:solidFill>
                  <a:schemeClr val="bg1"/>
                </a:solidFill>
              </a:rPr>
              <a:t>separate packages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26" y="1562470"/>
            <a:ext cx="2307148" cy="23071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Dependencies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01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35259" cy="5276048"/>
          </a:xfrm>
        </p:spPr>
        <p:txBody>
          <a:bodyPr/>
          <a:lstStyle/>
          <a:p>
            <a:pPr eaLnBrk="0" latinLnBrk="0" hangingPunct="0"/>
            <a:r>
              <a:rPr lang="en-US" dirty="0" smtClean="0"/>
              <a:t>Dependency - when </a:t>
            </a:r>
            <a:r>
              <a:rPr lang="en-US" dirty="0"/>
              <a:t>a piece of software </a:t>
            </a:r>
            <a:r>
              <a:rPr lang="en-US" b="1" dirty="0">
                <a:solidFill>
                  <a:schemeClr val="bg1"/>
                </a:solidFill>
              </a:rPr>
              <a:t>relies</a:t>
            </a:r>
            <a:r>
              <a:rPr lang="en-US" dirty="0"/>
              <a:t> on another one</a:t>
            </a:r>
          </a:p>
          <a:p>
            <a:pPr lvl="1" eaLnBrk="0" latinLnBrk="0" hangingPunct="0"/>
            <a:r>
              <a:rPr lang="en-US" dirty="0"/>
              <a:t>A good dependency should be upon something that is </a:t>
            </a:r>
            <a:r>
              <a:rPr lang="en-US" b="1" dirty="0">
                <a:solidFill>
                  <a:schemeClr val="bg1"/>
                </a:solidFill>
              </a:rPr>
              <a:t>unlikely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change</a:t>
            </a:r>
            <a:endParaRPr lang="en-US" dirty="0" smtClean="0"/>
          </a:p>
          <a:p>
            <a:pPr eaLnBrk="0" latinLnBrk="0" hangingPunct="0"/>
            <a:r>
              <a:rPr lang="en-US" dirty="0" smtClean="0"/>
              <a:t>Your </a:t>
            </a:r>
            <a:r>
              <a:rPr lang="en-US" dirty="0"/>
              <a:t>components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each other to the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extent practicable (</a:t>
            </a:r>
            <a:r>
              <a:rPr lang="en-US" b="1" dirty="0">
                <a:solidFill>
                  <a:schemeClr val="bg1"/>
                </a:solidFill>
              </a:rPr>
              <a:t>loose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en-US" dirty="0" smtClean="0"/>
              <a:t>)</a:t>
            </a:r>
          </a:p>
          <a:p>
            <a:pPr eaLnBrk="0" latinLnBrk="0" hangingPunct="0"/>
            <a:r>
              <a:rPr lang="en-US" dirty="0" smtClean="0"/>
              <a:t>There must be 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cycles</a:t>
            </a:r>
            <a:r>
              <a:rPr lang="en-US" dirty="0" smtClean="0"/>
              <a:t> in the dependency structure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Dependency Structure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22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1134</Words>
  <Application>Microsoft Office PowerPoint</Application>
  <PresentationFormat>Widescreen</PresentationFormat>
  <Paragraphs>324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Project Architecture</vt:lpstr>
      <vt:lpstr>Have a Question?</vt:lpstr>
      <vt:lpstr>Table of Contents</vt:lpstr>
      <vt:lpstr>Designing with Packages</vt:lpstr>
      <vt:lpstr>Designing with Packages</vt:lpstr>
      <vt:lpstr>Packages in JavaScript</vt:lpstr>
      <vt:lpstr>Designing with Packages Example</vt:lpstr>
      <vt:lpstr>Dependencies</vt:lpstr>
      <vt:lpstr>Dependency Structure</vt:lpstr>
      <vt:lpstr>Effects of a Cycle</vt:lpstr>
      <vt:lpstr>Stability and Dependency</vt:lpstr>
      <vt:lpstr>A Wicked Smart Module Bundler</vt:lpstr>
      <vt:lpstr>What is Webpack? </vt:lpstr>
      <vt:lpstr>What Does Webpack Do?</vt:lpstr>
      <vt:lpstr>Code Splitting</vt:lpstr>
      <vt:lpstr>Webpack Build Process</vt:lpstr>
      <vt:lpstr>Webpack Installation</vt:lpstr>
      <vt:lpstr>Installation and CLI</vt:lpstr>
      <vt:lpstr>Package.json</vt:lpstr>
      <vt:lpstr>Config File, Watch Mode, Production</vt:lpstr>
      <vt:lpstr>Modules</vt:lpstr>
      <vt:lpstr>Adding a Config File</vt:lpstr>
      <vt:lpstr>Enable Watch Mode</vt:lpstr>
      <vt:lpstr>Web Server with Watch Mode</vt:lpstr>
      <vt:lpstr>Building Multiple Files</vt:lpstr>
      <vt:lpstr>Processing Files with Loaders</vt:lpstr>
      <vt:lpstr>Creating a Start Script</vt:lpstr>
      <vt:lpstr>Production and Development Builds (1)</vt:lpstr>
      <vt:lpstr>Production and Development Builds (2)</vt:lpstr>
      <vt:lpstr>Production and Development Builds (3)</vt:lpstr>
      <vt:lpstr>Production and Development Builds (4)</vt:lpstr>
      <vt:lpstr>Live Exercise in Class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Project-Architecture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16</cp:revision>
  <dcterms:created xsi:type="dcterms:W3CDTF">2018-05-23T13:08:44Z</dcterms:created>
  <dcterms:modified xsi:type="dcterms:W3CDTF">2020-11-26T14:25:32Z</dcterms:modified>
  <cp:category>computer programming;programming;software development;software engineering</cp:category>
</cp:coreProperties>
</file>