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3" r:id="rId29"/>
    <p:sldId id="284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4D6788CF-D2B2-413C-98B9-503039D75516}">
          <p14:sldIdLst>
            <p14:sldId id="256"/>
            <p14:sldId id="257"/>
            <p14:sldId id="258"/>
          </p14:sldIdLst>
        </p14:section>
        <p14:section name="Routing Basics" id="{5AE84572-0A5F-47BE-BA00-7EA5D3482C9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CE2639E2-1629-4CDA-945A-BFFEB9AAE49E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Untitled Section" id="{39C18CF4-B1CC-4303-9F49-E30BAF1CE3D9}">
          <p14:sldIdLst>
            <p14:sldId id="280"/>
          </p14:sldIdLst>
        </p14:section>
        <p14:section name="Conclusion" id="{501A4BFC-942E-49DF-9576-647C169850BD}">
          <p14:sldIdLst>
            <p14:sldId id="281"/>
            <p14:sldId id="287"/>
            <p14:sldId id="283"/>
            <p14:sldId id="284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2020-10-05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0087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60549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71498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3746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6475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8136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7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5888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5.gif"/><Relationship Id="rId4" Type="http://schemas.openxmlformats.org/officeDocument/2006/relationships/image" Target="../media/image42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Browser Routing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4629" y="3781546"/>
            <a:ext cx="17575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Post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5132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470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Types</a:t>
            </a:r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6412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Allow </a:t>
            </a:r>
            <a:r>
              <a:rPr lang="en-US" dirty="0"/>
              <a:t>for additional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</a:t>
            </a:r>
            <a:r>
              <a:rPr lang="en-US" dirty="0" smtClean="0"/>
              <a:t>URL</a:t>
            </a:r>
          </a:p>
          <a:p>
            <a:pPr latinLnBrk="0"/>
            <a:r>
              <a:rPr lang="en-US" dirty="0" smtClean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 smtClean="0"/>
              <a:t> </a:t>
            </a:r>
          </a:p>
          <a:p>
            <a:pPr lvl="1" latinLnBrk="0"/>
            <a:r>
              <a:rPr lang="en-US" dirty="0" smtClean="0"/>
              <a:t>Representing the current page number in a paginated collection</a:t>
            </a:r>
          </a:p>
          <a:p>
            <a:pPr lvl="1" latinLnBrk="0"/>
            <a:r>
              <a:rPr lang="en-US" dirty="0" smtClean="0"/>
              <a:t>Filter criteria</a:t>
            </a:r>
          </a:p>
          <a:p>
            <a:pPr lvl="1" latinLnBrk="0"/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81003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1966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Navigation for Single Page Apps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Routing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40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250950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</a:t>
            </a:r>
            <a:r>
              <a:rPr lang="en-US" sz="3600" b="1" dirty="0" smtClean="0">
                <a:solidFill>
                  <a:schemeClr val="bg1"/>
                </a:solidFill>
              </a:rPr>
              <a:t>link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4373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 smtClean="0"/>
              <a:t>Using </a:t>
            </a: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</a:t>
            </a:r>
            <a:r>
              <a:rPr lang="en-US" sz="3600" dirty="0" smtClean="0"/>
              <a:t>to </a:t>
            </a:r>
            <a:r>
              <a:rPr lang="en-US" sz="3600" dirty="0"/>
              <a:t>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</a:t>
            </a:r>
            <a:r>
              <a:rPr lang="en-US" sz="3600" dirty="0" smtClean="0"/>
              <a:t>changes </a:t>
            </a:r>
            <a:r>
              <a:rPr lang="en-US" sz="3600" dirty="0"/>
              <a:t>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</a:t>
            </a:r>
            <a:r>
              <a:rPr lang="en-US" sz="3600" b="1" dirty="0" smtClean="0">
                <a:solidFill>
                  <a:schemeClr val="bg1"/>
                </a:solidFill>
              </a:rPr>
              <a:t>trigger </a:t>
            </a:r>
            <a:r>
              <a:rPr lang="en-US" sz="3600" b="1" dirty="0">
                <a:solidFill>
                  <a:schemeClr val="bg1"/>
                </a:solidFill>
              </a:rPr>
              <a:t>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</a:t>
            </a:r>
            <a:r>
              <a:rPr lang="en-US" sz="4000" dirty="0" smtClean="0"/>
              <a:t>Routing</a:t>
            </a:r>
            <a:endParaRPr lang="en-US" sz="4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2899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+mj-lt"/>
              </a:rPr>
              <a:t>Extracting </a:t>
            </a:r>
            <a:r>
              <a:rPr lang="en-US" sz="3400" dirty="0">
                <a:latin typeface="+mj-lt"/>
              </a:rPr>
              <a:t>the hash from </a:t>
            </a:r>
            <a:r>
              <a:rPr lang="en-US" sz="3400" dirty="0" smtClean="0">
                <a:latin typeface="+mj-lt"/>
              </a:rPr>
              <a:t>the </a:t>
            </a:r>
            <a:r>
              <a:rPr lang="en-US" sz="3400" dirty="0">
                <a:latin typeface="+mj-lt"/>
              </a:rPr>
              <a:t>entire </a:t>
            </a:r>
            <a:r>
              <a:rPr lang="en-US" sz="3400" dirty="0" smtClean="0">
                <a:latin typeface="+mj-lt"/>
              </a:rPr>
              <a:t>URL</a:t>
            </a:r>
          </a:p>
          <a:p>
            <a:pPr marL="0" indent="0">
              <a:buNone/>
            </a:pPr>
            <a:endParaRPr lang="en-US" sz="3400" dirty="0" smtClean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hash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window.location.href.split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('#')[1] || ''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changePath</a:t>
            </a:r>
            <a:r>
              <a:rPr lang="en-US" sz="2400" b="1" dirty="0">
                <a:latin typeface="Consolas" panose="020B0609020204030204" pitchFamily="49" charset="0"/>
              </a:rPr>
              <a:t> = function (path)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currentPath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 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currentPath.replace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(/#(.*)$/, '') + '#'+ path;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4514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Subscribe for changes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670" y="1974229"/>
            <a:ext cx="587430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 =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getCurrent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window.location.hash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listen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let current 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getCurrent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if (current !== 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 = current;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(listen, 200);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listen();</a:t>
            </a:r>
            <a:endParaRPr lang="en-US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2852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Single Page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Routing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Handling Forms</a:t>
            </a:r>
            <a:endParaRPr lang="bg-B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surface real </a:t>
            </a:r>
            <a:r>
              <a:rPr lang="en-US" b="1" dirty="0" smtClean="0">
                <a:solidFill>
                  <a:schemeClr val="bg1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  <a:endParaRPr lang="en-US" dirty="0" smtClean="0"/>
          </a:p>
          <a:p>
            <a:pPr fontAlgn="base" latinLnBrk="0"/>
            <a:r>
              <a:rPr lang="en-US" dirty="0" smtClean="0"/>
              <a:t>It </a:t>
            </a:r>
            <a:r>
              <a:rPr lang="en-US" dirty="0"/>
              <a:t>helps </a:t>
            </a:r>
            <a:r>
              <a:rPr lang="en-US" dirty="0" smtClean="0"/>
              <a:t>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use hash tag for what is was meant </a:t>
            </a:r>
            <a:r>
              <a:rPr lang="en-US" dirty="0" smtClean="0"/>
              <a:t>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 smtClean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Push-Based Routing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7930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 smtClean="0"/>
              <a:t>Provides </a:t>
            </a:r>
            <a:r>
              <a:rPr lang="en-US" sz="3400" dirty="0"/>
              <a:t>access to the </a:t>
            </a:r>
            <a:r>
              <a:rPr lang="en-US" sz="3400" dirty="0" smtClean="0"/>
              <a:t>browser's </a:t>
            </a:r>
            <a:r>
              <a:rPr lang="en-US" sz="3400" dirty="0"/>
              <a:t>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</a:t>
            </a:r>
            <a:r>
              <a:rPr lang="en-US" sz="3400" dirty="0"/>
              <a:t>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 smtClean="0"/>
          </a:p>
          <a:p>
            <a:pPr lvl="1" latinLnBrk="0"/>
            <a:r>
              <a:rPr lang="en-US" sz="3200" dirty="0" smtClean="0"/>
              <a:t>They allow </a:t>
            </a:r>
            <a:r>
              <a:rPr lang="en-US" sz="3200" dirty="0"/>
              <a:t>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b="1" dirty="0" smtClean="0">
                <a:solidFill>
                  <a:schemeClr val="bg1"/>
                </a:solidFill>
              </a:rPr>
              <a:t>entries</a:t>
            </a:r>
          </a:p>
          <a:p>
            <a:pPr lvl="1" latinLnBrk="0"/>
            <a:r>
              <a:rPr lang="en-US" sz="3200" dirty="0" smtClean="0"/>
              <a:t>These </a:t>
            </a:r>
            <a:r>
              <a:rPr lang="en-US" sz="3200" dirty="0"/>
              <a:t>methods work in conjunction with </a:t>
            </a:r>
            <a:r>
              <a:rPr lang="en-US" sz="3200" dirty="0" smtClean="0"/>
              <a:t>the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8438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</a:t>
            </a:r>
            <a:r>
              <a:rPr lang="en-US" sz="3400" dirty="0" smtClean="0"/>
              <a:t>object to the history of the browser</a:t>
            </a:r>
            <a:endParaRPr lang="en-US" sz="3400" dirty="0"/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 smtClean="0">
                <a:latin typeface="Consolas" panose="020B0609020204030204" pitchFamily="49" charset="0"/>
              </a:rPr>
              <a:t>T</a:t>
            </a:r>
            <a:r>
              <a:rPr lang="en-US" sz="3400" dirty="0" smtClean="0"/>
              <a:t>akes </a:t>
            </a:r>
            <a:r>
              <a:rPr lang="en-US" sz="3400" dirty="0"/>
              <a:t>three parameters</a:t>
            </a:r>
            <a:r>
              <a:rPr lang="en-US" sz="3400" dirty="0" smtClean="0"/>
              <a:t>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Object </a:t>
            </a:r>
            <a:r>
              <a:rPr lang="en-US" sz="3000" dirty="0"/>
              <a:t>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Browsers </a:t>
            </a:r>
            <a:r>
              <a:rPr lang="en-US" sz="3000" dirty="0"/>
              <a:t>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The </a:t>
            </a:r>
            <a:r>
              <a:rPr lang="en-US" sz="3000" dirty="0"/>
              <a:t>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</a:t>
            </a:r>
            <a:r>
              <a:rPr lang="en-US" sz="3000" dirty="0" smtClean="0"/>
              <a:t>URL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PushState() Method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9814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 smtClean="0">
                <a:solidFill>
                  <a:schemeClr val="bg1"/>
                </a:solidFill>
              </a:rPr>
              <a:t>odifies </a:t>
            </a:r>
            <a:r>
              <a:rPr lang="en-US" sz="3400" b="1" dirty="0">
                <a:solidFill>
                  <a:schemeClr val="bg1"/>
                </a:solidFill>
              </a:rPr>
              <a:t>the current history entry </a:t>
            </a:r>
            <a:r>
              <a:rPr lang="en-US" sz="3400" dirty="0" smtClean="0"/>
              <a:t>instead </a:t>
            </a:r>
            <a:r>
              <a:rPr lang="en-US" sz="3400" dirty="0"/>
              <a:t>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</a:t>
            </a:r>
            <a:r>
              <a:rPr lang="en-US" sz="3400" b="1" dirty="0" smtClean="0">
                <a:solidFill>
                  <a:schemeClr val="bg1"/>
                </a:solidFill>
              </a:rPr>
              <a:t>object</a:t>
            </a:r>
            <a:r>
              <a:rPr lang="en-US" sz="3400" dirty="0" smtClean="0"/>
              <a:t>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</a:t>
            </a:r>
            <a:r>
              <a:rPr lang="en-US" sz="3400" dirty="0" smtClean="0"/>
              <a:t>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7546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 smtClean="0"/>
              <a:t>Dispatched </a:t>
            </a:r>
            <a:r>
              <a:rPr lang="en-US" sz="3400" dirty="0"/>
              <a:t>to the window every time the active </a:t>
            </a:r>
            <a:r>
              <a:rPr lang="en-US" sz="3400" dirty="0" smtClean="0"/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entry </a:t>
            </a:r>
            <a:r>
              <a:rPr lang="en-US" sz="3400" dirty="0"/>
              <a:t>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</a:t>
            </a:r>
            <a:r>
              <a:rPr lang="en-US" sz="3400" dirty="0" smtClean="0"/>
              <a:t>affected </a:t>
            </a:r>
            <a:r>
              <a:rPr lang="en-US" sz="3400" dirty="0"/>
              <a:t>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  <a:endParaRPr lang="en-US" sz="3400" dirty="0" smtClean="0"/>
          </a:p>
          <a:p>
            <a:pPr latinLnBrk="0"/>
            <a:r>
              <a:rPr lang="en-US" sz="3400" dirty="0" smtClean="0"/>
              <a:t>The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 smtClean="0"/>
              <a:t>contains </a:t>
            </a:r>
            <a:r>
              <a:rPr lang="en-US" sz="3400" dirty="0"/>
              <a:t>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Popstate Event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9778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132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Multi </a:t>
            </a:r>
            <a:r>
              <a:rPr lang="en-US" sz="3200" dirty="0">
                <a:solidFill>
                  <a:schemeClr val="bg2"/>
                </a:solidFill>
              </a:rPr>
              <a:t>Page Application 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Reloads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the entire </a:t>
            </a:r>
            <a:r>
              <a:rPr lang="en-US" sz="3200" dirty="0" smtClean="0">
                <a:solidFill>
                  <a:schemeClr val="bg2"/>
                </a:solidFill>
              </a:rPr>
              <a:t>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its content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Push-based</a:t>
            </a:r>
          </a:p>
          <a:p>
            <a:pPr marL="1371600" lvl="2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</a:t>
            </a:r>
            <a:r>
              <a:rPr lang="en-US" sz="3200" dirty="0" smtClean="0">
                <a:solidFill>
                  <a:schemeClr val="bg2"/>
                </a:solidFill>
              </a:rPr>
              <a:t>API-provides </a:t>
            </a:r>
            <a:r>
              <a:rPr lang="en-US" sz="3200" dirty="0">
                <a:solidFill>
                  <a:schemeClr val="bg2"/>
                </a:solidFill>
              </a:rPr>
              <a:t>access to the </a:t>
            </a:r>
            <a:r>
              <a:rPr lang="en-US" sz="3200" b="1" dirty="0">
                <a:solidFill>
                  <a:schemeClr val="bg1"/>
                </a:solidFill>
              </a:rPr>
              <a:t>browser's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389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7617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665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9866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SPA, Multi Page 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Types of Web Applications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350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Reloads</a:t>
            </a:r>
            <a:r>
              <a:rPr lang="en-US" dirty="0" smtClean="0"/>
              <a:t> </a:t>
            </a:r>
            <a:r>
              <a:rPr lang="en-US" dirty="0"/>
              <a:t>the entire </a:t>
            </a:r>
            <a:r>
              <a:rPr lang="en-US" dirty="0" smtClean="0"/>
              <a:t>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 smtClean="0"/>
              <a:t> </a:t>
            </a:r>
            <a:r>
              <a:rPr lang="en-US" dirty="0"/>
              <a:t>when a user interacts with the web </a:t>
            </a:r>
            <a:r>
              <a:rPr lang="en-US" dirty="0" smtClean="0"/>
              <a:t>app</a:t>
            </a:r>
          </a:p>
          <a:p>
            <a:pPr latinLnBrk="0"/>
            <a:r>
              <a:rPr lang="en-US" dirty="0" smtClean="0"/>
              <a:t>When </a:t>
            </a:r>
            <a:r>
              <a:rPr lang="en-US" dirty="0"/>
              <a:t>a data is </a:t>
            </a:r>
            <a:r>
              <a:rPr lang="en-US" dirty="0" smtClean="0"/>
              <a:t>exchanged,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245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 smtClean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 smtClean="0"/>
              <a:t>Coupled </a:t>
            </a:r>
            <a:r>
              <a:rPr lang="en-US" dirty="0"/>
              <a:t>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Pros and Cons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1062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 smtClean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 smtClean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 smtClean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 smtClean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 smtClean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4034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40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Re-renders</a:t>
            </a:r>
            <a:r>
              <a:rPr lang="en-US" sz="3400" dirty="0" smtClean="0"/>
              <a:t> its content in response to navigation actions, </a:t>
            </a:r>
            <a:r>
              <a:rPr lang="en-US" sz="3400" b="1" dirty="0">
                <a:solidFill>
                  <a:schemeClr val="bg1"/>
                </a:solidFill>
              </a:rPr>
              <a:t>without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reloading</a:t>
            </a:r>
            <a:r>
              <a:rPr lang="en-US" sz="3400" dirty="0" smtClean="0"/>
              <a:t> of the page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Can use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source</a:t>
            </a:r>
            <a:r>
              <a:rPr lang="en-US" sz="3400" dirty="0"/>
              <a:t> or track state internally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/>
              <a:t>Internal state SPAs are </a:t>
            </a:r>
            <a:r>
              <a:rPr lang="en-US" sz="3200" b="1" dirty="0">
                <a:solidFill>
                  <a:schemeClr val="bg1"/>
                </a:solidFill>
              </a:rPr>
              <a:t>limited</a:t>
            </a:r>
            <a:r>
              <a:rPr lang="en-US" sz="3200" dirty="0"/>
              <a:t> - only one "entry"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 smtClean="0"/>
              <a:t>With location-based SPAs, the location is always updating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 smtClean="0"/>
              <a:t>Location-based SPAs need a special object "Router"</a:t>
            </a:r>
          </a:p>
          <a:p>
            <a:pPr lvl="1" latinLnBrk="0">
              <a:lnSpc>
                <a:spcPct val="100000"/>
              </a:lnSpc>
            </a:pPr>
            <a:endParaRPr lang="en-US" sz="2800" dirty="0" smtClean="0"/>
          </a:p>
          <a:p>
            <a:pPr lvl="1" latinLnBrk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5749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poor on the search </a:t>
            </a:r>
            <a:r>
              <a:rPr lang="en-US" dirty="0" smtClean="0"/>
              <a:t>engine</a:t>
            </a:r>
          </a:p>
          <a:p>
            <a:pPr lvl="2" latinLnBrk="0"/>
            <a:r>
              <a:rPr lang="en-US" dirty="0" smtClean="0"/>
              <a:t>Server-side rendering helps</a:t>
            </a:r>
          </a:p>
          <a:p>
            <a:pPr lvl="1" latinLnBrk="0"/>
            <a:r>
              <a:rPr lang="en-US" dirty="0" smtClean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 smtClean="0"/>
              <a:t>Less secure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smtClean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Pros and Cons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2939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1113</Words>
  <Application>Microsoft Office PowerPoint</Application>
  <PresentationFormat>По избор</PresentationFormat>
  <Paragraphs>232</Paragraphs>
  <Slides>31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2" baseType="lpstr">
      <vt:lpstr>SoftUni</vt:lpstr>
      <vt:lpstr>Routing</vt:lpstr>
      <vt:lpstr>Table of Contents</vt:lpstr>
      <vt:lpstr>Have a Question?</vt:lpstr>
      <vt:lpstr>SPA, Multi Page </vt:lpstr>
      <vt:lpstr>Multi Page Applications</vt:lpstr>
      <vt:lpstr>Multi Page Pros and Cons</vt:lpstr>
      <vt:lpstr>Single Page Applications</vt:lpstr>
      <vt:lpstr>Single Page Applications</vt:lpstr>
      <vt:lpstr>SPA Pros and Cons</vt:lpstr>
      <vt:lpstr>Multi Page Application Lifecycle</vt:lpstr>
      <vt:lpstr>SPA Lifecycle</vt:lpstr>
      <vt:lpstr>Navigation Types</vt:lpstr>
      <vt:lpstr>Query Parameters</vt:lpstr>
      <vt:lpstr>Location</vt:lpstr>
      <vt:lpstr>Navigation for Single Page Apps</vt:lpstr>
      <vt:lpstr>How Routers Work</vt:lpstr>
      <vt:lpstr>Hash-based Routing</vt:lpstr>
      <vt:lpstr>Example</vt:lpstr>
      <vt:lpstr>Example</vt:lpstr>
      <vt:lpstr>Push-Based Routing</vt:lpstr>
      <vt:lpstr>History API</vt:lpstr>
      <vt:lpstr>The PushState() Method</vt:lpstr>
      <vt:lpstr>The ReplaceState() Method</vt:lpstr>
      <vt:lpstr>The Popstate Event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14</cp:revision>
  <dcterms:created xsi:type="dcterms:W3CDTF">2018-05-23T13:08:44Z</dcterms:created>
  <dcterms:modified xsi:type="dcterms:W3CDTF">2020-10-05T13:09:17Z</dcterms:modified>
  <cp:category>programming;computer programming;software development;web development</cp:category>
</cp:coreProperties>
</file>