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2" r:id="rId28"/>
    <p:sldId id="283" r:id="rId29"/>
    <p:sldId id="28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BCCD8B0E-4E23-4A24-B36A-638324FABF2B}">
          <p14:sldIdLst>
            <p14:sldId id="256"/>
            <p14:sldId id="257"/>
            <p14:sldId id="258"/>
          </p14:sldIdLst>
        </p14:section>
        <p14:section name="Concepts" id="{C5048CD1-537E-4A40-957B-13C03388A725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emplating Frameworks" id="{72A1961F-13EB-4EBE-8AAC-8E59A6964100}">
          <p14:sldIdLst>
            <p14:sldId id="266"/>
            <p14:sldId id="267"/>
          </p14:sldIdLst>
        </p14:section>
        <p14:section name="Handlebars" id="{6732B7FC-0193-48E3-8425-81FBFA5447D0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D9FF5A33-CBA1-4ED7-BD72-9C8BFC2133CE}">
          <p14:sldIdLst>
            <p14:sldId id="280"/>
            <p14:sldId id="286"/>
            <p14:sldId id="282"/>
            <p14:sldId id="283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2020-10-05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6226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8744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73697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" TargetMode="External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hyperlink" Target="http://handlebarsjs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ustache.github.io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vuejs.org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angular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andlebarsjs.com/installation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4.gif"/><Relationship Id="rId4" Type="http://schemas.openxmlformats.org/officeDocument/2006/relationships/image" Target="../media/image51.jpeg"/><Relationship Id="rId9" Type="http://schemas.openxmlformats.org/officeDocument/2006/relationships/hyperlink" Target="https://www.lukanet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smtClean="0"/>
              <a:t>Creating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Templating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9" y="1872876"/>
            <a:ext cx="3971989" cy="39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187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Folded Corner 125"/>
          <p:cNvSpPr/>
          <p:nvPr/>
        </p:nvSpPr>
        <p:spPr>
          <a:xfrm rot="10800000">
            <a:off x="1388220" y="3005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060634" y="255020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128" name="Rectangle: Folded Corner 127"/>
          <p:cNvSpPr/>
          <p:nvPr/>
        </p:nvSpPr>
        <p:spPr>
          <a:xfrm rot="10800000">
            <a:off x="1388220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008297" y="374858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130" name="Rectangle: Folded Corner 129"/>
          <p:cNvSpPr/>
          <p:nvPr/>
        </p:nvSpPr>
        <p:spPr>
          <a:xfrm rot="10800000">
            <a:off x="690222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1" name="Rectangle: Folded Corner 130"/>
          <p:cNvSpPr/>
          <p:nvPr/>
        </p:nvSpPr>
        <p:spPr>
          <a:xfrm rot="10800000">
            <a:off x="2085864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Display Articles in Blog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512172" y="1447800"/>
            <a:ext cx="4854552" cy="50666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8574" y="2996260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3342" y="3580686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34961" y="3278771"/>
            <a:ext cx="267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835231" y="1524001"/>
            <a:ext cx="4208434" cy="1883477"/>
            <a:chOff x="6515919" y="1371600"/>
            <a:chExt cx="4208434" cy="1883477"/>
          </a:xfrm>
        </p:grpSpPr>
        <p:sp>
          <p:nvSpPr>
            <p:cNvPr id="22" name="Rectangle 21"/>
            <p:cNvSpPr/>
            <p:nvPr/>
          </p:nvSpPr>
          <p:spPr>
            <a:xfrm>
              <a:off x="6515919" y="1654877"/>
              <a:ext cx="4208434" cy="1600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1371600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792518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65002" y="1437037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6665002" y="1777112"/>
              <a:ext cx="3081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6665002" y="2051747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6665002" y="2324803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6665002" y="2597859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7125519" y="1437037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7731801" y="1437037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7043208" y="1777112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7729008" y="1777112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8033808" y="1777112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Rectangle: Rounded Corners 44"/>
            <p:cNvSpPr/>
            <p:nvPr/>
          </p:nvSpPr>
          <p:spPr>
            <a:xfrm>
              <a:off x="9100607" y="1777112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9780056" y="1777112"/>
              <a:ext cx="7197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7335187" y="2051747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8322850" y="2051747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8660069" y="2051747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9154766" y="2051747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10049999" y="2051747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6871615" y="2324803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7252614" y="2324803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8036072" y="2324803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8243217" y="2324803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9047495" y="2324803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Rectangle: Rounded Corners 56"/>
            <p:cNvSpPr/>
            <p:nvPr/>
          </p:nvSpPr>
          <p:spPr>
            <a:xfrm>
              <a:off x="9928578" y="2324803"/>
              <a:ext cx="62594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Rectangle: Rounded Corners 57"/>
            <p:cNvSpPr/>
            <p:nvPr/>
          </p:nvSpPr>
          <p:spPr>
            <a:xfrm>
              <a:off x="7512798" y="2597859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Rectangle: Rounded Corners 58"/>
            <p:cNvSpPr/>
            <p:nvPr/>
          </p:nvSpPr>
          <p:spPr>
            <a:xfrm>
              <a:off x="7729007" y="2597859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835231" y="3597282"/>
            <a:ext cx="4208434" cy="2117719"/>
            <a:chOff x="6515919" y="3444881"/>
            <a:chExt cx="4208434" cy="2117719"/>
          </a:xfrm>
        </p:grpSpPr>
        <p:sp>
          <p:nvSpPr>
            <p:cNvPr id="61" name="Rectangle 60"/>
            <p:cNvSpPr/>
            <p:nvPr/>
          </p:nvSpPr>
          <p:spPr>
            <a:xfrm>
              <a:off x="6515919" y="3728155"/>
              <a:ext cx="4208434" cy="183444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15919" y="3444881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>
              <a:off x="9792518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6665002" y="3510318"/>
              <a:ext cx="993916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Rectangle: Rounded Corners 64"/>
            <p:cNvSpPr/>
            <p:nvPr/>
          </p:nvSpPr>
          <p:spPr>
            <a:xfrm>
              <a:off x="7174856" y="3850393"/>
              <a:ext cx="1754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6" name="Rectangle: Rounded Corners 65"/>
            <p:cNvSpPr/>
            <p:nvPr/>
          </p:nvSpPr>
          <p:spPr>
            <a:xfrm>
              <a:off x="7046001" y="4671932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7" name="Rectangle: Rounded Corners 66"/>
            <p:cNvSpPr/>
            <p:nvPr/>
          </p:nvSpPr>
          <p:spPr>
            <a:xfrm>
              <a:off x="7046001" y="4125820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8" name="Rectangle: Rounded Corners 67"/>
            <p:cNvSpPr/>
            <p:nvPr/>
          </p:nvSpPr>
          <p:spPr>
            <a:xfrm>
              <a:off x="7046001" y="4398876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7731801" y="3510318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1" name="Rectangle: Rounded Corners 70"/>
            <p:cNvSpPr/>
            <p:nvPr/>
          </p:nvSpPr>
          <p:spPr>
            <a:xfrm>
              <a:off x="7424207" y="3850393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8110007" y="3850393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8414807" y="3850393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4" name="Rectangle: Rounded Corners 73"/>
            <p:cNvSpPr/>
            <p:nvPr/>
          </p:nvSpPr>
          <p:spPr>
            <a:xfrm>
              <a:off x="9481606" y="3850393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6660127" y="3850393"/>
              <a:ext cx="46539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6" name="Rectangle: Rounded Corners 75"/>
            <p:cNvSpPr/>
            <p:nvPr/>
          </p:nvSpPr>
          <p:spPr>
            <a:xfrm>
              <a:off x="7716186" y="4671932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7" name="Rectangle: Rounded Corners 76"/>
            <p:cNvSpPr/>
            <p:nvPr/>
          </p:nvSpPr>
          <p:spPr>
            <a:xfrm>
              <a:off x="8703849" y="4671932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9041068" y="4671932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9535765" y="4671932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0" name="Rectangle: Rounded Corners 79"/>
            <p:cNvSpPr/>
            <p:nvPr/>
          </p:nvSpPr>
          <p:spPr>
            <a:xfrm>
              <a:off x="6930070" y="4671932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Rectangle: Rounded Corners 80"/>
            <p:cNvSpPr/>
            <p:nvPr/>
          </p:nvSpPr>
          <p:spPr>
            <a:xfrm>
              <a:off x="7252614" y="4125820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2" name="Rectangle: Rounded Corners 81"/>
            <p:cNvSpPr/>
            <p:nvPr/>
          </p:nvSpPr>
          <p:spPr>
            <a:xfrm>
              <a:off x="7633613" y="4125820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Rectangle: Rounded Corners 82"/>
            <p:cNvSpPr/>
            <p:nvPr/>
          </p:nvSpPr>
          <p:spPr>
            <a:xfrm>
              <a:off x="8417071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8624216" y="4125820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9428494" y="4125820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6" name="Rectangle: Rounded Corners 85"/>
            <p:cNvSpPr/>
            <p:nvPr/>
          </p:nvSpPr>
          <p:spPr>
            <a:xfrm>
              <a:off x="6861049" y="4125820"/>
              <a:ext cx="57354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Rectangle: Rounded Corners 86"/>
            <p:cNvSpPr/>
            <p:nvPr/>
          </p:nvSpPr>
          <p:spPr>
            <a:xfrm>
              <a:off x="7893797" y="4398876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8" name="Rectangle: Rounded Corners 87"/>
            <p:cNvSpPr/>
            <p:nvPr/>
          </p:nvSpPr>
          <p:spPr>
            <a:xfrm>
              <a:off x="8110006" y="4398876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9" name="Rectangle: Rounded Corners 88"/>
            <p:cNvSpPr/>
            <p:nvPr/>
          </p:nvSpPr>
          <p:spPr>
            <a:xfrm>
              <a:off x="10152615" y="3850393"/>
              <a:ext cx="3471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Rectangle: Rounded Corners 89"/>
            <p:cNvSpPr/>
            <p:nvPr/>
          </p:nvSpPr>
          <p:spPr>
            <a:xfrm>
              <a:off x="6660127" y="4398876"/>
              <a:ext cx="31299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2" name="Rectangle: Rounded Corners 91"/>
            <p:cNvSpPr/>
            <p:nvPr/>
          </p:nvSpPr>
          <p:spPr>
            <a:xfrm>
              <a:off x="6653906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3" name="Rectangle: Rounded Corners 92"/>
            <p:cNvSpPr/>
            <p:nvPr/>
          </p:nvSpPr>
          <p:spPr>
            <a:xfrm>
              <a:off x="6651656" y="4671932"/>
              <a:ext cx="20939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4" name="Rectangle: Rounded Corners 93"/>
            <p:cNvSpPr/>
            <p:nvPr/>
          </p:nvSpPr>
          <p:spPr>
            <a:xfrm>
              <a:off x="666012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5" name="Rectangle: Rounded Corners 94"/>
            <p:cNvSpPr/>
            <p:nvPr/>
          </p:nvSpPr>
          <p:spPr>
            <a:xfrm>
              <a:off x="732223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9160"/>
          <a:stretch/>
        </p:blipFill>
        <p:spPr>
          <a:xfrm>
            <a:off x="6835231" y="5859826"/>
            <a:ext cx="4208434" cy="654578"/>
          </a:xfrm>
          <a:prstGeom prst="rect">
            <a:avLst/>
          </a:prstGeom>
        </p:spPr>
      </p:pic>
      <p:sp>
        <p:nvSpPr>
          <p:cNvPr id="9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3662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4.07407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4.44444E-6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515E-6 -1.11111E-6 L 0.25709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1.11111E-6 L 0.19589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688E-6 -1.11111E-6 L 0.13871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4.44444E-6 L 0.19589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26" grpId="2" animBg="1"/>
      <p:bldP spid="127" grpId="0"/>
      <p:bldP spid="127" grpId="1"/>
      <p:bldP spid="127" grpId="2"/>
      <p:bldP spid="128" grpId="0" animBg="1"/>
      <p:bldP spid="128" grpId="1" animBg="1"/>
      <p:bldP spid="128" grpId="2" animBg="1"/>
      <p:bldP spid="129" grpId="0"/>
      <p:bldP spid="129" grpId="1"/>
      <p:bldP spid="129" grpId="2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035" t="-6176" r="-27503" b="-4686"/>
          <a:stretch/>
        </p:blipFill>
        <p:spPr>
          <a:xfrm>
            <a:off x="4746001" y="1981200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Overview of Popular JS Libraries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Templating Engines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652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8266" y="1556308"/>
            <a:ext cx="1676398" cy="1676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035" t="-6176" r="-27503" b="-4686"/>
          <a:stretch/>
        </p:blipFill>
        <p:spPr>
          <a:xfrm>
            <a:off x="8516484" y="4263230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/>
          <a:srcRect l="40080" t="23762" r="38427" b="30918"/>
          <a:stretch/>
        </p:blipFill>
        <p:spPr>
          <a:xfrm rot="16200000">
            <a:off x="5634159" y="3639116"/>
            <a:ext cx="923684" cy="270000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  <p:sp>
        <p:nvSpPr>
          <p:cNvPr id="21" name="TextBox 20"/>
          <p:cNvSpPr txBox="1"/>
          <p:nvPr/>
        </p:nvSpPr>
        <p:spPr>
          <a:xfrm>
            <a:off x="4991101" y="305364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5"/>
              </a:rPr>
              <a:t>Vue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2" y="5793912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6"/>
              </a:rPr>
              <a:t>Mustache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8685" y="5793912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7"/>
              </a:rPr>
              <a:t>Handlebars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30536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8"/>
              </a:rPr>
              <a:t>React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06684" y="305364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9"/>
              </a:rPr>
              <a:t>Angular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741" y="5799091"/>
            <a:ext cx="3567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0"/>
              </a:rPr>
              <a:t>Web Components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2601" y="1531968"/>
            <a:ext cx="1614815" cy="1700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6203" y="1531968"/>
            <a:ext cx="3033889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1638" y="3810001"/>
            <a:ext cx="2139341" cy="2139341"/>
          </a:xfrm>
          <a:prstGeom prst="rect">
            <a:avLst/>
          </a:prstGeom>
        </p:spPr>
      </p:pic>
      <p:sp>
        <p:nvSpPr>
          <p:cNvPr id="2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5312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0118" y="1752600"/>
            <a:ext cx="3051765" cy="23022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Syntax and Examples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Templating with Handlebars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06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Based on the Mustache specification</a:t>
            </a:r>
          </a:p>
          <a:p>
            <a:r>
              <a:rPr lang="en-US" sz="3200" dirty="0">
                <a:latin typeface="+mj-lt"/>
              </a:rPr>
              <a:t>Adds helper functions and nested context paths</a:t>
            </a:r>
          </a:p>
          <a:p>
            <a:r>
              <a:rPr lang="en-US" sz="3200" dirty="0">
                <a:latin typeface="+mj-lt"/>
              </a:rPr>
              <a:t>Uses double curly brace notation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2560" y="3657601"/>
            <a:ext cx="4111840" cy="188010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&lt;div class="entry"&gt;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&lt;h1&gt;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b="1" dirty="0">
                <a:latin typeface="Consolas" panose="020B0609020204030204" pitchFamily="49" charset="0"/>
              </a:rPr>
              <a:t> title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&lt;div class="body"&gt;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 </a:t>
            </a:r>
            <a:r>
              <a:rPr lang="en-US" b="1" dirty="0">
                <a:latin typeface="Consolas" panose="020B0609020204030204" pitchFamily="49" charset="0"/>
              </a:rPr>
              <a:t>body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514820" y="3657601"/>
            <a:ext cx="4762781" cy="188010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&lt;div class="entry"&gt;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&lt;h1&gt;My New Post&lt;/h1&gt;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&lt;div class="body"&gt;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 is my first post!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5257801" y="4495800"/>
            <a:ext cx="723619" cy="535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0364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Download </a:t>
            </a:r>
            <a:r>
              <a:rPr lang="en-US" sz="3200" noProof="1">
                <a:latin typeface="+mj-lt"/>
              </a:rPr>
              <a:t>Handlebars</a:t>
            </a:r>
            <a:r>
              <a:rPr lang="en-US" sz="3200" dirty="0">
                <a:latin typeface="+mj-lt"/>
              </a:rPr>
              <a:t> using the terminal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Or download from </a:t>
            </a:r>
            <a:r>
              <a:rPr lang="en-US" sz="3200" b="1" dirty="0">
                <a:latin typeface="+mj-lt"/>
                <a:hlinkClick r:id="rId2"/>
              </a:rPr>
              <a:t>handlebarsjs.com</a:t>
            </a:r>
            <a:endParaRPr lang="en-US" sz="3200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Browser builds will be located in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Use handlebars from an online CDN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Link it with a script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Installation and Using</a:t>
            </a:r>
            <a:endParaRPr lang="en-US" noProof="1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02C5FA1F-F2DA-40E0-AC1E-32CCA19C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693496"/>
            <a:ext cx="8838296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&lt;script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/handlebars/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/handlebars.js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79743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You can place your templates in a script element</a:t>
            </a:r>
          </a:p>
          <a:p>
            <a:pPr lvl="1"/>
            <a:r>
              <a:rPr lang="en-US" sz="3200" dirty="0">
                <a:latin typeface="+mj-lt"/>
              </a:rPr>
              <a:t>Use type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text/x-handlebars-template</a:t>
            </a:r>
          </a:p>
          <a:p>
            <a:pPr lvl="1"/>
            <a:r>
              <a:rPr lang="en-US" sz="3200" dirty="0">
                <a:latin typeface="+mj-lt"/>
              </a:rPr>
              <a:t>Give the element an ID for easier use</a:t>
            </a:r>
          </a:p>
          <a:p>
            <a:r>
              <a:rPr lang="en-US" sz="3200" dirty="0">
                <a:latin typeface="+mj-lt"/>
              </a:rPr>
              <a:t>Anything inside double curly braces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will be evaluated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2051" name="Picture 3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F8333CCF-585C-4F3D-B177-9EAEB13C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14800"/>
            <a:ext cx="3295650" cy="2109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6469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Once loaded, a template must be compiled</a:t>
            </a:r>
          </a:p>
          <a:p>
            <a:pPr>
              <a:spcBef>
                <a:spcPts val="8400"/>
              </a:spcBef>
            </a:pPr>
            <a:r>
              <a:rPr lang="en-US" sz="3200" dirty="0"/>
              <a:t>Compiled templates are functions, that can be executed with whatever variables we need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and Execution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6000" y="4061654"/>
            <a:ext cx="5177119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context =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name: 'Ivan Ivanov',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phone: '0888 123 456',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email: 'i.ivanov@gmail.com'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html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template(context)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752601"/>
            <a:ext cx="11125201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2400" b="1" dirty="0">
                <a:latin typeface="Consolas" panose="020B0609020204030204" pitchFamily="49" charset="0"/>
              </a:rPr>
              <a:t>("contact-template").</a:t>
            </a:r>
            <a:r>
              <a:rPr lang="en-US" sz="2400" b="1" dirty="0" err="1">
                <a:latin typeface="Consolas" panose="020B0609020204030204" pitchFamily="49" charset="0"/>
              </a:rPr>
              <a:t>innerHTML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template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Handlebars.compile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4113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6000" y="1128245"/>
            <a:ext cx="10977283" cy="552725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00" b="1" dirty="0">
                <a:latin typeface="Consolas" panose="020B0609020204030204" pitchFamily="49" charset="0"/>
              </a:rPr>
              <a:t>&lt;!DOCTYPE html&gt;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&lt;meta charset="UTF-8"&gt;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&lt;title&gt;Hello Handlebars&lt;/title&gt;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Include Handlebars distribution --&gt;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&lt;div id="app"&gt;&lt;/div&gt;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let template = 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Handlebars.compile</a:t>
            </a:r>
            <a:r>
              <a:rPr lang="en-US" sz="2300" b="1" dirty="0">
                <a:latin typeface="Consolas" panose="020B0609020204030204" pitchFamily="49" charset="0"/>
              </a:rPr>
              <a:t>('&lt;h1&gt;Hello 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{{name}}</a:t>
            </a:r>
            <a:r>
              <a:rPr lang="en-US" sz="2300" b="1" dirty="0">
                <a:latin typeface="Consolas" panose="020B0609020204030204" pitchFamily="49" charset="0"/>
              </a:rPr>
              <a:t>&lt;/h1&gt;');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let container = </a:t>
            </a:r>
            <a:r>
              <a:rPr lang="en-US" sz="23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2300" b="1" dirty="0">
                <a:latin typeface="Consolas" panose="020B0609020204030204" pitchFamily="49" charset="0"/>
              </a:rPr>
              <a:t>('app');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</a:t>
            </a:r>
            <a:r>
              <a:rPr lang="en-US" sz="2300" b="1" dirty="0" err="1">
                <a:latin typeface="Consolas" panose="020B0609020204030204" pitchFamily="49" charset="0"/>
              </a:rPr>
              <a:t>container.innerHTML</a:t>
            </a:r>
            <a:r>
              <a:rPr lang="en-US" sz="2300" b="1" dirty="0">
                <a:latin typeface="Consolas" panose="020B0609020204030204" pitchFamily="49" charset="0"/>
              </a:rPr>
              <a:t> = template({ name: 'Handlebars' });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086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Identifiers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01421" y="1356102"/>
            <a:ext cx="7389158" cy="501942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&lt;script id="contact-template"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type="text/x-handlebars-template"&gt;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&lt;article&gt;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&lt;div class="title"&gt;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&lt;button&gt;&amp;#8505;&lt;/button&gt;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&lt;div class="info"&gt;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&lt;span&gt;&amp;phone;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phone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&lt;/span&gt;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&lt;span&gt;&amp;#9993;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email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&lt;/span&gt;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&lt;/article&gt;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8849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err="1" smtClean="0"/>
              <a:t>Templating</a:t>
            </a:r>
            <a:r>
              <a:rPr lang="en-US" dirty="0" smtClean="0"/>
              <a:t>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Simple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err="1" smtClean="0"/>
              <a:t>Templating</a:t>
            </a:r>
            <a:r>
              <a:rPr lang="en-US" dirty="0" smtClean="0"/>
              <a:t>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Handlebars Overview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5066" y="1311411"/>
            <a:ext cx="95586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template can be repeated for every entry in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46000" y="3024000"/>
            <a:ext cx="5676318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id="contacts"&gt;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{{#each</a:t>
            </a:r>
            <a:r>
              <a:rPr lang="en-US" sz="2400" b="1" dirty="0">
                <a:latin typeface="Consolas" panose="020B0609020204030204" pitchFamily="49" charset="0"/>
              </a:rPr>
              <a:t> contacts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&lt;li&gt;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email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{{/each}}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 err="1" smtClean="0">
                <a:latin typeface="Consolas" panose="020B0609020204030204" pitchFamily="49" charset="0"/>
              </a:rPr>
              <a:t>ul</a:t>
            </a:r>
            <a:r>
              <a:rPr lang="en-US" sz="2400" b="1" dirty="0" smtClean="0">
                <a:latin typeface="Consolas" panose="020B0609020204030204" pitchFamily="49" charset="0"/>
              </a:rPr>
              <a:t>&gt;3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226918" y="2384956"/>
            <a:ext cx="3200400" cy="1328023"/>
          </a:xfrm>
          <a:prstGeom prst="wedgeRoundRectCallout">
            <a:avLst>
              <a:gd name="adj1" fmla="val -62992"/>
              <a:gd name="adj2" fmla="val 364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expression inside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loop uses each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entry as context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5808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76600" y="1251655"/>
            <a:ext cx="396240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{{#if sunny}}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The sky is clear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{{else}}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The sky is overcast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{{/if}}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467600" y="1524001"/>
            <a:ext cx="2844343" cy="919401"/>
          </a:xfrm>
          <a:prstGeom prst="wedgeRoundRectCallout">
            <a:avLst>
              <a:gd name="adj1" fmla="val -68590"/>
              <a:gd name="adj2" fmla="val 2682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Variable to check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for truthiness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76600" y="3519000"/>
            <a:ext cx="5791200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382001" y="4978998"/>
            <a:ext cx="2844343" cy="919401"/>
          </a:xfrm>
          <a:prstGeom prst="wedgeRoundRectCallout">
            <a:avLst>
              <a:gd name="adj1" fmla="val -69896"/>
              <a:gd name="adj2" fmla="val -153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Will be shown if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array is empty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0284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Partials are templates that can be inserted into other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6752" y="1892905"/>
            <a:ext cx="1109804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2400" b="1" dirty="0">
                <a:latin typeface="Consolas" panose="020B0609020204030204" pitchFamily="49" charset="0"/>
              </a:rPr>
              <a:t>("contact-template").</a:t>
            </a:r>
            <a:r>
              <a:rPr lang="en-US" sz="2400" b="1" dirty="0" err="1">
                <a:latin typeface="Consolas" panose="020B0609020204030204" pitchFamily="49" charset="0"/>
              </a:rPr>
              <a:t>innerHTML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Handlebars.registerPartial</a:t>
            </a:r>
            <a:r>
              <a:rPr lang="en-US" sz="2400" b="1" dirty="0">
                <a:latin typeface="Consolas" panose="020B0609020204030204" pitchFamily="49" charset="0"/>
              </a:rPr>
              <a:t>('contact',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870398" y="3010099"/>
            <a:ext cx="2245251" cy="510778"/>
          </a:xfrm>
          <a:prstGeom prst="wedgeRoundRectCallout">
            <a:avLst>
              <a:gd name="adj1" fmla="val 43458"/>
              <a:gd name="adj2" fmla="val -935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Partial name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355950" y="3053505"/>
            <a:ext cx="2831805" cy="467372"/>
          </a:xfrm>
          <a:prstGeom prst="wedgeRoundRectCallout">
            <a:avLst>
              <a:gd name="adj1" fmla="val -39758"/>
              <a:gd name="adj2" fmla="val -10193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Template as string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81201" y="3716972"/>
            <a:ext cx="3729319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&lt;div id="contacts"&gt;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{{#each </a:t>
            </a:r>
            <a:r>
              <a:rPr lang="en-US" sz="2400" b="1" dirty="0">
                <a:latin typeface="Consolas" panose="020B0609020204030204" pitchFamily="49" charset="0"/>
              </a:rPr>
              <a:t>contacts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{{&gt;</a:t>
            </a:r>
            <a:r>
              <a:rPr lang="en-US" sz="2400" b="1" dirty="0">
                <a:latin typeface="Consolas" panose="020B0609020204030204" pitchFamily="49" charset="0"/>
              </a:rPr>
              <a:t> contact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{{else}}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&gt;(empty)&lt;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{{/each}}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894553" y="4495800"/>
            <a:ext cx="2926119" cy="982957"/>
          </a:xfrm>
          <a:prstGeom prst="wedgeRoundRectCallout">
            <a:avLst>
              <a:gd name="adj1" fmla="val -73213"/>
              <a:gd name="adj2" fmla="val -2049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Partials are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globally accessible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4093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7616" y="1134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Using the "triple-stash"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541000" y="2095773"/>
            <a:ext cx="876300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title: "All about &lt;p&gt; Tags"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body: "&lt;p&gt;This is a post about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lt;p&amp;gt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tags&lt;/p&gt;"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541000" y="3339000"/>
            <a:ext cx="7124006" cy="31727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&lt;div class="entry"&gt;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&lt;h1&gt;All About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lt;p&amp;gt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Tags&lt;/h1&gt;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&lt;div class="body"&gt;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&lt;p&gt;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This is a post </a:t>
            </a:r>
            <a:r>
              <a:rPr lang="en-US" sz="2400" b="1" dirty="0" err="1">
                <a:latin typeface="Consolas" panose="020B0609020204030204" pitchFamily="49" charset="0"/>
              </a:rPr>
              <a:t>about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&amp;lt;p&amp;gt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tags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&lt;/p&gt;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1936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3511"/>
            <a:ext cx="3675250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6622" y="635000"/>
            <a:ext cx="3120610" cy="3834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6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4522" y="1626681"/>
            <a:ext cx="7761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2"/>
                </a:solidFill>
              </a:rPr>
              <a:t> speed up and simplify the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development process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Handlebars</a:t>
            </a:r>
            <a:r>
              <a:rPr lang="en-US" sz="3200" dirty="0">
                <a:solidFill>
                  <a:schemeClr val="bg2"/>
                </a:solidFill>
              </a:rPr>
              <a:t> offers effective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2"/>
                </a:solidFill>
              </a:rPr>
              <a:t> and simple helper functions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116992" y="4217362"/>
            <a:ext cx="342604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7677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1489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4706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536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3720417-352E-4ECC-985B-2EFA6BDBFD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 and Uses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Templating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690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39F94D5-CA24-489B-84BD-B5B9E0DC0FF3}"/>
              </a:ext>
            </a:extLst>
          </p:cNvPr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A6442B4-DF62-4200-9AC6-06405A987EFD}"/>
              </a:ext>
            </a:extLst>
          </p:cNvPr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xmlns="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xmlns="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xmlns="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xmlns="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xmlns="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xmlns="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xmlns="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xmlns="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xmlns="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xmlns="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xmlns="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xmlns="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xmlns="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xmlns="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2878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/>
              <a:t> are a method of </a:t>
            </a:r>
            <a:r>
              <a:rPr lang="en-US" sz="3200" b="1" dirty="0">
                <a:solidFill>
                  <a:schemeClr val="bg1"/>
                </a:solidFill>
              </a:rPr>
              <a:t>separating HTML </a:t>
            </a:r>
            <a:r>
              <a:rPr lang="en-US" sz="3200" dirty="0"/>
              <a:t>structure from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contained within</a:t>
            </a:r>
          </a:p>
          <a:p>
            <a:pPr latinLnBrk="0">
              <a:buClr>
                <a:schemeClr val="tx1"/>
              </a:buClr>
            </a:pPr>
            <a:r>
              <a:rPr lang="en-US" sz="3200" dirty="0"/>
              <a:t>Templating systems generally introduce some </a:t>
            </a:r>
            <a:r>
              <a:rPr lang="en-US" sz="3200" b="1" dirty="0">
                <a:solidFill>
                  <a:schemeClr val="bg1"/>
                </a:solidFill>
              </a:rPr>
              <a:t>new syntax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but are usually very simple to work with</a:t>
            </a:r>
          </a:p>
          <a:p>
            <a:pPr latinLnBrk="0">
              <a:buClr>
                <a:schemeClr val="tx1"/>
              </a:buClr>
            </a:pPr>
            <a:r>
              <a:rPr lang="en-US" sz="3200" dirty="0"/>
              <a:t>Typically token replacement is used to indicate part, which</a:t>
            </a:r>
            <a:br>
              <a:rPr lang="en-US" sz="3200" dirty="0"/>
            </a:br>
            <a:r>
              <a:rPr lang="en-US" sz="3200" dirty="0"/>
              <a:t>must be replaced - (</a:t>
            </a:r>
            <a:r>
              <a:rPr lang="en-US" sz="3200" b="1" dirty="0">
                <a:solidFill>
                  <a:schemeClr val="bg1"/>
                </a:solidFill>
              </a:rPr>
              <a:t>{{ ... }}, &lt;%...%&gt; etc.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337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 not </a:t>
            </a:r>
            <a:r>
              <a:rPr lang="en-US" sz="3200" dirty="0"/>
              <a:t>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Follow the principles of functional programming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2729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static parts </a:t>
            </a:r>
            <a:r>
              <a:rPr lang="en-US" sz="3200" dirty="0"/>
              <a:t>of a webpage are stored as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dynamic content </a:t>
            </a:r>
            <a:r>
              <a:rPr lang="en-US" sz="3200" dirty="0"/>
              <a:t>is kept separately (e.g. in a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/>
              <a:t>)</a:t>
            </a:r>
          </a:p>
          <a:p>
            <a:r>
              <a:rPr lang="en-US" sz="3200" dirty="0"/>
              <a:t>A </a:t>
            </a:r>
            <a:r>
              <a:rPr lang="en-US" sz="3200" b="1" dirty="0" err="1">
                <a:solidFill>
                  <a:schemeClr val="bg1"/>
                </a:solidFill>
              </a:rPr>
              <a:t>templating</a:t>
            </a:r>
            <a:r>
              <a:rPr lang="en-US" sz="3200" b="1" dirty="0">
                <a:solidFill>
                  <a:schemeClr val="bg1"/>
                </a:solidFill>
              </a:rPr>
              <a:t> engine </a:t>
            </a:r>
            <a:r>
              <a:rPr lang="en-US" sz="3200" dirty="0"/>
              <a:t>combines the two</a:t>
            </a:r>
          </a:p>
          <a:p>
            <a:r>
              <a:rPr lang="en-US" sz="3200" dirty="0"/>
              <a:t>Benefits: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Productivity</a:t>
            </a:r>
            <a:r>
              <a:rPr lang="en-US" sz="3000" dirty="0"/>
              <a:t> - avoid writing the same markup over and over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Save bandwidth </a:t>
            </a:r>
            <a:r>
              <a:rPr lang="en-US" sz="3000" dirty="0"/>
              <a:t>- send the HTML once, fill in any content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Composability</a:t>
            </a:r>
            <a:r>
              <a:rPr lang="en-US" sz="3000" dirty="0"/>
              <a:t> -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3105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As soon as we find ourselves including </a:t>
            </a:r>
            <a:r>
              <a:rPr lang="en-US" sz="3200" b="1" dirty="0">
                <a:solidFill>
                  <a:schemeClr val="bg1"/>
                </a:solidFill>
              </a:rPr>
              <a:t>HTML inside JavaScript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Separation of concerns </a:t>
            </a:r>
            <a:r>
              <a:rPr lang="en-US" sz="3200" dirty="0"/>
              <a:t>is of utmost importance when building a </a:t>
            </a:r>
            <a:br>
              <a:rPr lang="en-US" sz="3200" dirty="0"/>
            </a:br>
            <a:r>
              <a:rPr lang="en-US" sz="3200" dirty="0"/>
              <a:t>maintainable codebase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Should We Use JS Templating?</a:t>
            </a:r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C4BCEF9F-A762-46A3-8BAD-2AF7D476D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077201" y="2961885"/>
            <a:ext cx="3041579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8149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782</Words>
  <Application>Microsoft Office PowerPoint</Application>
  <PresentationFormat>По избор</PresentationFormat>
  <Paragraphs>261</Paragraphs>
  <Slides>30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1" baseType="lpstr">
      <vt:lpstr>SoftUni</vt:lpstr>
      <vt:lpstr>Templating</vt:lpstr>
      <vt:lpstr>Table of Contents</vt:lpstr>
      <vt:lpstr>Have a Question?</vt:lpstr>
      <vt:lpstr>Definition and Uses</vt:lpstr>
      <vt:lpstr>What is Templating?</vt:lpstr>
      <vt:lpstr>Templating Concepts</vt:lpstr>
      <vt:lpstr>Templating Concepts</vt:lpstr>
      <vt:lpstr>Templating Concepts</vt:lpstr>
      <vt:lpstr>When Should We Use JS Templating?</vt:lpstr>
      <vt:lpstr>Display Articles in Blog</vt:lpstr>
      <vt:lpstr>Overview of Popular JS Libraries</vt:lpstr>
      <vt:lpstr>Templating Engines</vt:lpstr>
      <vt:lpstr>Syntax and Examples</vt:lpstr>
      <vt:lpstr>Overview</vt:lpstr>
      <vt:lpstr>Handlebars Installation and Using</vt:lpstr>
      <vt:lpstr>Expressions</vt:lpstr>
      <vt:lpstr>Compilation and Execution</vt:lpstr>
      <vt:lpstr>Hello Handlebars</vt:lpstr>
      <vt:lpstr>Simple Identifiers</vt:lpstr>
      <vt:lpstr>For-Loops</vt:lpstr>
      <vt:lpstr>Conditional Statements</vt:lpstr>
      <vt:lpstr>Partials</vt:lpstr>
      <vt:lpstr>HTML Escaping</vt:lpstr>
      <vt:lpstr>Live Exercise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Creating JSX Components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12</cp:revision>
  <dcterms:created xsi:type="dcterms:W3CDTF">2018-05-23T13:08:44Z</dcterms:created>
  <dcterms:modified xsi:type="dcterms:W3CDTF">2020-10-05T12:54:01Z</dcterms:modified>
  <cp:category>JS; JavaScript; front-end; AJAX; REST; ES6; Web development; computer programming; programming</cp:category>
</cp:coreProperties>
</file>