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  <p:sldId id="299" r:id="rId45"/>
    <p:sldId id="300" r:id="rId46"/>
    <p:sldId id="305" r:id="rId47"/>
    <p:sldId id="30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8739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468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smtClean="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04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2739080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1C92CC3-7462-4D87-BF66-468C2753E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JavaScript,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month (January) is month number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, so             December </a:t>
            </a: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month </a:t>
            </a:r>
            <a:r>
              <a:rPr lang="en-US" sz="3200" b="1" dirty="0">
                <a:solidFill>
                  <a:schemeClr val="bg1"/>
                </a:solidFill>
              </a:rPr>
              <a:t>number 11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805E97F-0959-4D27-8161-4947C0A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Behavior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B80B5C-13CF-4013-8981-5E8396B9DC51}"/>
              </a:ext>
            </a:extLst>
          </p:cNvPr>
          <p:cNvSpPr txBox="1">
            <a:spLocks/>
          </p:cNvSpPr>
          <p:nvPr/>
        </p:nvSpPr>
        <p:spPr>
          <a:xfrm>
            <a:off x="416852" y="2520433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 = new Date(2016, 1, 20);    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 smtClean="0">
                <a:solidFill>
                  <a:schemeClr val="accent2"/>
                </a:solidFill>
              </a:rPr>
              <a:t>//</a:t>
            </a:r>
            <a:r>
              <a:rPr lang="en-US" sz="2400" i="1" dirty="0">
                <a:solidFill>
                  <a:schemeClr val="accent2"/>
                </a:solidFill>
              </a:rPr>
              <a:t> Feb 20 2016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057B4867-A243-445F-8250-5889F424F9DD}"/>
              </a:ext>
            </a:extLst>
          </p:cNvPr>
          <p:cNvSpPr txBox="1">
            <a:spLocks/>
          </p:cNvSpPr>
          <p:nvPr/>
        </p:nvSpPr>
        <p:spPr>
          <a:xfrm>
            <a:off x="416852" y="4924879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dateNext</a:t>
            </a:r>
            <a:r>
              <a:rPr lang="en-US" sz="2400" dirty="0">
                <a:solidFill>
                  <a:schemeClr val="tx1"/>
                </a:solidFill>
              </a:rPr>
              <a:t> = new Date(2016, 1, 30)   </a:t>
            </a:r>
            <a:r>
              <a:rPr lang="en-US" sz="2400" i="1" dirty="0">
                <a:solidFill>
                  <a:schemeClr val="accent2"/>
                </a:solidFill>
              </a:rPr>
              <a:t>// Mar 01 2016 (next month)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AC3090E6-350F-47F7-ACD3-99957415F595}"/>
              </a:ext>
            </a:extLst>
          </p:cNvPr>
          <p:cNvSpPr txBox="1">
            <a:spLocks/>
          </p:cNvSpPr>
          <p:nvPr/>
        </p:nvSpPr>
        <p:spPr>
          <a:xfrm>
            <a:off x="416852" y="5673601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datePrev</a:t>
            </a:r>
            <a:r>
              <a:rPr lang="en-US" sz="2400" dirty="0">
                <a:solidFill>
                  <a:schemeClr val="tx1"/>
                </a:solidFill>
              </a:rPr>
              <a:t> = new Date(2016, -1, 30); </a:t>
            </a:r>
            <a:r>
              <a:rPr lang="en-US" sz="2400" i="1" dirty="0">
                <a:solidFill>
                  <a:schemeClr val="accent2"/>
                </a:solidFill>
              </a:rPr>
              <a:t>// Dec 30 2015 (</a:t>
            </a:r>
            <a:r>
              <a:rPr lang="en-US" sz="2400" i="1" dirty="0" err="1">
                <a:solidFill>
                  <a:schemeClr val="accent2"/>
                </a:solidFill>
              </a:rPr>
              <a:t>prev</a:t>
            </a:r>
            <a:r>
              <a:rPr lang="en-US" sz="2400" i="1" dirty="0">
                <a:solidFill>
                  <a:schemeClr val="accent2"/>
                </a:solidFill>
              </a:rPr>
              <a:t> month)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EC7BF7A6-052E-409F-A15B-3EE597199A54}"/>
              </a:ext>
            </a:extLst>
          </p:cNvPr>
          <p:cNvSpPr txBox="1">
            <a:spLocks/>
          </p:cNvSpPr>
          <p:nvPr/>
        </p:nvSpPr>
        <p:spPr>
          <a:xfrm>
            <a:off x="416852" y="3276705"/>
            <a:ext cx="115263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date1 = new Date(1, 1, 1);       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 Feb 01 1901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8BA6860A-829A-49CE-8872-13AA76C6F758}"/>
              </a:ext>
            </a:extLst>
          </p:cNvPr>
          <p:cNvSpPr txBox="1">
            <a:spLocks/>
          </p:cNvSpPr>
          <p:nvPr/>
        </p:nvSpPr>
        <p:spPr>
          <a:xfrm>
            <a:off x="416852" y="4076867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dateMinus1 = new Date(-1, -1, -1); </a:t>
            </a:r>
            <a:r>
              <a:rPr lang="en-US" sz="2400" i="1" dirty="0">
                <a:solidFill>
                  <a:schemeClr val="accent2"/>
                </a:solidFill>
              </a:rPr>
              <a:t>// Nov 29 -2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720542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6C92AE6-252E-43F7-B745-B6D5C11A0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2" y="1385091"/>
            <a:ext cx="2596210" cy="259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Throwing / Catching Errors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Exception Handling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116663"/>
      </p:ext>
    </p:extLst>
  </p:cSld>
  <p:clrMapOvr>
    <a:masterClrMapping/>
  </p:clrMapOvr>
  <p:transition spd="slow" advClick="0" advTm="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dirty="0"/>
              <a:t>Good practices say that you should use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when</a:t>
            </a:r>
            <a:br>
              <a:rPr lang="en-US" sz="3400" dirty="0"/>
            </a:br>
            <a:r>
              <a:rPr lang="en-US" sz="3400" dirty="0"/>
              <a:t>throwing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27558016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–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=""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78509137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</a:t>
            </a:r>
            <a:r>
              <a:rPr lang="en-US" sz="3200" dirty="0" smtClean="0"/>
              <a:t>being </a:t>
            </a:r>
            <a:r>
              <a:rPr lang="en-US" sz="3200" dirty="0"/>
              <a:t>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14908006"/>
      </p:ext>
    </p:extLst>
  </p:cSld>
  <p:clrMapOvr>
    <a:masterClrMapping/>
  </p:clrMapOvr>
  <p:transition spd="slow" advClick="0" advTm="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Import, Export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</a:t>
            </a:r>
            <a:r>
              <a:rPr lang="en-US" sz="3200" dirty="0" smtClean="0"/>
              <a:t>applications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Group </a:t>
            </a:r>
            <a:r>
              <a:rPr lang="en-US" dirty="0"/>
              <a:t>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Resolve </a:t>
            </a:r>
            <a:r>
              <a:rPr lang="en-US" dirty="0"/>
              <a:t>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</a:t>
            </a:r>
            <a:r>
              <a:rPr lang="en-US" sz="2000" dirty="0" smtClean="0">
                <a:solidFill>
                  <a:schemeClr val="tx1"/>
                </a:solidFill>
              </a:rPr>
              <a:t>show</a:t>
            </a:r>
            <a:r>
              <a:rPr lang="en-US" sz="2000" dirty="0">
                <a:solidFill>
                  <a:schemeClr val="tx1"/>
                </a:solidFill>
              </a:rPr>
              <a:t>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</a:t>
            </a:r>
            <a:r>
              <a:rPr lang="en-US" sz="2000" dirty="0" smtClean="0">
                <a:solidFill>
                  <a:schemeClr val="tx1"/>
                </a:solidFill>
              </a:rPr>
              <a:t>},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600" dirty="0"/>
              <a:t>Since, modules were not native in JS, there are</a:t>
            </a:r>
            <a:br>
              <a:rPr lang="en-US" sz="3600" dirty="0"/>
            </a:br>
            <a:r>
              <a:rPr lang="en-US" sz="3600" dirty="0"/>
              <a:t>different approaches to create modules: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 ES2015 import/export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Approaches for Modules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1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5575" y="983404"/>
            <a:ext cx="9914507" cy="5174799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are essential for front-end </a:t>
            </a:r>
            <a:r>
              <a:rPr lang="en-US" sz="3200" dirty="0" smtClean="0"/>
              <a:t>JS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</a:pPr>
            <a:r>
              <a:rPr lang="en-US" dirty="0" smtClean="0"/>
              <a:t>They </a:t>
            </a:r>
            <a:r>
              <a:rPr lang="en-US" dirty="0"/>
              <a:t>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function(scope) 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selector = 'loading';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</a:t>
            </a:r>
            <a:r>
              <a:rPr lang="en-US" sz="2400" dirty="0" smtClean="0">
                <a:solidFill>
                  <a:schemeClr val="tx1"/>
                </a:solidFill>
              </a:rPr>
              <a:t> = </a:t>
            </a:r>
            <a:r>
              <a:rPr lang="en-US" sz="24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sz="2400" dirty="0" smtClean="0">
                <a:solidFill>
                  <a:schemeClr val="tx1"/>
                </a:solidFill>
              </a:rPr>
              <a:t>(selector)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show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loadingElement.style.display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'';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 hide = () =&gt; </a:t>
            </a:r>
            <a:r>
              <a:rPr lang="en-US" sz="2400" dirty="0" err="1" smtClean="0">
                <a:solidFill>
                  <a:schemeClr val="tx1"/>
                </a:solidFill>
              </a:rPr>
              <a:t>ladingElement.style.display</a:t>
            </a:r>
            <a:r>
              <a:rPr lang="en-US" sz="2400" dirty="0" smtClean="0">
                <a:solidFill>
                  <a:schemeClr val="tx1"/>
                </a:solidFill>
              </a:rPr>
              <a:t> = 'none'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i="1" dirty="0" smtClean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scope.loading</a:t>
            </a:r>
            <a:r>
              <a:rPr lang="en-US" sz="2400" dirty="0" smtClean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}(window));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Exception Handling</a:t>
            </a:r>
            <a:endParaRPr lang="bg-BG" dirty="0" smtClean="0"/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Modules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Unit Testing </a:t>
            </a:r>
            <a:r>
              <a:rPr lang="bg-BG" dirty="0" smtClean="0"/>
              <a:t>-</a:t>
            </a:r>
            <a:r>
              <a:rPr lang="en-US" dirty="0" smtClean="0"/>
              <a:t> Concepts</a:t>
            </a:r>
          </a:p>
          <a:p>
            <a:pPr marL="446088" indent="-446088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Mocha and </a:t>
            </a:r>
            <a:r>
              <a:rPr lang="en-US" dirty="0" err="1" smtClean="0"/>
              <a:t>Chai</a:t>
            </a:r>
            <a:r>
              <a:rPr lang="bg-BG" dirty="0" smtClean="0"/>
              <a:t> </a:t>
            </a:r>
            <a:r>
              <a:rPr lang="en-US" dirty="0" smtClean="0"/>
              <a:t>for Unit Testing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51000" y="1224000"/>
            <a:ext cx="9929724" cy="5175000"/>
          </a:xfrm>
        </p:spPr>
        <p:txBody>
          <a:bodyPr/>
          <a:lstStyle/>
          <a:p>
            <a:pPr marL="99026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import and export an </a:t>
            </a:r>
            <a:r>
              <a:rPr lang="en-US" sz="3200" b="1" dirty="0" smtClean="0">
                <a:solidFill>
                  <a:schemeClr val="bg1"/>
                </a:solidFill>
              </a:rPr>
              <a:t>object</a:t>
            </a:r>
            <a:endParaRPr lang="en-US" sz="3200" dirty="0" smtClean="0"/>
          </a:p>
          <a:p>
            <a:pPr marL="990266" lvl="1" indent="-457200">
              <a:buClr>
                <a:schemeClr val="tx1"/>
              </a:buClr>
            </a:pPr>
            <a:r>
              <a:rPr lang="en-US" sz="3200" dirty="0" smtClean="0"/>
              <a:t>Only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21003" y="2480266"/>
            <a:ext cx="772422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accent3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'./toLowerCase.js';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21001" y="3832133"/>
            <a:ext cx="772422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*</a:t>
            </a:r>
            <a:r>
              <a:rPr lang="en-US" sz="2400" dirty="0">
                <a:solidFill>
                  <a:schemeClr val="tx1"/>
                </a:solidFill>
              </a:rPr>
              <a:t> as </a:t>
            </a:r>
            <a:r>
              <a:rPr lang="en-US" sz="2400" dirty="0" err="1">
                <a:solidFill>
                  <a:schemeClr val="tx1"/>
                </a:solidFill>
              </a:rPr>
              <a:t>myModules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21000" y="5184000"/>
            <a:ext cx="836301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tx1"/>
                </a:solidFill>
              </a:rPr>
              <a:t> {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accent3"/>
                </a:solidFill>
              </a:rPr>
              <a:t>as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> }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tx1"/>
                </a:solidFill>
              </a:rPr>
              <a:t> './myModules.js';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Definition, Structure, Examples, Frameworks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5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</a:t>
            </a:r>
            <a:r>
              <a:rPr lang="en-US" sz="2400" b="1" dirty="0" smtClean="0">
                <a:latin typeface="Consolas" panose="020B0609020204030204" pitchFamily="49" charset="0"/>
              </a:rPr>
              <a:t>!");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</a:t>
            </a:r>
            <a:r>
              <a:rPr lang="en-US" sz="3200" dirty="0" smtClean="0"/>
              <a:t>: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Easier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=""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=""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=""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Unit Testing with Mocha and Chai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269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Global Installation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Mocha and Chai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9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ocha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chai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 smtClean="0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t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Learn the "Test First" Approach to Coding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 Driven Development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5848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Code First</a:t>
            </a:r>
            <a:r>
              <a:rPr lang="bg-BG" sz="3600" dirty="0"/>
              <a:t>"</a:t>
            </a:r>
            <a:r>
              <a:rPr lang="en-US" sz="36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Test First</a:t>
            </a:r>
            <a:r>
              <a:rPr lang="en-US" sz="36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6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Concepts, Examples, Exceptions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4237996"/>
      </p:ext>
    </p:extLst>
  </p:cSld>
  <p:clrMapOvr>
    <a:masterClrMapping/>
  </p:clrMapOvr>
  <p:transition spd="slow" advClick="0" advTm="5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32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09" y="1515644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bg2"/>
                </a:solidFill>
              </a:rPr>
              <a:t>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>
                <a:solidFill>
                  <a:schemeClr val="bg2"/>
                </a:solidFill>
              </a:rPr>
              <a:t> should do what its </a:t>
            </a:r>
            <a:r>
              <a:rPr lang="en-US" sz="3400" b="1" dirty="0">
                <a:solidFill>
                  <a:schemeClr val="bg1"/>
                </a:solidFill>
              </a:rPr>
              <a:t>name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suggests</a:t>
            </a:r>
          </a:p>
          <a:p>
            <a:r>
              <a:rPr lang="en-US" sz="3400" dirty="0">
                <a:solidFill>
                  <a:schemeClr val="bg2"/>
                </a:solidFill>
              </a:rPr>
              <a:t>The 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>
                <a:solidFill>
                  <a:schemeClr val="bg2"/>
                </a:solidFill>
              </a:rPr>
              <a:t> statement lets you create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 errors</a:t>
            </a:r>
          </a:p>
          <a:p>
            <a:r>
              <a:rPr lang="en-US" sz="3400" dirty="0">
                <a:solidFill>
                  <a:schemeClr val="bg2"/>
                </a:solidFill>
              </a:rPr>
              <a:t>Modules 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30531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58227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61000" y="1521309"/>
            <a:ext cx="9392030" cy="4985691"/>
          </a:xfrm>
        </p:spPr>
        <p:txBody>
          <a:bodyPr>
            <a:normAutofit/>
          </a:bodyPr>
          <a:lstStyle/>
          <a:p>
            <a:r>
              <a:rPr lang="en-US" sz="3600" dirty="0"/>
              <a:t>Error handling empowers the developer</a:t>
            </a:r>
          </a:p>
          <a:p>
            <a:pPr lvl="1">
              <a:buClr>
                <a:srgbClr val="234465"/>
              </a:buClr>
            </a:pPr>
            <a:r>
              <a:rPr lang="en-US" sz="3600" dirty="0">
                <a:solidFill>
                  <a:srgbClr val="234465"/>
                </a:solidFill>
              </a:rPr>
              <a:t>Differentiates the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rgbClr val="234465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reason</a:t>
            </a:r>
            <a:r>
              <a:rPr lang="en-US" sz="3600" dirty="0">
                <a:solidFill>
                  <a:srgbClr val="234465"/>
                </a:solidFill>
              </a:rPr>
              <a:t> of the error</a:t>
            </a:r>
          </a:p>
          <a:p>
            <a:pPr lvl="1"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Logs </a:t>
            </a:r>
            <a:r>
              <a:rPr lang="en-US" sz="3600" dirty="0">
                <a:solidFill>
                  <a:srgbClr val="234465"/>
                </a:solidFill>
              </a:rPr>
              <a:t>of the errors are </a:t>
            </a:r>
            <a:r>
              <a:rPr lang="en-US" sz="3600" b="1" dirty="0">
                <a:solidFill>
                  <a:schemeClr val="bg1"/>
                </a:solidFill>
              </a:rPr>
              <a:t>hopeful while bug fixing</a:t>
            </a:r>
          </a:p>
          <a:p>
            <a:pPr lvl="1">
              <a:buClr>
                <a:srgbClr val="234465"/>
              </a:buClr>
            </a:pPr>
            <a:r>
              <a:rPr lang="en-US" sz="3600" dirty="0">
                <a:solidFill>
                  <a:srgbClr val="234465"/>
                </a:solidFill>
              </a:rPr>
              <a:t>Exceptions are the </a:t>
            </a:r>
            <a:r>
              <a:rPr lang="en-US" sz="3600" b="1" dirty="0">
                <a:solidFill>
                  <a:schemeClr val="bg1"/>
                </a:solidFill>
              </a:rPr>
              <a:t>object-oriented way </a:t>
            </a:r>
            <a:r>
              <a:rPr lang="en-US" sz="3600" dirty="0">
                <a:solidFill>
                  <a:srgbClr val="234465"/>
                </a:solidFill>
              </a:rPr>
              <a:t>for errors</a:t>
            </a:r>
            <a:endParaRPr lang="bg-BG" sz="3600" dirty="0">
              <a:solidFill>
                <a:srgbClr val="234465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Handling is Important?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5548496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occur at compile time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Not applicable for JS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29046516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786000" y="351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17581667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>
            <a:normAutofit/>
          </a:bodyPr>
          <a:lstStyle/>
          <a:p>
            <a:r>
              <a:rPr lang="en-US" sz="3600" dirty="0"/>
              <a:t>The fundamental </a:t>
            </a:r>
            <a:r>
              <a:rPr lang="en-US" sz="3600" b="1" dirty="0">
                <a:solidFill>
                  <a:schemeClr val="bg1"/>
                </a:solidFill>
              </a:rPr>
              <a:t>principle</a:t>
            </a:r>
            <a:r>
              <a:rPr lang="en-US" sz="3600" dirty="0"/>
              <a:t> of error handling says </a:t>
            </a:r>
            <a:r>
              <a:rPr lang="en-US" sz="3600" dirty="0" smtClean="0"/>
              <a:t>that </a:t>
            </a:r>
            <a:r>
              <a:rPr lang="en-US" sz="3600" dirty="0"/>
              <a:t>a</a:t>
            </a:r>
            <a:r>
              <a:rPr lang="en-US" sz="3600" noProof="1"/>
              <a:t> function (method) should either:</a:t>
            </a:r>
          </a:p>
          <a:p>
            <a:pPr lvl="1"/>
            <a:r>
              <a:rPr lang="en-US" sz="3600" noProof="1"/>
              <a:t>Do what its </a:t>
            </a:r>
            <a:r>
              <a:rPr lang="en-US" sz="3600" b="1" noProof="1">
                <a:solidFill>
                  <a:schemeClr val="bg1"/>
                </a:solidFill>
              </a:rPr>
              <a:t>name</a:t>
            </a:r>
            <a:r>
              <a:rPr lang="en-US" sz="3600" noProof="1"/>
              <a:t> suggests</a:t>
            </a:r>
          </a:p>
          <a:p>
            <a:pPr lvl="1"/>
            <a:r>
              <a:rPr lang="en-US" sz="3600" noProof="1"/>
              <a:t>Indicate a </a:t>
            </a:r>
            <a:r>
              <a:rPr lang="en-US" sz="3600" b="1" noProof="1">
                <a:solidFill>
                  <a:schemeClr val="bg1"/>
                </a:solidFill>
              </a:rPr>
              <a:t>problem</a:t>
            </a:r>
            <a:endParaRPr lang="en-US" sz="3200" b="1" noProof="1">
              <a:solidFill>
                <a:schemeClr val="bg1"/>
              </a:solidFill>
            </a:endParaRPr>
          </a:p>
          <a:p>
            <a:pPr lvl="1"/>
            <a:r>
              <a:rPr lang="en-US" sz="3600" noProof="1"/>
              <a:t>Any other behavior is </a:t>
            </a:r>
            <a:r>
              <a:rPr lang="en-US" sz="3600" b="1" noProof="1">
                <a:solidFill>
                  <a:schemeClr val="bg1"/>
                </a:solidFill>
              </a:rPr>
              <a:t>incorrect</a:t>
            </a:r>
            <a:endParaRPr lang="en-US" sz="3600" noProof="1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47446587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=""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5130873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1100</Words>
  <Application>Microsoft Office PowerPoint</Application>
  <PresentationFormat>По избор</PresentationFormat>
  <Paragraphs>343</Paragraphs>
  <Slides>47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48" baseType="lpstr">
      <vt:lpstr>SoftUni</vt:lpstr>
      <vt:lpstr>Unit Testing</vt:lpstr>
      <vt:lpstr>Table of Contents</vt:lpstr>
      <vt:lpstr>Have a Question?</vt:lpstr>
      <vt:lpstr>Concepts, Examples, Exceptions</vt:lpstr>
      <vt:lpstr>Why Error Handling is Important?</vt:lpstr>
      <vt:lpstr>Types of Errors</vt:lpstr>
      <vt:lpstr>Error Handling</vt:lpstr>
      <vt:lpstr>Error Handling</vt:lpstr>
      <vt:lpstr>Error Handling – Exceptions (Errors)</vt:lpstr>
      <vt:lpstr>Error Handling – Special Values</vt:lpstr>
      <vt:lpstr>Unexpected Behavior</vt:lpstr>
      <vt:lpstr>Throwing / Catching Errors</vt:lpstr>
      <vt:lpstr>Throwing Errors (Exceptions)</vt:lpstr>
      <vt:lpstr>Try – Catch</vt:lpstr>
      <vt:lpstr>Exception Properties</vt:lpstr>
      <vt:lpstr>Definition, Import, Export</vt:lpstr>
      <vt:lpstr>Modules</vt:lpstr>
      <vt:lpstr>Approaches for Modules</vt:lpstr>
      <vt:lpstr>IIFE Modules</vt:lpstr>
      <vt:lpstr>Node.js Modules</vt:lpstr>
      <vt:lpstr>Node.js Modules</vt:lpstr>
      <vt:lpstr>ES6 Modules</vt:lpstr>
      <vt:lpstr>Definition, Structure, Examples, Frameworks</vt:lpstr>
      <vt:lpstr>Unit Testing</vt:lpstr>
      <vt:lpstr>Unit Testing </vt:lpstr>
      <vt:lpstr>Unit Tests Structure</vt:lpstr>
      <vt:lpstr>Unit Testing Frameworks</vt:lpstr>
      <vt:lpstr>Unit Testing with Mocha and Chai</vt:lpstr>
      <vt:lpstr>What is Mocha?</vt:lpstr>
      <vt:lpstr>What is Chai?</vt:lpstr>
      <vt:lpstr>Global Installation</vt:lpstr>
      <vt:lpstr>Global Installation</vt:lpstr>
      <vt:lpstr>NODE_PATH Configuration</vt:lpstr>
      <vt:lpstr>Usage and Examples</vt:lpstr>
      <vt:lpstr>Learn the "Test First" Approach to Coding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Unit Testing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15</cp:revision>
  <dcterms:created xsi:type="dcterms:W3CDTF">2018-05-23T13:08:44Z</dcterms:created>
  <dcterms:modified xsi:type="dcterms:W3CDTF">2020-10-01T11:12:28Z</dcterms:modified>
  <cp:category>computer programming;programming;software development;software engineering</cp:category>
</cp:coreProperties>
</file>