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6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expressions</a:t>
            </a:r>
            <a:endParaRPr dirty="0"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Extracting Parameters</a:t>
            </a:r>
            <a:endParaRPr dirty="0"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create </a:t>
            </a:r>
            <a:r>
              <a:rPr lang="en-US" b="1" dirty="0">
                <a:solidFill>
                  <a:schemeClr val="l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</a:t>
            </a:r>
            <a:r>
              <a:rPr lang="en-US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 dirty="0"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4000" dirty="0"/>
              <a:t>Responses</a:t>
            </a:r>
            <a:endParaRPr sz="4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download</a:t>
            </a:r>
            <a:r>
              <a:rPr lang="en-US" sz="3600" dirty="0"/>
              <a:t> - </a:t>
            </a:r>
            <a:r>
              <a:rPr lang="en-US" sz="3600" b="1" dirty="0">
                <a:solidFill>
                  <a:schemeClr val="lt1"/>
                </a:solidFill>
              </a:rPr>
              <a:t>prompt</a:t>
            </a:r>
            <a:r>
              <a:rPr lang="en-US" sz="3600" dirty="0"/>
              <a:t> a file to be </a:t>
            </a:r>
            <a:r>
              <a:rPr lang="en-US" sz="3600" b="1" dirty="0">
                <a:solidFill>
                  <a:schemeClr val="lt1"/>
                </a:solidFill>
              </a:rPr>
              <a:t>downloaded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end</a:t>
            </a:r>
            <a:r>
              <a:rPr lang="en-US" sz="3600" dirty="0"/>
              <a:t> - end the response </a:t>
            </a:r>
            <a:r>
              <a:rPr lang="en-US" sz="3600" b="1" dirty="0">
                <a:solidFill>
                  <a:schemeClr val="lt1"/>
                </a:solidFill>
              </a:rPr>
              <a:t>process</a:t>
            </a:r>
            <a:endParaRPr sz="3600" dirty="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600" dirty="0" err="1"/>
              <a:t>res.</a:t>
            </a:r>
            <a:r>
              <a:rPr lang="en-US" sz="3600" b="1" dirty="0" err="1">
                <a:solidFill>
                  <a:schemeClr val="lt1"/>
                </a:solidFill>
              </a:rPr>
              <a:t>json</a:t>
            </a:r>
            <a:r>
              <a:rPr lang="en-US" sz="3600" dirty="0"/>
              <a:t> - send a </a:t>
            </a:r>
            <a:r>
              <a:rPr lang="en-US" sz="3600" b="1" dirty="0">
                <a:solidFill>
                  <a:schemeClr val="lt1"/>
                </a:solidFill>
              </a:rPr>
              <a:t>JSON </a:t>
            </a:r>
            <a:r>
              <a:rPr lang="en-US" sz="3600" dirty="0"/>
              <a:t>response</a:t>
            </a:r>
            <a:endParaRPr sz="36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Responses</a:t>
            </a:r>
            <a:endParaRPr dirty="0"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543930"/>
            <a:ext cx="7707349" cy="120361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sz="1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mtClean="0"/>
              <a:t>res.</a:t>
            </a:r>
            <a:r>
              <a:rPr lang="en-US" b="1" smtClean="0">
                <a:solidFill>
                  <a:schemeClr val="lt1"/>
                </a:solidFill>
              </a:rPr>
              <a:t>sendFile</a:t>
            </a:r>
            <a:r>
              <a:rPr lang="en-US" smtClean="0"/>
              <a:t> - send a </a:t>
            </a:r>
            <a:r>
              <a:rPr lang="en-US" b="1" smtClean="0">
                <a:solidFill>
                  <a:schemeClr val="lt1"/>
                </a:solidFill>
              </a:rPr>
              <a:t>file</a:t>
            </a:r>
            <a:r>
              <a:rPr lang="en-US" smtClean="0"/>
              <a:t> as an </a:t>
            </a:r>
            <a:r>
              <a:rPr lang="en-US" b="1" smtClean="0">
                <a:solidFill>
                  <a:schemeClr val="lt1"/>
                </a:solidFill>
              </a:rPr>
              <a:t>octet</a:t>
            </a:r>
            <a:r>
              <a:rPr lang="en-US" smtClean="0"/>
              <a:t> stream</a:t>
            </a:r>
            <a:endParaRPr smtClean="0"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mtClean="0"/>
              <a:t>res.</a:t>
            </a:r>
            <a:r>
              <a:rPr lang="en-US" b="1" smtClean="0">
                <a:solidFill>
                  <a:schemeClr val="lt1"/>
                </a:solidFill>
              </a:rPr>
              <a:t>render</a:t>
            </a:r>
            <a:r>
              <a:rPr lang="en-US" smtClean="0"/>
              <a:t> - render a </a:t>
            </a:r>
            <a:r>
              <a:rPr lang="en-US" b="1" smtClean="0">
                <a:solidFill>
                  <a:schemeClr val="lt1"/>
                </a:solidFill>
              </a:rPr>
              <a:t>view template</a:t>
            </a:r>
            <a:r>
              <a:rPr lang="en-US" sz="1900" smtClean="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 dirty="0" smtClean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Modular Routers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You can use </a:t>
            </a:r>
            <a:r>
              <a:rPr lang="en-US" sz="36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sz="3600" dirty="0"/>
              <a:t> for modular route </a:t>
            </a:r>
            <a:br>
              <a:rPr lang="en-US" sz="3600" dirty="0"/>
            </a:br>
            <a:r>
              <a:rPr lang="en-US" sz="3600" dirty="0"/>
              <a:t>handlers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Mounted </a:t>
            </a:r>
            <a:r>
              <a:rPr lang="en-US" sz="3200" dirty="0"/>
              <a:t>on a route (e.g. '/about')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Can use middleware, specific </a:t>
            </a:r>
            <a:r>
              <a:rPr lang="en-US" sz="3200" b="1" dirty="0">
                <a:solidFill>
                  <a:schemeClr val="lt1"/>
                </a:solidFill>
              </a:rPr>
              <a:t>only</a:t>
            </a:r>
            <a:r>
              <a:rPr lang="en-US" sz="3200" dirty="0"/>
              <a:t> to that router</a:t>
            </a:r>
            <a:endParaRPr sz="32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('/about',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Middleware</a:t>
            </a:r>
            <a:endParaRPr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b="1" dirty="0">
                <a:solidFill>
                  <a:schemeClr val="lt1"/>
                </a:solidFill>
              </a:rPr>
              <a:t>Function</a:t>
            </a:r>
            <a:r>
              <a:rPr lang="en-US" sz="3600" dirty="0"/>
              <a:t> that has </a:t>
            </a:r>
            <a:r>
              <a:rPr lang="en-US" sz="3600" b="1" dirty="0">
                <a:solidFill>
                  <a:schemeClr val="lt1"/>
                </a:solidFill>
              </a:rPr>
              <a:t>access</a:t>
            </a:r>
            <a:r>
              <a:rPr lang="en-US" sz="3600" dirty="0"/>
              <a:t> to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lt1"/>
                </a:solidFill>
              </a:rPr>
              <a:t>response</a:t>
            </a:r>
            <a:r>
              <a:rPr lang="en-US" sz="3200" dirty="0"/>
              <a:t> object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next</a:t>
            </a:r>
            <a:r>
              <a:rPr lang="en-US" sz="3200" dirty="0"/>
              <a:t> middleware in the application's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request-response cycle</a:t>
            </a:r>
            <a:endParaRPr sz="3200"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Different </a:t>
            </a:r>
            <a:r>
              <a:rPr lang="en-US" sz="3600" b="1" dirty="0">
                <a:solidFill>
                  <a:schemeClr val="lt1"/>
                </a:solidFill>
              </a:rPr>
              <a:t>kinds </a:t>
            </a:r>
            <a:r>
              <a:rPr lang="en-US" sz="3600" dirty="0"/>
              <a:t>of middleware exist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Application, route, error</a:t>
            </a:r>
            <a:endParaRPr sz="3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40985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 dirty="0"/>
          </a:p>
        </p:txBody>
      </p:sp>
      <p:sp>
        <p:nvSpPr>
          <p:cNvPr id="313" name="Google Shape;313;p29"/>
          <p:cNvSpPr/>
          <p:nvPr/>
        </p:nvSpPr>
        <p:spPr>
          <a:xfrm>
            <a:off x="5211326" y="607222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Middleware can be </a:t>
            </a:r>
            <a:r>
              <a:rPr lang="en-US" b="1" dirty="0">
                <a:solidFill>
                  <a:schemeClr val="lt1"/>
                </a:solidFill>
              </a:rPr>
              <a:t>only</a:t>
            </a:r>
            <a:r>
              <a:rPr lang="en-US" dirty="0"/>
              <a:t> for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path</a:t>
            </a:r>
            <a:endParaRPr dirty="0"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Third-Party Middleware</a:t>
            </a:r>
            <a:endParaRPr dirty="0"/>
          </a:p>
        </p:txBody>
      </p:sp>
      <p:sp>
        <p:nvSpPr>
          <p:cNvPr id="328" name="Google Shape;328;p31"/>
          <p:cNvSpPr txBox="1"/>
          <p:nvPr/>
        </p:nvSpPr>
        <p:spPr>
          <a:xfrm>
            <a:off x="97436" y="1509050"/>
            <a:ext cx="11997128" cy="498169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'/views');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cookieParser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passport.initialize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passport.session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config.rootPath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+'/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public'));</a:t>
            </a:r>
            <a:endParaRPr sz="18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Static Files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SzPts val="3000"/>
              <a:buFont typeface="Calibri"/>
              <a:buAutoNum type="arabicPeriod"/>
            </a:pPr>
            <a:r>
              <a:rPr lang="en-US" sz="3400" dirty="0" smtClean="0"/>
              <a:t>Express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smtClean="0"/>
              <a:t>Introduction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smtClean="0"/>
              <a:t>Router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smtClean="0"/>
              <a:t>Middleware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smtClean="0"/>
              <a:t>Static Files</a:t>
            </a:r>
          </a:p>
          <a:p>
            <a:pPr marL="514350" lvl="0" indent="-514350">
              <a:lnSpc>
                <a:spcPct val="120000"/>
              </a:lnSpc>
              <a:spcBef>
                <a:spcPts val="200"/>
              </a:spcBef>
              <a:buSzPts val="3000"/>
              <a:buFont typeface="Calibri"/>
              <a:buAutoNum type="arabicPeriod"/>
            </a:pPr>
            <a:r>
              <a:rPr lang="en-US" sz="3400" dirty="0" smtClean="0"/>
              <a:t>View Engines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err="1" smtClean="0"/>
              <a:t>Templating</a:t>
            </a:r>
            <a:r>
              <a:rPr lang="en-US" sz="3200" dirty="0" smtClean="0"/>
              <a:t> Concepts</a:t>
            </a:r>
          </a:p>
          <a:p>
            <a:pPr marL="990289" lvl="1" indent="-514349">
              <a:lnSpc>
                <a:spcPct val="148148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 smtClean="0"/>
              <a:t>Handlebars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(__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'/public'))</a:t>
            </a:r>
            <a:endParaRPr dirty="0"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Allows similar content to be </a:t>
            </a:r>
            <a:r>
              <a:rPr lang="en-US" b="1" dirty="0">
                <a:solidFill>
                  <a:schemeClr val="lt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lt1"/>
                </a:solidFill>
              </a:rPr>
              <a:t>without repeating </a:t>
            </a:r>
            <a:r>
              <a:rPr lang="en-US" dirty="0"/>
              <a:t>the corresponding markup everywhere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103454" y="2660267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button&gt;</a:t>
              </a:r>
              <a:endParaRPr dirty="0"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static parts </a:t>
            </a:r>
            <a:r>
              <a:rPr lang="en-US" sz="3000" dirty="0"/>
              <a:t>of a webpage are stored as </a:t>
            </a:r>
            <a:r>
              <a:rPr lang="en-US" sz="3000" b="1" dirty="0">
                <a:solidFill>
                  <a:schemeClr val="lt1"/>
                </a:solidFill>
              </a:rPr>
              <a:t>templates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dynamic content </a:t>
            </a:r>
            <a:r>
              <a:rPr lang="en-US" sz="3000" dirty="0"/>
              <a:t>is kept separately (e.g. in a </a:t>
            </a:r>
            <a:r>
              <a:rPr lang="en-US" sz="3000" b="1" dirty="0">
                <a:solidFill>
                  <a:schemeClr val="lt1"/>
                </a:solidFill>
              </a:rPr>
              <a:t>database</a:t>
            </a:r>
            <a:r>
              <a:rPr lang="en-US" sz="3000" dirty="0"/>
              <a:t>)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lt1"/>
                </a:solidFill>
              </a:rPr>
              <a:t>view engine </a:t>
            </a:r>
            <a:r>
              <a:rPr lang="en-US" sz="3000" dirty="0"/>
              <a:t>combines the two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Benefits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Productivity</a:t>
            </a:r>
            <a:r>
              <a:rPr lang="en-US" sz="3000" dirty="0"/>
              <a:t> - avoid writing the same markup over and </a:t>
            </a:r>
            <a:br>
              <a:rPr lang="en-US" sz="3000" dirty="0"/>
            </a:br>
            <a:r>
              <a:rPr lang="en-US" sz="3000" dirty="0"/>
              <a:t>over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Easier upkeep </a:t>
            </a:r>
            <a:r>
              <a:rPr lang="en-US" sz="3000" dirty="0"/>
              <a:t>- only change the code in one place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3000" b="1" dirty="0">
                <a:solidFill>
                  <a:schemeClr val="lt1"/>
                </a:solidFill>
              </a:rPr>
              <a:t>Composability</a:t>
            </a:r>
            <a:r>
              <a:rPr lang="en-US" sz="3000" dirty="0"/>
              <a:t> - a single element can be used on multiple pages</a:t>
            </a:r>
            <a:endParaRPr sz="3000"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Server view engines </a:t>
            </a:r>
            <a:r>
              <a:rPr lang="en-US" sz="3600" b="1" dirty="0">
                <a:solidFill>
                  <a:schemeClr val="lt1"/>
                </a:solidFill>
              </a:rPr>
              <a:t>return</a:t>
            </a:r>
            <a:r>
              <a:rPr lang="en-US" sz="3600" dirty="0"/>
              <a:t> ready-to-use </a:t>
            </a:r>
            <a:r>
              <a:rPr lang="en-US" sz="3600" b="1" dirty="0">
                <a:solidFill>
                  <a:schemeClr val="lt1"/>
                </a:solidFill>
              </a:rPr>
              <a:t>HTML</a:t>
            </a:r>
            <a:r>
              <a:rPr lang="en-US" sz="3600" dirty="0"/>
              <a:t> to the </a:t>
            </a:r>
            <a:br>
              <a:rPr lang="en-US" sz="3600" dirty="0"/>
            </a:br>
            <a:r>
              <a:rPr lang="en-US" sz="3600" b="1" dirty="0">
                <a:solidFill>
                  <a:schemeClr val="lt1"/>
                </a:solidFill>
              </a:rPr>
              <a:t>client </a:t>
            </a:r>
            <a:r>
              <a:rPr lang="en-US" sz="3600" dirty="0"/>
              <a:t>(the browser)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They parse the </a:t>
            </a:r>
            <a:r>
              <a:rPr lang="en-US" sz="3200" b="1" dirty="0">
                <a:solidFill>
                  <a:schemeClr val="lt1"/>
                </a:solidFill>
              </a:rPr>
              <a:t>data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lt1"/>
                </a:solidFill>
              </a:rPr>
              <a:t>HTML</a:t>
            </a:r>
            <a:r>
              <a:rPr lang="en-US" sz="3200" dirty="0"/>
              <a:t>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Web applications, created with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r>
              <a:rPr lang="en-US" sz="3200" dirty="0"/>
              <a:t> view engines are </a:t>
            </a:r>
            <a:r>
              <a:rPr lang="en-US" sz="3200" b="1" dirty="0">
                <a:solidFill>
                  <a:schemeClr val="lt1"/>
                </a:solidFill>
              </a:rPr>
              <a:t>not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real </a:t>
            </a:r>
            <a:r>
              <a:rPr lang="en-US" sz="3200" b="1" dirty="0">
                <a:solidFill>
                  <a:schemeClr val="lt1"/>
                </a:solidFill>
              </a:rPr>
              <a:t>SPA</a:t>
            </a:r>
            <a:r>
              <a:rPr lang="en-US" sz="3200" dirty="0"/>
              <a:t> apps (In </a:t>
            </a:r>
            <a:r>
              <a:rPr lang="en-US" sz="3200" b="1" dirty="0">
                <a:solidFill>
                  <a:schemeClr val="lt1"/>
                </a:solidFill>
              </a:rPr>
              <a:t>most</a:t>
            </a:r>
            <a:r>
              <a:rPr lang="en-US" sz="3200" dirty="0"/>
              <a:t> cases)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Famous View Engines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Pug, Mustache, Handlebars, EJS, </a:t>
            </a:r>
            <a:r>
              <a:rPr lang="en-US" sz="3200" dirty="0" err="1"/>
              <a:t>Vash</a:t>
            </a:r>
            <a:endParaRPr sz="3200"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Server View Engines</a:t>
            </a:r>
            <a:endParaRPr dirty="0"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</a:t>
            </a:r>
            <a:r>
              <a:rPr lang="en-US" dirty="0" smtClean="0"/>
              <a:t>'</a:t>
            </a:r>
            <a:r>
              <a:rPr lang="en-US" b="1" dirty="0" smtClean="0">
                <a:solidFill>
                  <a:schemeClr val="lt1"/>
                </a:solidFill>
              </a:rPr>
              <a:t>{{</a:t>
            </a:r>
            <a:r>
              <a:rPr lang="en-US" dirty="0" smtClean="0"/>
              <a:t>' </a:t>
            </a:r>
            <a:r>
              <a:rPr lang="en-US" dirty="0"/>
              <a:t>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Handlebars</a:t>
            </a:r>
            <a:endParaRPr dirty="0"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9" y="2251144"/>
            <a:ext cx="8341352" cy="335550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extname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('view engine', '.</a:t>
            </a: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Integration in Express</a:t>
            </a:r>
            <a:endParaRPr dirty="0"/>
          </a:p>
        </p:txBody>
      </p:sp>
      <p:sp>
        <p:nvSpPr>
          <p:cNvPr id="424" name="Google Shape;424;p41"/>
          <p:cNvSpPr txBox="1"/>
          <p:nvPr/>
        </p:nvSpPr>
        <p:spPr>
          <a:xfrm>
            <a:off x="1670383" y="1454155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 dirty="0"/>
          </a:p>
        </p:txBody>
      </p:sp>
      <p:sp>
        <p:nvSpPr>
          <p:cNvPr id="425" name="Google Shape;425;p41"/>
          <p:cNvSpPr/>
          <p:nvPr/>
        </p:nvSpPr>
        <p:spPr>
          <a:xfrm>
            <a:off x="4886278" y="3952050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Set file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 template can be </a:t>
            </a:r>
            <a:r>
              <a:rPr lang="en-US" b="1" dirty="0">
                <a:solidFill>
                  <a:schemeClr val="lt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lt1"/>
                </a:solidFill>
              </a:rPr>
              <a:t>array</a:t>
            </a:r>
            <a:endParaRPr dirty="0"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For-Loops</a:t>
            </a:r>
            <a:endParaRPr dirty="0"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Petrova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 dirty="0"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Conditional Statements</a:t>
            </a:r>
            <a:endParaRPr dirty="0"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Partials</a:t>
            </a:r>
            <a:endParaRPr dirty="0"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lt1"/>
                </a:solidFill>
              </a:rPr>
              <a:t>inserted into </a:t>
            </a:r>
            <a:r>
              <a:rPr lang="en-US" dirty="0"/>
              <a:t>other templates</a:t>
            </a:r>
            <a:endParaRPr dirty="0"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&gt;(empty)&lt;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By default, any strings that are evaluated will be </a:t>
            </a:r>
            <a:r>
              <a:rPr lang="en-US" b="1">
                <a:solidFill>
                  <a:schemeClr val="lt1"/>
                </a:solidFill>
              </a:rPr>
              <a:t>HTML-escaped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To prevent this, use the "</a:t>
            </a:r>
            <a:r>
              <a:rPr lang="en-US" b="1">
                <a:solidFill>
                  <a:schemeClr val="lt1"/>
                </a:solidFill>
              </a:rPr>
              <a:t>triple-stash</a:t>
            </a:r>
            <a:r>
              <a:rPr lang="en-US"/>
              <a:t>"</a:t>
            </a:r>
            <a:endParaRPr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&amp;lt;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express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 dirty="0"/>
          </a:p>
        </p:txBody>
      </p:sp>
      <p:sp>
        <p:nvSpPr>
          <p:cNvPr id="212" name="Google Shape;212;p17"/>
          <p:cNvSpPr/>
          <p:nvPr/>
        </p:nvSpPr>
        <p:spPr>
          <a:xfrm>
            <a:off x="6425784" y="2838472"/>
            <a:ext cx="3459000" cy="851400"/>
          </a:xfrm>
          <a:prstGeom prst="wedgeRoundRectCallout">
            <a:avLst>
              <a:gd name="adj1" fmla="val -74559"/>
              <a:gd name="adj2" fmla="val -4444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Router in Express.js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Routing has the following syntax</a:t>
            </a:r>
            <a:endParaRPr sz="3600"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sz="3600"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600" dirty="0"/>
              <a:t>Where</a:t>
            </a:r>
            <a:endParaRPr sz="36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app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lt1"/>
                </a:solidFill>
              </a:rPr>
              <a:t>instance</a:t>
            </a:r>
            <a:r>
              <a:rPr lang="en-US" sz="3200" dirty="0"/>
              <a:t> of express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METHOD</a:t>
            </a:r>
            <a:r>
              <a:rPr lang="en-US" sz="3200" dirty="0"/>
              <a:t> is an HTTP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method, in </a:t>
            </a:r>
            <a:r>
              <a:rPr lang="en-US" sz="3200" b="1" dirty="0">
                <a:solidFill>
                  <a:schemeClr val="lt1"/>
                </a:solidFill>
              </a:rPr>
              <a:t>lowercase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PATH</a:t>
            </a:r>
            <a:r>
              <a:rPr lang="en-US" sz="3200" dirty="0"/>
              <a:t> is a path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HANDLER</a:t>
            </a:r>
            <a:r>
              <a:rPr lang="en-US" sz="3200" dirty="0"/>
              <a:t> is the function </a:t>
            </a:r>
            <a:r>
              <a:rPr lang="en-US" sz="3200" b="1" dirty="0">
                <a:solidFill>
                  <a:schemeClr val="lt1"/>
                </a:solidFill>
              </a:rPr>
              <a:t>executed</a:t>
            </a:r>
            <a:r>
              <a:rPr lang="en-US" sz="3200" dirty="0"/>
              <a:t> when the route is </a:t>
            </a:r>
            <a:r>
              <a:rPr lang="en-US" sz="3200" b="1" dirty="0">
                <a:solidFill>
                  <a:schemeClr val="lt1"/>
                </a:solidFill>
              </a:rPr>
              <a:t>matched</a:t>
            </a:r>
            <a:endParaRPr sz="32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 Methods</a:t>
            </a:r>
            <a:endParaRPr dirty="0"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2278505" y="817032"/>
            <a:ext cx="9173980" cy="601098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2413416" y="1300770"/>
            <a:ext cx="8679305" cy="42156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8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res,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('Show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3600"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4723342" y="309272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4041255" y="5041417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middleware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</a:t>
            </a:r>
            <a:r>
              <a:rPr lang="en-US" b="1" dirty="0">
                <a:solidFill>
                  <a:schemeClr val="lt1"/>
                </a:solidFill>
              </a:rPr>
              <a:t>contain</a:t>
            </a:r>
            <a:r>
              <a:rPr lang="en-US" dirty="0"/>
              <a:t> special characters: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Paths</a:t>
            </a:r>
            <a:endParaRPr dirty="0"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6288325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('butter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1652</Words>
  <Application>Microsoft Office PowerPoint</Application>
  <PresentationFormat>По избор</PresentationFormat>
  <Paragraphs>344</Paragraphs>
  <Slides>36</Slides>
  <Notes>36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SoftUni</vt:lpstr>
      <vt:lpstr>Intro to Express.js and View Engines</vt:lpstr>
      <vt:lpstr>Table of Contents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Questions?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Bozhidar</cp:lastModifiedBy>
  <cp:revision>12</cp:revision>
  <dcterms:modified xsi:type="dcterms:W3CDTF">2020-11-30T14:42:43Z</dcterms:modified>
</cp:coreProperties>
</file>