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0" y="1200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604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340" name="Google Shape;34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239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60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62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11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193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479" name="Google Shape;479;p1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60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450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84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21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962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70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8501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9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0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34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113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355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6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822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89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494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22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293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12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051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691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73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7668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577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908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382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678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85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4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4306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665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704" name="Google Shape;704;p4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4620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5824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98464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42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2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05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83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8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8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009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79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5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5" name="Google Shape;185;p15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5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7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6" name="Google Shape;206;p18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209" name="Google Shape;209;p1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10" name="Google Shape;210;p18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18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7" name="Google Shape;217;p18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p18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19" name="Google Shape;219;p1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20" name="Google Shape;220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2" name="Google Shape;222;p18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18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" name="Google Shape;224;p18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25" name="Google Shape;225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227" name="Google Shape;227;p18"/>
          <p:cNvCxnSpPr>
            <a:stCxn id="211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2" name="Google Shape;232;p19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19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35" name="Google Shape;235;p1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36" name="Google Shape;236;p1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1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3" name="Google Shape;243;p1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5" name="Google Shape;245;p1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46" name="Google Shape;246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48" name="Google Shape;248;p1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9" name="Google Shape;249;p1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1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51" name="Google Shape;251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2" name="Google Shape;252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8" name="Google Shape;258;p20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59" name="Google Shape;259;p2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60" name="Google Shape;260;p20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265;p20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20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20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9" name="Google Shape;269;p20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70" name="Google Shape;270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1" name="Google Shape;271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72" name="Google Shape;272;p20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" name="Google Shape;273;p2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" name="Google Shape;274;p20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75" name="Google Shape;275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9" name="Google Shape;279;p21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1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2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2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24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4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309" name="Google Shape;309;p24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4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4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4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4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4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Google Shape;315;p24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p24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24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8" name="Google Shape;318;p24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p24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24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4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23" name="Google Shape;323;p24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24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5" name="Google Shape;325;p24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8" name="Google Shape;328;p25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5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25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4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4" descr="SoftUni Background"/>
          <p:cNvPicPr preferRelativeResize="0"/>
          <p:nvPr/>
        </p:nvPicPr>
        <p:blipFill rotWithShape="1">
          <a:blip r:embed="rId13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ongo-she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products/compass" TargetMode="External"/><Relationship Id="rId4" Type="http://schemas.openxmlformats.org/officeDocument/2006/relationships/hyperlink" Target="https://nosqlbooster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docs/populate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NoSQL vs SQL, MongoDB, Mongoose</a:t>
            </a:r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NoSQL and MongoDB</a:t>
            </a: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0039" y="3018118"/>
            <a:ext cx="1773734" cy="177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897" y="2494865"/>
            <a:ext cx="2252554" cy="155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Additional configurations are </a:t>
            </a:r>
            <a:r>
              <a:rPr lang="en-US" b="1" dirty="0">
                <a:solidFill>
                  <a:schemeClr val="lt1"/>
                </a:solidFill>
              </a:rPr>
              <a:t>needed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Go to installation folder and </a:t>
            </a:r>
            <a:r>
              <a:rPr lang="en-US" b="1" dirty="0">
                <a:solidFill>
                  <a:schemeClr val="lt1"/>
                </a:solidFill>
              </a:rPr>
              <a:t>run</a:t>
            </a:r>
            <a:r>
              <a:rPr lang="en-US" dirty="0"/>
              <a:t> a command prompt as an </a:t>
            </a:r>
            <a:br>
              <a:rPr lang="en-US" dirty="0"/>
            </a:br>
            <a:r>
              <a:rPr lang="en-US" b="1" dirty="0">
                <a:solidFill>
                  <a:schemeClr val="lt1"/>
                </a:solidFill>
              </a:rPr>
              <a:t>administrator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following command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0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r>
              <a:rPr lang="en-US" sz="3000" dirty="0"/>
              <a:t> </a:t>
            </a:r>
            <a:r>
              <a:rPr lang="en-US" sz="3000" u="sng" dirty="0">
                <a:solidFill>
                  <a:schemeClr val="hlink"/>
                </a:solidFill>
                <a:hlinkClick r:id="rId3"/>
              </a:rPr>
              <a:t>https://docs.mongodb.com/manual/tutorial</a:t>
            </a:r>
            <a:r>
              <a:rPr lang="en-US" sz="3000" u="sng" dirty="0">
                <a:solidFill>
                  <a:schemeClr val="hlink"/>
                </a:solidFill>
              </a:rPr>
              <a:t>/</a:t>
            </a:r>
            <a:endParaRPr dirty="0"/>
          </a:p>
        </p:txBody>
      </p:sp>
      <p:sp>
        <p:nvSpPr>
          <p:cNvPr id="445" name="Google Shape;445;p3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Configure </a:t>
            </a:r>
            <a:r>
              <a:rPr lang="en-US" dirty="0" err="1"/>
              <a:t>MongoDB</a:t>
            </a:r>
            <a:endParaRPr dirty="0"/>
          </a:p>
        </p:txBody>
      </p:sp>
      <p:sp>
        <p:nvSpPr>
          <p:cNvPr id="446" name="Google Shape;446;p35"/>
          <p:cNvSpPr txBox="1"/>
          <p:nvPr/>
        </p:nvSpPr>
        <p:spPr>
          <a:xfrm>
            <a:off x="760610" y="3912731"/>
            <a:ext cx="10289680" cy="602830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mongod.exe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5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25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dbpath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data&gt;</a:t>
            </a:r>
            <a:endParaRPr sz="25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6321000" y="2978911"/>
            <a:ext cx="4068251" cy="851297"/>
          </a:xfrm>
          <a:prstGeom prst="wedgeRoundRectCallout">
            <a:avLst>
              <a:gd name="adj1" fmla="val -67530"/>
              <a:gd name="adj2" fmla="val 6405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Usually in C:\Program Files\MongoDB\Server\3.4\bin</a:t>
            </a:r>
            <a:endParaRPr/>
          </a:p>
        </p:txBody>
      </p:sp>
      <p:sp>
        <p:nvSpPr>
          <p:cNvPr id="448" name="Google Shape;448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Start the shell from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CLI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command </a:t>
            </a:r>
            <a:r>
              <a:rPr lang="en-US" b="1" dirty="0">
                <a:solidFill>
                  <a:schemeClr val="lt1"/>
                </a:solidFill>
              </a:rPr>
              <a:t>mongo</a:t>
            </a:r>
            <a:endParaRPr dirty="0"/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https://docs.mongodb.com/manual/reference/mongo-shell/</a:t>
            </a:r>
            <a:endParaRPr dirty="0"/>
          </a:p>
        </p:txBody>
      </p:sp>
      <p:sp>
        <p:nvSpPr>
          <p:cNvPr id="454" name="Google Shape;454;p3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Working with MongoDB Shell Client</a:t>
            </a:r>
            <a:endParaRPr/>
          </a:p>
        </p:txBody>
      </p:sp>
      <p:sp>
        <p:nvSpPr>
          <p:cNvPr id="455" name="Google Shape;455;p36"/>
          <p:cNvSpPr txBox="1"/>
          <p:nvPr/>
        </p:nvSpPr>
        <p:spPr>
          <a:xfrm>
            <a:off x="814968" y="2383637"/>
            <a:ext cx="2003183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show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dbs</a:t>
            </a:r>
            <a:endParaRPr dirty="0"/>
          </a:p>
        </p:txBody>
      </p:sp>
      <p:sp>
        <p:nvSpPr>
          <p:cNvPr id="456" name="Google Shape;456;p36"/>
          <p:cNvSpPr txBox="1"/>
          <p:nvPr/>
        </p:nvSpPr>
        <p:spPr>
          <a:xfrm>
            <a:off x="4958203" y="2383315"/>
            <a:ext cx="2536879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mytestdb</a:t>
            </a:r>
            <a:endParaRPr dirty="0"/>
          </a:p>
        </p:txBody>
      </p:sp>
      <p:sp>
        <p:nvSpPr>
          <p:cNvPr id="457" name="Google Shape;457;p36"/>
          <p:cNvSpPr txBox="1"/>
          <p:nvPr/>
        </p:nvSpPr>
        <p:spPr>
          <a:xfrm>
            <a:off x="814975" y="3089775"/>
            <a:ext cx="7849340" cy="461700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.insertOne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({"name":"George"})</a:t>
            </a:r>
            <a:endParaRPr dirty="0"/>
          </a:p>
        </p:txBody>
      </p:sp>
      <p:sp>
        <p:nvSpPr>
          <p:cNvPr id="458" name="Google Shape;458;p36"/>
          <p:cNvSpPr txBox="1"/>
          <p:nvPr/>
        </p:nvSpPr>
        <p:spPr>
          <a:xfrm>
            <a:off x="814968" y="3869076"/>
            <a:ext cx="7261032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":" George"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</p:txBody>
      </p:sp>
      <p:sp>
        <p:nvSpPr>
          <p:cNvPr id="459" name="Google Shape;459;p36"/>
          <p:cNvSpPr txBox="1"/>
          <p:nvPr/>
        </p:nvSpPr>
        <p:spPr>
          <a:xfrm>
            <a:off x="814968" y="4590840"/>
            <a:ext cx="4521530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dirty="0"/>
          </a:p>
        </p:txBody>
      </p:sp>
      <p:sp>
        <p:nvSpPr>
          <p:cNvPr id="460" name="Google Shape;460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Choose one of the many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For example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Robo</a:t>
            </a:r>
            <a:r>
              <a:rPr lang="en-US" dirty="0"/>
              <a:t> 3T-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https://robomongo.org/download 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NoSQLBooster</a:t>
            </a:r>
            <a:r>
              <a:rPr lang="en-US" dirty="0"/>
              <a:t>-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https://nosqlbooster.com</a:t>
            </a:r>
            <a:endParaRPr lang="en-US" u="sng" dirty="0">
              <a:solidFill>
                <a:schemeClr val="hlink"/>
              </a:solidFill>
            </a:endParaRPr>
          </a:p>
          <a:p>
            <a:pPr marL="803275" lvl="1" indent="-360363">
              <a:spcBef>
                <a:spcPts val="1200"/>
              </a:spcBef>
              <a:buSzPts val="3100"/>
            </a:pPr>
            <a:r>
              <a:rPr lang="en-US" dirty="0">
                <a:solidFill>
                  <a:srgbClr val="002060"/>
                </a:solidFill>
              </a:rPr>
              <a:t>Compass-</a:t>
            </a:r>
            <a:r>
              <a:rPr lang="en-US" dirty="0">
                <a:solidFill>
                  <a:srgbClr val="112232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https://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www.mongodb.com/products/compass</a:t>
            </a:r>
            <a:endParaRPr u="sng" dirty="0">
              <a:solidFill>
                <a:schemeClr val="bg1"/>
              </a:solidFill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Working with MongoDB GUI</a:t>
            </a:r>
            <a:endParaRPr/>
          </a:p>
        </p:txBody>
      </p:sp>
      <p:sp>
        <p:nvSpPr>
          <p:cNvPr id="467" name="Google Shape;467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98"/>
              <a:buFont typeface="Calibri"/>
              <a:buNone/>
            </a:pPr>
            <a:r>
              <a:rPr lang="en-US" sz="3598" dirty="0"/>
              <a:t>Working with </a:t>
            </a:r>
            <a:r>
              <a:rPr lang="en-US" sz="3598" dirty="0" err="1"/>
              <a:t>MongoDB</a:t>
            </a:r>
            <a:r>
              <a:rPr lang="en-US" sz="3598" dirty="0"/>
              <a:t> from Node.js – Example</a:t>
            </a:r>
            <a:endParaRPr dirty="0"/>
          </a:p>
        </p:txBody>
      </p:sp>
      <p:sp>
        <p:nvSpPr>
          <p:cNvPr id="473" name="Google Shape;473;p38"/>
          <p:cNvSpPr txBox="1"/>
          <p:nvPr/>
        </p:nvSpPr>
        <p:spPr>
          <a:xfrm>
            <a:off x="479834" y="1314120"/>
            <a:ext cx="11200003" cy="5364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mongodb://localhost:27017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bg-BG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useUnifiedTopology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(function(err)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db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people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db.collection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('people');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'name': 'Ivan' }, (err, result)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'Ivan' }).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((err, data)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console.log(data);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474" name="Google Shape;474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9" descr="Ð ÐµÐ·ÑÐ»ÑÐ°Ñ Ñ Ð¸Ð·Ð¾Ð±ÑÐ°Ð¶ÐµÐ½Ð¸Ðµ Ð·Ð° mongoosejs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777" y="1720800"/>
            <a:ext cx="3496798" cy="1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Overview</a:t>
            </a:r>
            <a:endParaRPr dirty="0"/>
          </a:p>
        </p:txBody>
      </p:sp>
      <p:sp>
        <p:nvSpPr>
          <p:cNvPr id="483" name="Google Shape;483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Overview</a:t>
            </a:r>
            <a:endParaRPr/>
          </a:p>
        </p:txBody>
      </p:sp>
      <p:sp>
        <p:nvSpPr>
          <p:cNvPr id="489" name="Google Shape;489;p4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is an object-document </a:t>
            </a:r>
            <a:r>
              <a:rPr lang="en-US" b="1" dirty="0">
                <a:solidFill>
                  <a:schemeClr val="lt1"/>
                </a:solidFill>
              </a:rPr>
              <a:t>model</a:t>
            </a:r>
            <a:r>
              <a:rPr lang="en-US" dirty="0"/>
              <a:t> module in </a:t>
            </a:r>
            <a:br>
              <a:rPr lang="en-US" dirty="0"/>
            </a:br>
            <a:r>
              <a:rPr lang="en-US" dirty="0"/>
              <a:t>Node.js for </a:t>
            </a:r>
            <a:r>
              <a:rPr lang="en-US" dirty="0" err="1"/>
              <a:t>MongoDB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It </a:t>
            </a:r>
            <a:r>
              <a:rPr lang="en-US" b="1" dirty="0">
                <a:solidFill>
                  <a:schemeClr val="lt1"/>
                </a:solidFill>
              </a:rPr>
              <a:t>provides</a:t>
            </a:r>
            <a:r>
              <a:rPr lang="en-US" dirty="0"/>
              <a:t> a straight-forward, </a:t>
            </a:r>
            <a:r>
              <a:rPr lang="en-US" b="1" dirty="0">
                <a:solidFill>
                  <a:schemeClr val="lt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b="1" dirty="0">
                <a:solidFill>
                  <a:schemeClr val="lt1"/>
                </a:solidFill>
              </a:rPr>
              <a:t>model </a:t>
            </a:r>
            <a:r>
              <a:rPr lang="en-US" dirty="0"/>
              <a:t>your application data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Includes build-in type </a:t>
            </a:r>
            <a:r>
              <a:rPr lang="en-US" b="1" dirty="0">
                <a:solidFill>
                  <a:schemeClr val="lt1"/>
                </a:solidFill>
              </a:rPr>
              <a:t>casting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Extends</a:t>
            </a:r>
            <a:r>
              <a:rPr lang="en-US" dirty="0"/>
              <a:t> the native </a:t>
            </a:r>
            <a:r>
              <a:rPr lang="en-US" b="1" dirty="0">
                <a:solidFill>
                  <a:schemeClr val="lt1"/>
                </a:solidFill>
              </a:rPr>
              <a:t>queries</a:t>
            </a:r>
            <a:r>
              <a:rPr lang="en-US" dirty="0"/>
              <a:t> (much </a:t>
            </a:r>
            <a:r>
              <a:rPr lang="en-US" b="1" dirty="0">
                <a:solidFill>
                  <a:schemeClr val="lt1"/>
                </a:solidFill>
              </a:rPr>
              <a:t>easier</a:t>
            </a:r>
            <a:r>
              <a:rPr lang="en-US" dirty="0"/>
              <a:t> to use)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To </a:t>
            </a:r>
            <a:r>
              <a:rPr lang="en-US" b="1" dirty="0">
                <a:solidFill>
                  <a:schemeClr val="lt1"/>
                </a:solidFill>
              </a:rPr>
              <a:t>install</a:t>
            </a:r>
            <a:r>
              <a:rPr lang="en-US" dirty="0"/>
              <a:t> type in terminal/CMD</a:t>
            </a:r>
            <a:endParaRPr dirty="0"/>
          </a:p>
        </p:txBody>
      </p:sp>
      <p:sp>
        <p:nvSpPr>
          <p:cNvPr id="490" name="Google Shape;490;p40"/>
          <p:cNvSpPr txBox="1"/>
          <p:nvPr/>
        </p:nvSpPr>
        <p:spPr>
          <a:xfrm>
            <a:off x="2586000" y="5589000"/>
            <a:ext cx="4894092" cy="526987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pm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</a:t>
            </a:r>
            <a:r>
              <a:rPr lang="en-US" sz="2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--g</a:t>
            </a:r>
            <a:endParaRPr sz="1600" dirty="0"/>
          </a:p>
        </p:txBody>
      </p:sp>
      <p:sp>
        <p:nvSpPr>
          <p:cNvPr id="491" name="Google Shape;491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31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Load the following module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8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Connecting to the database</a:t>
            </a:r>
            <a:endParaRPr dirty="0"/>
          </a:p>
        </p:txBody>
      </p:sp>
      <p:sp>
        <p:nvSpPr>
          <p:cNvPr id="497" name="Google Shape;497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Mongoose in Node.js</a:t>
            </a:r>
            <a:endParaRPr dirty="0"/>
          </a:p>
        </p:txBody>
      </p:sp>
      <p:sp>
        <p:nvSpPr>
          <p:cNvPr id="498" name="Google Shape;498;p41"/>
          <p:cNvSpPr txBox="1"/>
          <p:nvPr/>
        </p:nvSpPr>
        <p:spPr>
          <a:xfrm>
            <a:off x="696000" y="1965743"/>
            <a:ext cx="6252830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'mongoose'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696632" y="3654000"/>
            <a:ext cx="8864368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'mongodb://localhost:27017/unidb'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>
            <a:spLocks noGrp="1"/>
          </p:cNvSpPr>
          <p:nvPr>
            <p:ph type="body" idx="1"/>
          </p:nvPr>
        </p:nvSpPr>
        <p:spPr>
          <a:xfrm>
            <a:off x="190402" y="12753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Host a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r>
              <a:rPr lang="en-US" dirty="0"/>
              <a:t> in the largest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cloud</a:t>
            </a:r>
            <a:r>
              <a:rPr lang="en-US" dirty="0"/>
              <a:t> service</a:t>
            </a:r>
            <a:endParaRPr dirty="0"/>
          </a:p>
          <a:p>
            <a:pPr marL="360363" lvl="0" indent="-360363">
              <a:spcBef>
                <a:spcPts val="1200"/>
              </a:spcBef>
              <a:buSzPts val="3300"/>
            </a:pPr>
            <a:r>
              <a:rPr lang="en-US" dirty="0"/>
              <a:t>Go to '</a:t>
            </a:r>
            <a:r>
              <a:rPr lang="en-US" b="1" dirty="0">
                <a:solidFill>
                  <a:schemeClr val="lt1"/>
                </a:solidFill>
              </a:rPr>
              <a:t>mongo atlas</a:t>
            </a:r>
            <a:r>
              <a:rPr lang="en-US" dirty="0"/>
              <a:t>' and register - </a:t>
            </a:r>
            <a:r>
              <a:rPr lang="en-US" u="sng" dirty="0">
                <a:solidFill>
                  <a:schemeClr val="hlink"/>
                </a:solidFill>
              </a:rPr>
              <a:t>https://www.mongodb.com/cloud/atlas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</a:t>
            </a:r>
            <a:r>
              <a:rPr lang="en-US" b="1" dirty="0">
                <a:solidFill>
                  <a:schemeClr val="lt1"/>
                </a:solidFill>
              </a:rPr>
              <a:t>store</a:t>
            </a:r>
            <a:r>
              <a:rPr lang="en-US" dirty="0"/>
              <a:t> up to 500 MB of </a:t>
            </a:r>
            <a:r>
              <a:rPr lang="en-US" b="1" dirty="0">
                <a:solidFill>
                  <a:schemeClr val="lt1"/>
                </a:solidFill>
              </a:rPr>
              <a:t>content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 err="1"/>
              <a:t>MongoDB</a:t>
            </a:r>
            <a:r>
              <a:rPr lang="en-US" dirty="0"/>
              <a:t> Hosting</a:t>
            </a:r>
            <a:endParaRPr dirty="0"/>
          </a:p>
        </p:txBody>
      </p:sp>
      <p:sp>
        <p:nvSpPr>
          <p:cNvPr id="508" name="Google Shape;508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630" y="1663200"/>
            <a:ext cx="1447368" cy="19600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Models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Models</a:t>
            </a:r>
            <a:endParaRPr/>
          </a:p>
        </p:txBody>
      </p:sp>
      <p:sp>
        <p:nvSpPr>
          <p:cNvPr id="520" name="Google Shape;520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</a:t>
            </a:r>
            <a:r>
              <a:rPr lang="en-US" b="1" dirty="0">
                <a:solidFill>
                  <a:schemeClr val="lt1"/>
                </a:solidFill>
              </a:rPr>
              <a:t>supports</a:t>
            </a:r>
            <a:r>
              <a:rPr lang="en-US" dirty="0"/>
              <a:t> models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Fixed </a:t>
            </a:r>
            <a:r>
              <a:rPr lang="en-US" sz="3200" b="1" dirty="0">
                <a:solidFill>
                  <a:schemeClr val="lt1"/>
                </a:solidFill>
              </a:rPr>
              <a:t>types </a:t>
            </a:r>
            <a:r>
              <a:rPr lang="en-US" sz="3200" dirty="0"/>
              <a:t>of documents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dirty="0"/>
              <a:t>Used like object </a:t>
            </a:r>
            <a:r>
              <a:rPr lang="en-US" sz="3000" b="1" dirty="0">
                <a:solidFill>
                  <a:schemeClr val="lt1"/>
                </a:solidFill>
              </a:rPr>
              <a:t>constructors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Needs a </a:t>
            </a:r>
            <a:r>
              <a:rPr lang="en-US" sz="3200" b="1" dirty="0" err="1">
                <a:solidFill>
                  <a:schemeClr val="lt1"/>
                </a:solidFill>
              </a:rPr>
              <a:t>mongoose.Schema</a:t>
            </a:r>
            <a:r>
              <a:rPr lang="en-US" sz="3200" b="1" dirty="0">
                <a:solidFill>
                  <a:schemeClr val="lt1"/>
                </a:solidFill>
              </a:rPr>
              <a:t> </a:t>
            </a:r>
            <a:r>
              <a:rPr lang="en-US" sz="3200" dirty="0"/>
              <a:t>call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521" name="Google Shape;521;p44"/>
          <p:cNvSpPr txBox="1"/>
          <p:nvPr/>
        </p:nvSpPr>
        <p:spPr>
          <a:xfrm>
            <a:off x="2143593" y="3675002"/>
            <a:ext cx="9518755" cy="313802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exampleSchema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propString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propObject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propArray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propBool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Model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('Example', 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lvl="0" indent="-446088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Relational and Non-Relational Databases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 err="1"/>
              <a:t>MongoDB</a:t>
            </a:r>
            <a:r>
              <a:rPr lang="en-US" dirty="0"/>
              <a:t> and Mongoose Overview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Models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CRUD with Mongoose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Querying</a:t>
            </a:r>
            <a:endParaRPr dirty="0"/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 dirty="0"/>
              <a:t>Since mongoose models are just JavaScript </a:t>
            </a:r>
            <a:r>
              <a:rPr lang="en-US" sz="3400" b="1" dirty="0">
                <a:solidFill>
                  <a:schemeClr val="lt1"/>
                </a:solidFill>
              </a:rPr>
              <a:t>object constructors,</a:t>
            </a:r>
            <a:r>
              <a:rPr lang="en-US" sz="3400" dirty="0"/>
              <a:t> they can have </a:t>
            </a:r>
            <a:r>
              <a:rPr lang="en-US" sz="3400" b="1" dirty="0">
                <a:solidFill>
                  <a:schemeClr val="lt1"/>
                </a:solidFill>
              </a:rPr>
              <a:t>methods</a:t>
            </a:r>
            <a:endParaRPr dirty="0"/>
          </a:p>
          <a:p>
            <a:pPr marL="803275" lvl="1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And these methods can be </a:t>
            </a:r>
            <a:r>
              <a:rPr lang="en-US" sz="3200" b="1" dirty="0">
                <a:solidFill>
                  <a:schemeClr val="lt1"/>
                </a:solidFill>
              </a:rPr>
              <a:t>added</a:t>
            </a:r>
            <a:r>
              <a:rPr lang="en-US" sz="3200" dirty="0"/>
              <a:t> to a schema</a:t>
            </a:r>
            <a:endParaRPr dirty="0"/>
          </a:p>
          <a:p>
            <a:pPr marL="1255713" lvl="2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dirty="0"/>
              <a:t>Use a </a:t>
            </a:r>
            <a:r>
              <a:rPr lang="en-US" sz="3000" b="1" dirty="0">
                <a:solidFill>
                  <a:schemeClr val="lt1"/>
                </a:solidFill>
              </a:rPr>
              <a:t>different</a:t>
            </a:r>
            <a:r>
              <a:rPr lang="en-US" sz="3000" dirty="0"/>
              <a:t> syntax than plain JS</a:t>
            </a:r>
            <a:endParaRPr dirty="0"/>
          </a:p>
        </p:txBody>
      </p:sp>
      <p:sp>
        <p:nvSpPr>
          <p:cNvPr id="528" name="Google Shape;528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Methods</a:t>
            </a:r>
            <a:endParaRPr dirty="0"/>
          </a:p>
        </p:txBody>
      </p:sp>
      <p:sp>
        <p:nvSpPr>
          <p:cNvPr id="529" name="Google Shape;529;p45"/>
          <p:cNvSpPr txBox="1"/>
          <p:nvPr/>
        </p:nvSpPr>
        <p:spPr>
          <a:xfrm>
            <a:off x="882718" y="3651763"/>
            <a:ext cx="9450001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({…});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getInfo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`I am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.lastName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}`;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530" name="Google Shape;530;p45"/>
          <p:cNvSpPr/>
          <p:nvPr/>
        </p:nvSpPr>
        <p:spPr>
          <a:xfrm>
            <a:off x="8959703" y="3651758"/>
            <a:ext cx="3048795" cy="914400"/>
          </a:xfrm>
          <a:prstGeom prst="wedgeRoundRectCallout">
            <a:avLst>
              <a:gd name="adj1" fmla="val -63995"/>
              <a:gd name="adj2" fmla="val 54034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Avoid </a:t>
            </a: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arrow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functions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Yet, not all properties </a:t>
            </a:r>
            <a:r>
              <a:rPr lang="en-US" b="1" dirty="0">
                <a:solidFill>
                  <a:schemeClr val="lt1"/>
                </a:solidFill>
              </a:rPr>
              <a:t>need</a:t>
            </a:r>
            <a:r>
              <a:rPr lang="en-US" dirty="0"/>
              <a:t> to be </a:t>
            </a:r>
            <a:r>
              <a:rPr lang="en-US" b="1" dirty="0">
                <a:solidFill>
                  <a:schemeClr val="lt1"/>
                </a:solidFill>
              </a:rPr>
              <a:t>persisted </a:t>
            </a:r>
            <a:r>
              <a:rPr lang="en-US" dirty="0"/>
              <a:t>to the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provides a way to </a:t>
            </a:r>
            <a:r>
              <a:rPr lang="en-US" b="1" dirty="0">
                <a:solidFill>
                  <a:schemeClr val="lt1"/>
                </a:solidFill>
              </a:rPr>
              <a:t>create</a:t>
            </a:r>
            <a:r>
              <a:rPr lang="en-US" dirty="0"/>
              <a:t> properties, that are </a:t>
            </a:r>
            <a:br>
              <a:rPr lang="en-US" dirty="0"/>
            </a:br>
            <a:r>
              <a:rPr lang="en-US" dirty="0"/>
              <a:t>accessible on all models, but are </a:t>
            </a:r>
            <a:r>
              <a:rPr lang="en-US" b="1" dirty="0">
                <a:solidFill>
                  <a:schemeClr val="lt1"/>
                </a:solidFill>
              </a:rPr>
              <a:t>not persisted </a:t>
            </a:r>
            <a:r>
              <a:rPr lang="en-US" dirty="0"/>
              <a:t>to the database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And they have both </a:t>
            </a:r>
            <a:r>
              <a:rPr lang="en-US" b="1" dirty="0">
                <a:solidFill>
                  <a:schemeClr val="lt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setters</a:t>
            </a:r>
            <a:endParaRPr dirty="0"/>
          </a:p>
        </p:txBody>
      </p:sp>
      <p:sp>
        <p:nvSpPr>
          <p:cNvPr id="537" name="Google Shape;537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Virtual Properties</a:t>
            </a:r>
            <a:endParaRPr dirty="0"/>
          </a:p>
        </p:txBody>
      </p:sp>
      <p:sp>
        <p:nvSpPr>
          <p:cNvPr id="538" name="Google Shape;538;p46"/>
          <p:cNvSpPr txBox="1"/>
          <p:nvPr/>
        </p:nvSpPr>
        <p:spPr>
          <a:xfrm>
            <a:off x="909088" y="3980633"/>
            <a:ext cx="9235904" cy="120032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fullName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 ' +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this.lastName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539" name="Google Shape;53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With Mongoose developers can </a:t>
            </a:r>
            <a:r>
              <a:rPr lang="en-US" b="1" dirty="0">
                <a:solidFill>
                  <a:schemeClr val="lt1"/>
                </a:solidFill>
              </a:rPr>
              <a:t>define</a:t>
            </a:r>
            <a:r>
              <a:rPr lang="en-US" dirty="0"/>
              <a:t> custom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r>
              <a:rPr lang="en-US" dirty="0"/>
              <a:t> on </a:t>
            </a:r>
            <a:br>
              <a:rPr lang="en-US" dirty="0"/>
            </a:br>
            <a:r>
              <a:rPr lang="en-US" dirty="0"/>
              <a:t>their </a:t>
            </a:r>
            <a:r>
              <a:rPr lang="en-US" b="1" dirty="0">
                <a:solidFill>
                  <a:schemeClr val="lt1"/>
                </a:solidFill>
              </a:rPr>
              <a:t>properties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Validate records when trying to </a:t>
            </a:r>
            <a:r>
              <a:rPr lang="en-US" b="1" dirty="0">
                <a:solidFill>
                  <a:schemeClr val="lt1"/>
                </a:solidFill>
              </a:rPr>
              <a:t>save</a:t>
            </a:r>
            <a:endParaRPr dirty="0"/>
          </a:p>
        </p:txBody>
      </p:sp>
      <p:sp>
        <p:nvSpPr>
          <p:cNvPr id="545" name="Google Shape;545;p4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Property Validation</a:t>
            </a:r>
            <a:endParaRPr dirty="0"/>
          </a:p>
        </p:txBody>
      </p:sp>
      <p:sp>
        <p:nvSpPr>
          <p:cNvPr id="546" name="Google Shape;546;p47"/>
          <p:cNvSpPr txBox="1"/>
          <p:nvPr/>
        </p:nvSpPr>
        <p:spPr>
          <a:xfrm>
            <a:off x="955758" y="3176278"/>
            <a:ext cx="9690338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validate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return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this.firstName.length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&gt;= 2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&amp;&amp;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this.firstName.length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 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'First name must be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between 2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symbols long!')</a:t>
            </a:r>
            <a:endParaRPr dirty="0"/>
          </a:p>
        </p:txBody>
      </p:sp>
      <p:sp>
        <p:nvSpPr>
          <p:cNvPr id="547" name="Google Shape;547;p47"/>
          <p:cNvSpPr/>
          <p:nvPr/>
        </p:nvSpPr>
        <p:spPr>
          <a:xfrm>
            <a:off x="2766000" y="5185149"/>
            <a:ext cx="4230000" cy="476726"/>
          </a:xfrm>
          <a:prstGeom prst="wedgeRoundRectCallout">
            <a:avLst>
              <a:gd name="adj1" fmla="val -37022"/>
              <a:gd name="adj2" fmla="val -73610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 as second param</a:t>
            </a:r>
            <a:endParaRPr/>
          </a:p>
        </p:txBody>
      </p:sp>
      <p:sp>
        <p:nvSpPr>
          <p:cNvPr id="548" name="Google Shape;548;p4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Having all model definitions in the </a:t>
            </a:r>
            <a:r>
              <a:rPr lang="en-US" b="1" dirty="0">
                <a:solidFill>
                  <a:schemeClr val="lt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b="1" dirty="0">
                <a:solidFill>
                  <a:schemeClr val="lt1"/>
                </a:solidFill>
              </a:rPr>
              <a:t>no</a:t>
            </a:r>
            <a:r>
              <a:rPr lang="en-US" dirty="0"/>
              <a:t> good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That is the reason Node.js has </a:t>
            </a:r>
            <a:r>
              <a:rPr lang="en-US" b="1" dirty="0">
                <a:solidFill>
                  <a:schemeClr val="lt1"/>
                </a:solidFill>
              </a:rPr>
              <a:t>modules</a:t>
            </a:r>
            <a:r>
              <a:rPr lang="en-US" dirty="0"/>
              <a:t> in the first place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 folder </a:t>
            </a:r>
            <a:r>
              <a:rPr lang="en-US" b="1" dirty="0">
                <a:solidFill>
                  <a:schemeClr val="lt1"/>
                </a:solidFill>
              </a:rPr>
              <a:t>models</a:t>
            </a:r>
            <a:r>
              <a:rPr lang="en-US" dirty="0"/>
              <a:t>, file </a:t>
            </a:r>
            <a:r>
              <a:rPr lang="en-US" b="1" dirty="0">
                <a:solidFill>
                  <a:schemeClr val="lt1"/>
                </a:solidFill>
              </a:rPr>
              <a:t>Student.js</a:t>
            </a:r>
            <a:endParaRPr dirty="0">
              <a:solidFill>
                <a:srgbClr val="FED999"/>
              </a:solidFill>
            </a:endParaRPr>
          </a:p>
        </p:txBody>
      </p:sp>
      <p:sp>
        <p:nvSpPr>
          <p:cNvPr id="554" name="Google Shape;554;p4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Exporting Modules</a:t>
            </a:r>
            <a:endParaRPr dirty="0"/>
          </a:p>
        </p:txBody>
      </p:sp>
      <p:sp>
        <p:nvSpPr>
          <p:cNvPr id="555" name="Google Shape;555;p48"/>
          <p:cNvSpPr txBox="1"/>
          <p:nvPr/>
        </p:nvSpPr>
        <p:spPr>
          <a:xfrm>
            <a:off x="1101000" y="3204000"/>
            <a:ext cx="10201438" cy="313932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true, unique: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age: { type: Number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</p:txBody>
      </p:sp>
      <p:sp>
        <p:nvSpPr>
          <p:cNvPr id="556" name="Google Shape;556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We can put each </a:t>
            </a:r>
            <a:r>
              <a:rPr lang="en-US" b="1">
                <a:solidFill>
                  <a:schemeClr val="lt1"/>
                </a:solidFill>
              </a:rPr>
              <a:t>model</a:t>
            </a:r>
            <a:r>
              <a:rPr lang="en-US"/>
              <a:t> in a different </a:t>
            </a:r>
            <a:r>
              <a:rPr lang="en-US" b="1">
                <a:solidFill>
                  <a:schemeClr val="lt1"/>
                </a:solidFill>
              </a:rPr>
              <a:t>module</a:t>
            </a:r>
            <a:r>
              <a:rPr lang="en-US"/>
              <a:t>, and </a:t>
            </a:r>
            <a:r>
              <a:rPr lang="en-US" b="1">
                <a:solidFill>
                  <a:schemeClr val="lt1"/>
                </a:solidFill>
              </a:rPr>
              <a:t>load</a:t>
            </a:r>
            <a:r>
              <a:rPr lang="en-US"/>
              <a:t> all </a:t>
            </a:r>
            <a:br>
              <a:rPr lang="en-US"/>
            </a:br>
            <a:r>
              <a:rPr lang="en-US"/>
              <a:t>models at start</a:t>
            </a:r>
            <a:endParaRPr>
              <a:solidFill>
                <a:srgbClr val="FED999"/>
              </a:solidFill>
            </a:endParaRP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Where it is needed</a:t>
            </a:r>
            <a:endParaRPr/>
          </a:p>
        </p:txBody>
      </p:sp>
      <p:sp>
        <p:nvSpPr>
          <p:cNvPr id="562" name="Google Shape;562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Using Modules</a:t>
            </a:r>
            <a:endParaRPr/>
          </a:p>
        </p:txBody>
      </p:sp>
      <p:sp>
        <p:nvSpPr>
          <p:cNvPr id="563" name="Google Shape;563;p49"/>
          <p:cNvSpPr txBox="1"/>
          <p:nvPr/>
        </p:nvSpPr>
        <p:spPr>
          <a:xfrm>
            <a:off x="1056039" y="3198167"/>
            <a:ext cx="7604962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 = 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('./models/Student');</a:t>
            </a:r>
            <a:endParaRPr/>
          </a:p>
        </p:txBody>
      </p:sp>
      <p:sp>
        <p:nvSpPr>
          <p:cNvPr id="564" name="Google Shape;564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6000" y="1818422"/>
            <a:ext cx="4048451" cy="1626742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71" name="Google Shape;571;p50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CRUD with Mongoose</a:t>
            </a:r>
            <a:endParaRPr/>
          </a:p>
        </p:txBody>
      </p:sp>
      <p:sp>
        <p:nvSpPr>
          <p:cNvPr id="577" name="Google Shape;577;p51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Mongoose supports </a:t>
            </a:r>
            <a:r>
              <a:rPr lang="en-US" b="1">
                <a:solidFill>
                  <a:schemeClr val="lt1"/>
                </a:solidFill>
              </a:rPr>
              <a:t>all </a:t>
            </a:r>
            <a:r>
              <a:rPr lang="en-US"/>
              <a:t>CRUD operations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Create (Persist data)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7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Read (Extract data)</a:t>
            </a:r>
            <a:endParaRPr dirty="0"/>
          </a:p>
        </p:txBody>
      </p:sp>
      <p:sp>
        <p:nvSpPr>
          <p:cNvPr id="578" name="Google Shape;578;p51"/>
          <p:cNvSpPr txBox="1"/>
          <p:nvPr/>
        </p:nvSpPr>
        <p:spPr>
          <a:xfrm>
            <a:off x="2464991" y="2599657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Student({}).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(callback)</a:t>
            </a:r>
            <a:endParaRPr dirty="0"/>
          </a:p>
        </p:txBody>
      </p:sp>
      <p:sp>
        <p:nvSpPr>
          <p:cNvPr id="579" name="Google Shape;579;p51"/>
          <p:cNvSpPr txBox="1"/>
          <p:nvPr/>
        </p:nvSpPr>
        <p:spPr>
          <a:xfrm>
            <a:off x="2464991" y="4036759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dirty="0"/>
          </a:p>
        </p:txBody>
      </p:sp>
      <p:sp>
        <p:nvSpPr>
          <p:cNvPr id="580" name="Google Shape;580;p5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86" name="Google Shape;586;p52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Update (Modify data)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Delete (Remove data)</a:t>
            </a:r>
            <a:endParaRPr dirty="0"/>
          </a:p>
        </p:txBody>
      </p:sp>
      <p:sp>
        <p:nvSpPr>
          <p:cNvPr id="587" name="Google Shape;587;p52"/>
          <p:cNvSpPr txBox="1"/>
          <p:nvPr/>
        </p:nvSpPr>
        <p:spPr>
          <a:xfrm>
            <a:off x="1959075" y="1804849"/>
            <a:ext cx="10046747" cy="230832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{prop: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newVal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({_id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id},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{prop: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newVal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}}, callback)</a:t>
            </a:r>
            <a:endParaRPr dirty="0"/>
          </a:p>
        </p:txBody>
      </p:sp>
      <p:sp>
        <p:nvSpPr>
          <p:cNvPr id="588" name="Google Shape;588;p52"/>
          <p:cNvSpPr txBox="1"/>
          <p:nvPr/>
        </p:nvSpPr>
        <p:spPr>
          <a:xfrm>
            <a:off x="1969660" y="5088998"/>
            <a:ext cx="6871340" cy="83099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findByIdAndRemove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</p:txBody>
      </p:sp>
      <p:sp>
        <p:nvSpPr>
          <p:cNvPr id="589" name="Google Shape;589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Create Example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249836" y="1359120"/>
            <a:ext cx="11692328" cy="5319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mongoose = require('mongoose');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'mongodb://localhost:27017/unidb';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3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Number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).then(()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Student({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._id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596" name="Google Shape;596;p53"/>
          <p:cNvSpPr/>
          <p:nvPr/>
        </p:nvSpPr>
        <p:spPr>
          <a:xfrm>
            <a:off x="7511116" y="4891983"/>
            <a:ext cx="2374105" cy="854033"/>
          </a:xfrm>
          <a:prstGeom prst="wedgeRoundRectCallout">
            <a:avLst>
              <a:gd name="adj1" fmla="val -17566"/>
              <a:gd name="adj2" fmla="val -41535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 can also use Student.create()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Read Example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87115" y="1607904"/>
            <a:ext cx="11017771" cy="465798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.catch(err =&gt; 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console.log(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 dirty="0"/>
          </a:p>
        </p:txBody>
      </p:sp>
      <p:sp>
        <p:nvSpPr>
          <p:cNvPr id="604" name="Google Shape;604;p54"/>
          <p:cNvSpPr/>
          <p:nvPr/>
        </p:nvSpPr>
        <p:spPr>
          <a:xfrm>
            <a:off x="7176000" y="3568078"/>
            <a:ext cx="2720895" cy="644783"/>
          </a:xfrm>
          <a:prstGeom prst="wedgeRoundRectCallout">
            <a:avLst>
              <a:gd name="adj1" fmla="val -49648"/>
              <a:gd name="adj2" fmla="val -25348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handle errors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b="1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 b="1" u="sng">
                <a:solidFill>
                  <a:schemeClr val="lt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#js-web</a:t>
            </a:r>
            <a:endParaRPr sz="6000" b="1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Update Example</a:t>
            </a:r>
            <a:endParaRPr/>
          </a:p>
        </p:txBody>
      </p:sp>
      <p:sp>
        <p:nvSpPr>
          <p:cNvPr id="611" name="Google Shape;611;p55"/>
          <p:cNvSpPr txBox="1"/>
          <p:nvPr/>
        </p:nvSpPr>
        <p:spPr>
          <a:xfrm>
            <a:off x="339777" y="1149170"/>
            <a:ext cx="11512446" cy="561889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((student) =&gt; {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('57fb9fe90cd76e4e2c59e1a2',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Kiril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multi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  <a:endParaRPr sz="1600" dirty="0"/>
          </a:p>
        </p:txBody>
      </p:sp>
      <p:sp>
        <p:nvSpPr>
          <p:cNvPr id="612" name="Google Shape;612;p55"/>
          <p:cNvSpPr/>
          <p:nvPr/>
        </p:nvSpPr>
        <p:spPr>
          <a:xfrm>
            <a:off x="6366000" y="5558300"/>
            <a:ext cx="3115155" cy="476726"/>
          </a:xfrm>
          <a:prstGeom prst="wedgeRoundRectCallout">
            <a:avLst>
              <a:gd name="adj1" fmla="val -47863"/>
              <a:gd name="adj2" fmla="val -159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Update multiple entities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Remove &amp; Count Example</a:t>
            </a:r>
            <a:endParaRPr/>
          </a:p>
        </p:txBody>
      </p:sp>
      <p:sp>
        <p:nvSpPr>
          <p:cNvPr id="619" name="Google Shape;619;p56"/>
          <p:cNvSpPr txBox="1"/>
          <p:nvPr/>
        </p:nvSpPr>
        <p:spPr>
          <a:xfrm>
            <a:off x="324787" y="1741369"/>
            <a:ext cx="11542426" cy="456948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findByIdAndRemove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age: { 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 sz="1600" dirty="0"/>
          </a:p>
        </p:txBody>
      </p:sp>
      <p:sp>
        <p:nvSpPr>
          <p:cNvPr id="620" name="Google Shape;620;p56"/>
          <p:cNvSpPr/>
          <p:nvPr/>
        </p:nvSpPr>
        <p:spPr>
          <a:xfrm>
            <a:off x="7356000" y="2952274"/>
            <a:ext cx="3392122" cy="476726"/>
          </a:xfrm>
          <a:prstGeom prst="wedgeRoundRectCallout">
            <a:avLst>
              <a:gd name="adj1" fmla="val -56983"/>
              <a:gd name="adj2" fmla="val -3484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Remove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6"/>
          <p:cNvSpPr/>
          <p:nvPr/>
        </p:nvSpPr>
        <p:spPr>
          <a:xfrm>
            <a:off x="7536000" y="4639904"/>
            <a:ext cx="3890051" cy="476726"/>
          </a:xfrm>
          <a:prstGeom prst="wedgeRoundRectCallout">
            <a:avLst>
              <a:gd name="adj1" fmla="val -56330"/>
              <a:gd name="adj2" fmla="val -30833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Get the count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83176">
            <a:off x="4745327" y="1478664"/>
            <a:ext cx="2646744" cy="264605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Queries</a:t>
            </a:r>
            <a:endParaRPr dirty="0"/>
          </a:p>
        </p:txBody>
      </p:sp>
      <p:sp>
        <p:nvSpPr>
          <p:cNvPr id="629" name="Google Shape;629;p57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Queries</a:t>
            </a:r>
            <a:endParaRPr/>
          </a:p>
        </p:txBody>
      </p:sp>
      <p:sp>
        <p:nvSpPr>
          <p:cNvPr id="635" name="Google Shape;635;p58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defines </a:t>
            </a:r>
            <a:r>
              <a:rPr lang="en-US" b="1" dirty="0">
                <a:solidFill>
                  <a:schemeClr val="lt1"/>
                </a:solidFill>
              </a:rPr>
              <a:t>all</a:t>
            </a:r>
            <a:r>
              <a:rPr lang="en-US" dirty="0"/>
              <a:t> queries of the native </a:t>
            </a:r>
            <a:r>
              <a:rPr lang="en-US" dirty="0" err="1"/>
              <a:t>MongoDB</a:t>
            </a:r>
            <a:r>
              <a:rPr lang="en-US" dirty="0"/>
              <a:t> driver in a more </a:t>
            </a:r>
            <a:r>
              <a:rPr lang="en-US" b="1" dirty="0">
                <a:solidFill>
                  <a:schemeClr val="lt1"/>
                </a:solidFill>
              </a:rPr>
              <a:t>clear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useful</a:t>
            </a:r>
            <a:r>
              <a:rPr lang="en-US" dirty="0"/>
              <a:t> way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Instead of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Do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36" name="Google Shape;636;p58"/>
          <p:cNvSpPr txBox="1"/>
          <p:nvPr/>
        </p:nvSpPr>
        <p:spPr>
          <a:xfrm>
            <a:off x="2546877" y="2848130"/>
            <a:ext cx="5727693" cy="224852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$or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</p:txBody>
      </p:sp>
      <p:sp>
        <p:nvSpPr>
          <p:cNvPr id="637" name="Google Shape;637;p58"/>
          <p:cNvSpPr txBox="1"/>
          <p:nvPr/>
        </p:nvSpPr>
        <p:spPr>
          <a:xfrm>
            <a:off x="2546877" y="5601947"/>
            <a:ext cx="8229123" cy="99372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  <a:endParaRPr sz="1600" dirty="0"/>
          </a:p>
        </p:txBody>
      </p:sp>
      <p:sp>
        <p:nvSpPr>
          <p:cNvPr id="638" name="Google Shape;638;p5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many</a:t>
            </a:r>
            <a:r>
              <a:rPr lang="en-US" dirty="0"/>
              <a:t> queries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For equality/non-equality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Selection of some properties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44" name="Google Shape;644;p5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</a:t>
            </a:r>
            <a:endParaRPr/>
          </a:p>
        </p:txBody>
      </p:sp>
      <p:sp>
        <p:nvSpPr>
          <p:cNvPr id="645" name="Google Shape;645;p59"/>
          <p:cNvSpPr txBox="1"/>
          <p:nvPr/>
        </p:nvSpPr>
        <p:spPr>
          <a:xfrm>
            <a:off x="836831" y="2773327"/>
            <a:ext cx="6703221" cy="46454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lastName':'Petrov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</p:txBody>
      </p:sp>
      <p:sp>
        <p:nvSpPr>
          <p:cNvPr id="646" name="Google Shape;646;p59"/>
          <p:cNvSpPr txBox="1"/>
          <p:nvPr/>
        </p:nvSpPr>
        <p:spPr>
          <a:xfrm>
            <a:off x="836832" y="3578239"/>
            <a:ext cx="7317818" cy="49908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(7)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(14)</a:t>
            </a:r>
            <a:endParaRPr sz="1600" dirty="0"/>
          </a:p>
        </p:txBody>
      </p:sp>
      <p:sp>
        <p:nvSpPr>
          <p:cNvPr id="647" name="Google Shape;647;p59"/>
          <p:cNvSpPr txBox="1"/>
          <p:nvPr/>
        </p:nvSpPr>
        <p:spPr>
          <a:xfrm>
            <a:off x="836830" y="4338977"/>
            <a:ext cx="9611314" cy="50284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('12399')</a:t>
            </a:r>
            <a:endParaRPr sz="1600" dirty="0"/>
          </a:p>
        </p:txBody>
      </p:sp>
      <p:sp>
        <p:nvSpPr>
          <p:cNvPr id="648" name="Google Shape;648;p59"/>
          <p:cNvSpPr txBox="1"/>
          <p:nvPr/>
        </p:nvSpPr>
        <p:spPr>
          <a:xfrm>
            <a:off x="836831" y="5965284"/>
            <a:ext cx="10016048" cy="4654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lastName':'Kirilov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('name age')</a:t>
            </a:r>
            <a:endParaRPr sz="1600" dirty="0"/>
          </a:p>
        </p:txBody>
      </p:sp>
      <p:sp>
        <p:nvSpPr>
          <p:cNvPr id="649" name="Google Shape;649;p5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Sorting</a:t>
            </a: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Limit &amp; skip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Different methods could be </a:t>
            </a:r>
            <a:r>
              <a:rPr lang="en-US" b="1" dirty="0">
                <a:solidFill>
                  <a:schemeClr val="lt1"/>
                </a:solidFill>
              </a:rPr>
              <a:t>stacked </a:t>
            </a:r>
            <a:r>
              <a:rPr lang="en-US" dirty="0"/>
              <a:t>one upon the other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55" name="Google Shape;655;p6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 2</a:t>
            </a:r>
            <a:endParaRPr/>
          </a:p>
        </p:txBody>
      </p:sp>
      <p:sp>
        <p:nvSpPr>
          <p:cNvPr id="656" name="Google Shape;656;p60"/>
          <p:cNvSpPr txBox="1"/>
          <p:nvPr/>
        </p:nvSpPr>
        <p:spPr>
          <a:xfrm>
            <a:off x="1101001" y="1940569"/>
            <a:ext cx="5509662" cy="48783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  <a:endParaRPr sz="1600" dirty="0"/>
          </a:p>
        </p:txBody>
      </p:sp>
      <p:sp>
        <p:nvSpPr>
          <p:cNvPr id="657" name="Google Shape;657;p60"/>
          <p:cNvSpPr txBox="1"/>
          <p:nvPr/>
        </p:nvSpPr>
        <p:spPr>
          <a:xfrm>
            <a:off x="1101000" y="3202369"/>
            <a:ext cx="8777518" cy="5301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8" name="Google Shape;658;p60"/>
          <p:cNvSpPr txBox="1"/>
          <p:nvPr/>
        </p:nvSpPr>
        <p:spPr>
          <a:xfrm>
            <a:off x="1101000" y="4487340"/>
            <a:ext cx="9916770" cy="234068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(65)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9" name="Google Shape;659;p6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2890" y="1468583"/>
            <a:ext cx="2346219" cy="2346219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1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Model Population</a:t>
            </a:r>
            <a:endParaRPr dirty="0"/>
          </a:p>
        </p:txBody>
      </p:sp>
      <p:sp>
        <p:nvSpPr>
          <p:cNvPr id="666" name="Google Shape;666;p61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>
            <a:spLocks noGrp="1"/>
          </p:cNvSpPr>
          <p:nvPr>
            <p:ph type="body" idx="1"/>
          </p:nvPr>
        </p:nvSpPr>
        <p:spPr>
          <a:xfrm>
            <a:off x="2044728" y="1245835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Population is the process of </a:t>
            </a:r>
            <a:r>
              <a:rPr lang="en-US" b="1" dirty="0">
                <a:solidFill>
                  <a:schemeClr val="lt1"/>
                </a:solidFill>
              </a:rPr>
              <a:t>automatically replacing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specified paths </a:t>
            </a:r>
            <a:r>
              <a:rPr lang="en-US" dirty="0"/>
              <a:t>in the document with </a:t>
            </a:r>
            <a:br>
              <a:rPr lang="en-US" dirty="0"/>
            </a:br>
            <a:r>
              <a:rPr lang="en-US" dirty="0"/>
              <a:t>document(s) from </a:t>
            </a:r>
            <a:r>
              <a:rPr lang="en-US" b="1" dirty="0">
                <a:solidFill>
                  <a:schemeClr val="lt1"/>
                </a:solidFill>
              </a:rPr>
              <a:t>other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collection(s)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may </a:t>
            </a:r>
            <a:r>
              <a:rPr lang="en-US" b="1" dirty="0">
                <a:solidFill>
                  <a:schemeClr val="bg1"/>
                </a:solidFill>
              </a:rPr>
              <a:t>populate</a:t>
            </a:r>
            <a:r>
              <a:rPr lang="en-US" dirty="0"/>
              <a:t> a single document, multiple </a:t>
            </a:r>
            <a:br>
              <a:rPr lang="en-US" dirty="0"/>
            </a:br>
            <a:r>
              <a:rPr lang="en-US" dirty="0"/>
              <a:t>documents, plain object, multiple plain objects, </a:t>
            </a:r>
            <a:br>
              <a:rPr lang="en-US" dirty="0"/>
            </a:br>
            <a:r>
              <a:rPr lang="en-US" dirty="0"/>
              <a:t>or all objects returned from a query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72" name="Google Shape;672;p6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Population Definition</a:t>
            </a:r>
            <a:endParaRPr/>
          </a:p>
        </p:txBody>
      </p:sp>
      <p:sp>
        <p:nvSpPr>
          <p:cNvPr id="673" name="Google Shape;673;p6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3"/>
          <p:cNvSpPr txBox="1">
            <a:spLocks noGrp="1"/>
          </p:cNvSpPr>
          <p:nvPr>
            <p:ph type="body" idx="1"/>
          </p:nvPr>
        </p:nvSpPr>
        <p:spPr>
          <a:xfrm>
            <a:off x="177138" y="1244621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create </a:t>
            </a:r>
            <a:r>
              <a:rPr lang="en-US" b="1" dirty="0">
                <a:solidFill>
                  <a:schemeClr val="lt1"/>
                </a:solidFill>
              </a:rPr>
              <a:t>two models </a:t>
            </a:r>
            <a:r>
              <a:rPr lang="en-US" dirty="0"/>
              <a:t>that </a:t>
            </a:r>
            <a:r>
              <a:rPr lang="en-US" b="1" dirty="0">
                <a:solidFill>
                  <a:schemeClr val="lt1"/>
                </a:solidFill>
              </a:rPr>
              <a:t>reference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each other</a:t>
            </a:r>
            <a:endParaRPr dirty="0"/>
          </a:p>
        </p:txBody>
      </p:sp>
      <p:sp>
        <p:nvSpPr>
          <p:cNvPr id="679" name="Google Shape;679;p6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80" name="Google Shape;680;p63"/>
          <p:cNvSpPr txBox="1"/>
          <p:nvPr/>
        </p:nvSpPr>
        <p:spPr>
          <a:xfrm>
            <a:off x="680282" y="1881748"/>
            <a:ext cx="10831437" cy="49312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name: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age: Number,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String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teacher: { type: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Schema.Types.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'Teacher'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subjects: [{ type: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Schema.Types.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'Subject'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title: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students: [{ type: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Schema.Types.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</p:txBody>
      </p:sp>
      <p:sp>
        <p:nvSpPr>
          <p:cNvPr id="681" name="Google Shape;681;p6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To load all the data </a:t>
            </a:r>
            <a:r>
              <a:rPr lang="en-US" b="1" dirty="0">
                <a:solidFill>
                  <a:schemeClr val="lt1"/>
                </a:solidFill>
              </a:rPr>
              <a:t>referenced</a:t>
            </a:r>
            <a:r>
              <a:rPr lang="en-US" dirty="0"/>
              <a:t> with the entity use </a:t>
            </a:r>
            <a:r>
              <a:rPr lang="en-US" b="1" dirty="0">
                <a:solidFill>
                  <a:schemeClr val="lt1"/>
                </a:solidFill>
              </a:rPr>
              <a:t>populate()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also load </a:t>
            </a:r>
            <a:r>
              <a:rPr lang="en-US" b="1" dirty="0">
                <a:solidFill>
                  <a:schemeClr val="lt1"/>
                </a:solidFill>
              </a:rPr>
              <a:t>multiple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paths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200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687" name="Google Shape;687;p6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Population</a:t>
            </a:r>
            <a:endParaRPr/>
          </a:p>
        </p:txBody>
      </p:sp>
      <p:sp>
        <p:nvSpPr>
          <p:cNvPr id="688" name="Google Shape;688;p64"/>
          <p:cNvSpPr txBox="1"/>
          <p:nvPr/>
        </p:nvSpPr>
        <p:spPr>
          <a:xfrm>
            <a:off x="858719" y="1892081"/>
            <a:ext cx="7071078" cy="187044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89" name="Google Shape;689;p64"/>
          <p:cNvSpPr/>
          <p:nvPr/>
        </p:nvSpPr>
        <p:spPr>
          <a:xfrm>
            <a:off x="8225030" y="2282041"/>
            <a:ext cx="3021683" cy="851297"/>
          </a:xfrm>
          <a:prstGeom prst="wedgeRoundRectCallout">
            <a:avLst>
              <a:gd name="adj1" fmla="val -47100"/>
              <a:gd name="adj2" fmla="val -25029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Will return an array of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Id's</a:t>
            </a:r>
            <a:endParaRPr dirty="0"/>
          </a:p>
        </p:txBody>
      </p:sp>
      <p:sp>
        <p:nvSpPr>
          <p:cNvPr id="690" name="Google Shape;690;p64"/>
          <p:cNvSpPr txBox="1"/>
          <p:nvPr/>
        </p:nvSpPr>
        <p:spPr>
          <a:xfrm>
            <a:off x="858718" y="4228233"/>
            <a:ext cx="7041097" cy="259978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('teacher')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teacher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91" name="Google Shape;691;p6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9"/>
          <p:cNvGrpSpPr/>
          <p:nvPr/>
        </p:nvGrpSpPr>
        <p:grpSpPr>
          <a:xfrm>
            <a:off x="4309053" y="1929600"/>
            <a:ext cx="3429893" cy="1606800"/>
            <a:chOff x="2666107" y="1905000"/>
            <a:chExt cx="6487834" cy="2819400"/>
          </a:xfrm>
        </p:grpSpPr>
        <p:pic>
          <p:nvPicPr>
            <p:cNvPr id="374" name="Google Shape;374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58198" y="2167128"/>
              <a:ext cx="2295743" cy="2295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6107" y="1905000"/>
              <a:ext cx="2820134" cy="281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9"/>
            <p:cNvSpPr/>
            <p:nvPr/>
          </p:nvSpPr>
          <p:spPr>
            <a:xfrm>
              <a:off x="5253542" y="2967335"/>
              <a:ext cx="1684918" cy="16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/>
            </a:p>
          </p:txBody>
        </p:sp>
      </p:grpSp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Relational and </a:t>
            </a:r>
            <a:r>
              <a:rPr lang="en-US" dirty="0" err="1"/>
              <a:t>NoSQL</a:t>
            </a:r>
            <a:r>
              <a:rPr lang="en-US" dirty="0"/>
              <a:t> Databases</a:t>
            </a:r>
            <a:endParaRPr dirty="0"/>
          </a:p>
        </p:txBody>
      </p:sp>
      <p:sp>
        <p:nvSpPr>
          <p:cNvPr id="378" name="Google Shape;378;p2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Populate based on a </a:t>
            </a:r>
            <a:r>
              <a:rPr lang="en-US" b="1" dirty="0">
                <a:solidFill>
                  <a:schemeClr val="lt1"/>
                </a:solidFill>
              </a:rPr>
              <a:t>condition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30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on populate here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mongoosejs.com/docs/populate.html</a:t>
            </a:r>
            <a:endParaRPr dirty="0"/>
          </a:p>
        </p:txBody>
      </p:sp>
      <p:sp>
        <p:nvSpPr>
          <p:cNvPr id="697" name="Google Shape;697;p6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Query Conditions</a:t>
            </a:r>
            <a:endParaRPr/>
          </a:p>
        </p:txBody>
      </p:sp>
      <p:sp>
        <p:nvSpPr>
          <p:cNvPr id="698" name="Google Shape;698;p65"/>
          <p:cNvSpPr txBox="1"/>
          <p:nvPr/>
        </p:nvSpPr>
        <p:spPr>
          <a:xfrm>
            <a:off x="695999" y="1899000"/>
            <a:ext cx="7038925" cy="31376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find({})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.populate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'students',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age: { $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'name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limit: 3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600" dirty="0"/>
          </a:p>
        </p:txBody>
      </p:sp>
      <p:sp>
        <p:nvSpPr>
          <p:cNvPr id="699" name="Google Shape;699;p6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 txBox="1">
            <a:spLocks noGrp="1"/>
          </p:cNvSpPr>
          <p:nvPr>
            <p:ph type="body" idx="1"/>
          </p:nvPr>
        </p:nvSpPr>
        <p:spPr>
          <a:xfrm>
            <a:off x="868363" y="1655763"/>
            <a:ext cx="7583187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6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708" name="Google Shape;708;p66"/>
          <p:cNvGrpSpPr/>
          <p:nvPr/>
        </p:nvGrpSpPr>
        <p:grpSpPr>
          <a:xfrm>
            <a:off x="190403" y="1416594"/>
            <a:ext cx="8635245" cy="5301720"/>
            <a:chOff x="472011" y="1508786"/>
            <a:chExt cx="3799787" cy="4865561"/>
          </a:xfrm>
        </p:grpSpPr>
        <p:sp>
          <p:nvSpPr>
            <p:cNvPr id="709" name="Google Shape;709;p6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6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2" name="Google Shape;71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6"/>
          <p:cNvSpPr/>
          <p:nvPr/>
        </p:nvSpPr>
        <p:spPr>
          <a:xfrm>
            <a:off x="952800" y="1716114"/>
            <a:ext cx="761520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databases provide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performance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gives us a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schema-based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supports all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CRUD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operations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Chaining queries with Mongoose is possible</a:t>
            </a:r>
            <a:endParaRPr dirty="0"/>
          </a:p>
        </p:txBody>
      </p:sp>
      <p:sp>
        <p:nvSpPr>
          <p:cNvPr id="714" name="Google Shape;714;p66"/>
          <p:cNvSpPr txBox="1"/>
          <p:nvPr/>
        </p:nvSpPr>
        <p:spPr>
          <a:xfrm>
            <a:off x="1123498" y="2854886"/>
            <a:ext cx="7273803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modelSchema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propString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: String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715" name="Google Shape;715;p66"/>
          <p:cNvSpPr txBox="1"/>
          <p:nvPr/>
        </p:nvSpPr>
        <p:spPr>
          <a:xfrm>
            <a:off x="1093839" y="5193900"/>
            <a:ext cx="7335606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('firstName').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('gosho')</a:t>
            </a:r>
            <a:b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.where('age').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(65).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({age:1}).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b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/>
          </a:p>
        </p:txBody>
      </p:sp>
      <p:sp>
        <p:nvSpPr>
          <p:cNvPr id="716" name="Google Shape;716;p6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740" name="Google Shape;740;p6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6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742" name="Google Shape;742;p6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Relational Database</a:t>
            </a:r>
            <a:endParaRPr/>
          </a:p>
        </p:txBody>
      </p:sp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>
            <a:off x="1959071" y="1064109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Organize data into one or more </a:t>
            </a:r>
            <a:r>
              <a:rPr lang="en-US" sz="3143" b="1" dirty="0">
                <a:solidFill>
                  <a:schemeClr val="lt1"/>
                </a:solidFill>
              </a:rPr>
              <a:t>tables</a:t>
            </a:r>
            <a:r>
              <a:rPr lang="en-US" sz="3143" dirty="0"/>
              <a:t> of </a:t>
            </a:r>
            <a:r>
              <a:rPr lang="en-US" sz="3143" b="1" dirty="0">
                <a:solidFill>
                  <a:schemeClr val="lt1"/>
                </a:solidFill>
              </a:rPr>
              <a:t>columns</a:t>
            </a:r>
            <a:r>
              <a:rPr lang="en-US" sz="3143" dirty="0"/>
              <a:t> </a:t>
            </a:r>
            <a:br>
              <a:rPr lang="en-US" sz="3143" dirty="0"/>
            </a:br>
            <a:r>
              <a:rPr lang="en-US" sz="3143" dirty="0"/>
              <a:t>and </a:t>
            </a:r>
            <a:r>
              <a:rPr lang="en-US" sz="3143" b="1" dirty="0">
                <a:solidFill>
                  <a:schemeClr val="lt1"/>
                </a:solidFill>
              </a:rPr>
              <a:t>rows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Unique </a:t>
            </a:r>
            <a:r>
              <a:rPr lang="en-US" sz="3143" b="1" dirty="0">
                <a:solidFill>
                  <a:schemeClr val="lt1"/>
                </a:solidFill>
              </a:rPr>
              <a:t>key</a:t>
            </a:r>
            <a:r>
              <a:rPr lang="en-US" sz="3143" dirty="0"/>
              <a:t> identifying each </a:t>
            </a:r>
            <a:r>
              <a:rPr lang="en-US" sz="3143" b="1" dirty="0">
                <a:solidFill>
                  <a:schemeClr val="lt1"/>
                </a:solidFill>
              </a:rPr>
              <a:t>row</a:t>
            </a:r>
            <a:r>
              <a:rPr lang="en-US" sz="3143" dirty="0"/>
              <a:t> of data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Almost all relational databases use </a:t>
            </a:r>
            <a:r>
              <a:rPr lang="en-US" sz="3143" b="1" dirty="0">
                <a:solidFill>
                  <a:schemeClr val="lt1"/>
                </a:solidFill>
              </a:rPr>
              <a:t>SQL</a:t>
            </a:r>
            <a:r>
              <a:rPr lang="en-US" sz="3143" dirty="0">
                <a:solidFill>
                  <a:schemeClr val="accent1"/>
                </a:solidFill>
              </a:rPr>
              <a:t> </a:t>
            </a:r>
            <a:r>
              <a:rPr lang="en-US" sz="3143" dirty="0"/>
              <a:t>to </a:t>
            </a:r>
            <a:r>
              <a:rPr lang="en-US" sz="3143" b="1" dirty="0">
                <a:solidFill>
                  <a:schemeClr val="lt1"/>
                </a:solidFill>
              </a:rPr>
              <a:t>extract</a:t>
            </a:r>
            <a:r>
              <a:rPr lang="en-US" sz="3143" dirty="0"/>
              <a:t> data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96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b="1" dirty="0">
                <a:solidFill>
                  <a:schemeClr val="lt1"/>
                </a:solidFill>
              </a:rPr>
              <a:t>Relations</a:t>
            </a:r>
            <a:r>
              <a:rPr lang="en-US" sz="3143" dirty="0"/>
              <a:t> between tables are done using </a:t>
            </a:r>
            <a:br>
              <a:rPr lang="en-US" sz="3143" dirty="0"/>
            </a:br>
            <a:r>
              <a:rPr lang="en-US" sz="3143" b="1" dirty="0">
                <a:solidFill>
                  <a:schemeClr val="lt1"/>
                </a:solidFill>
              </a:rPr>
              <a:t>Foreign Keys (FK)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Such databases are </a:t>
            </a:r>
            <a:r>
              <a:rPr lang="en-US" sz="3143" b="1" dirty="0">
                <a:solidFill>
                  <a:schemeClr val="lt1"/>
                </a:solidFill>
              </a:rPr>
              <a:t>Oracle</a:t>
            </a:r>
            <a:r>
              <a:rPr lang="en-US" sz="3143" dirty="0"/>
              <a:t>, </a:t>
            </a:r>
            <a:r>
              <a:rPr lang="en-US" sz="3143" b="1" dirty="0" err="1">
                <a:solidFill>
                  <a:schemeClr val="lt1"/>
                </a:solidFill>
              </a:rPr>
              <a:t>MySQL</a:t>
            </a:r>
            <a:r>
              <a:rPr lang="en-US" sz="3143" dirty="0"/>
              <a:t>, </a:t>
            </a:r>
            <a:r>
              <a:rPr lang="en-US" sz="3143" b="1" dirty="0">
                <a:solidFill>
                  <a:schemeClr val="lt1"/>
                </a:solidFill>
              </a:rPr>
              <a:t>SQL Server</a:t>
            </a:r>
            <a:r>
              <a:rPr lang="en-US" sz="3143" dirty="0"/>
              <a:t>, etc..</a:t>
            </a:r>
            <a:endParaRPr dirty="0"/>
          </a:p>
        </p:txBody>
      </p:sp>
      <p:sp>
        <p:nvSpPr>
          <p:cNvPr id="385" name="Google Shape;385;p30"/>
          <p:cNvSpPr txBox="1"/>
          <p:nvPr/>
        </p:nvSpPr>
        <p:spPr>
          <a:xfrm>
            <a:off x="2422566" y="3702133"/>
            <a:ext cx="4753434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Students</a:t>
            </a:r>
            <a:endParaRPr sz="28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Relational Database – Example</a:t>
            </a:r>
            <a:endParaRPr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1065489" y="1719544"/>
            <a:ext cx="3506113" cy="3766856"/>
            <a:chOff x="6475412" y="933540"/>
            <a:chExt cx="2057400" cy="2266860"/>
          </a:xfrm>
        </p:grpSpPr>
        <p:sp>
          <p:nvSpPr>
            <p:cNvPr id="393" name="Google Shape;393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2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Pets</a:t>
              </a:r>
              <a:endParaRPr/>
            </a:p>
          </p:txBody>
        </p:sp>
        <p:grpSp>
          <p:nvGrpSpPr>
            <p:cNvPr id="394" name="Google Shape;394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395" name="Google Shape;395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398" name="Google Shape;398;p31"/>
          <p:cNvSpPr/>
          <p:nvPr/>
        </p:nvSpPr>
        <p:spPr>
          <a:xfrm>
            <a:off x="1494917" y="3956596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1490186" y="4514020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OwnerId</a:t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 rot="-5400000">
            <a:off x="5602600" y="3711682"/>
            <a:ext cx="529481" cy="2134155"/>
            <a:chOff x="1041397" y="1688004"/>
            <a:chExt cx="720519" cy="2133599"/>
          </a:xfrm>
        </p:grpSpPr>
        <p:sp>
          <p:nvSpPr>
            <p:cNvPr id="401" name="Google Shape;401;p31"/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 txBox="1"/>
            <p:nvPr/>
          </p:nvSpPr>
          <p:spPr>
            <a:xfrm rot="5400000">
              <a:off x="615080" y="2694009"/>
              <a:ext cx="1752599" cy="50258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Foreign Key</a:t>
              </a:r>
              <a:endParaRPr/>
            </a:p>
          </p:txBody>
        </p:sp>
      </p:grpSp>
      <p:grpSp>
        <p:nvGrpSpPr>
          <p:cNvPr id="403" name="Google Shape;403;p31"/>
          <p:cNvGrpSpPr/>
          <p:nvPr/>
        </p:nvGrpSpPr>
        <p:grpSpPr>
          <a:xfrm>
            <a:off x="7620397" y="1719544"/>
            <a:ext cx="3506113" cy="3766856"/>
            <a:chOff x="6475412" y="933540"/>
            <a:chExt cx="2057400" cy="2266860"/>
          </a:xfrm>
        </p:grpSpPr>
        <p:sp>
          <p:nvSpPr>
            <p:cNvPr id="404" name="Google Shape;404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-US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People</a:t>
              </a:r>
              <a:endParaRPr/>
            </a:p>
          </p:txBody>
        </p:sp>
        <p:grpSp>
          <p:nvGrpSpPr>
            <p:cNvPr id="405" name="Google Shape;405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406" name="Google Shape;406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409" name="Google Shape;409;p31"/>
          <p:cNvSpPr/>
          <p:nvPr/>
        </p:nvSpPr>
        <p:spPr>
          <a:xfrm>
            <a:off x="8049825" y="3961224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8049825" y="4571806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endParaRPr/>
          </a:p>
        </p:txBody>
      </p:sp>
      <p:cxnSp>
        <p:nvCxnSpPr>
          <p:cNvPr id="411" name="Google Shape;411;p31"/>
          <p:cNvCxnSpPr/>
          <p:nvPr/>
        </p:nvCxnSpPr>
        <p:spPr>
          <a:xfrm rot="10800000" flipH="1">
            <a:off x="5028923" y="2590800"/>
            <a:ext cx="2439034" cy="188113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12" name="Google Shape;412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Key-value </a:t>
            </a:r>
            <a:r>
              <a:rPr lang="en-US" b="1" dirty="0">
                <a:solidFill>
                  <a:schemeClr val="lt1"/>
                </a:solidFill>
              </a:rPr>
              <a:t>stores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1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SQL</a:t>
            </a:r>
            <a:r>
              <a:rPr lang="en-US" dirty="0"/>
              <a:t> query is </a:t>
            </a:r>
            <a:r>
              <a:rPr lang="en-US" b="1" dirty="0">
                <a:solidFill>
                  <a:schemeClr val="lt1"/>
                </a:solidFill>
              </a:rPr>
              <a:t>not</a:t>
            </a:r>
            <a:r>
              <a:rPr lang="en-US" dirty="0"/>
              <a:t> used in </a:t>
            </a:r>
            <a:r>
              <a:rPr lang="en-US" dirty="0" err="1"/>
              <a:t>NoSQL</a:t>
            </a:r>
            <a:r>
              <a:rPr lang="en-US" dirty="0"/>
              <a:t> systems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</a:t>
            </a:r>
            <a:r>
              <a:rPr lang="en-US" b="1" dirty="0">
                <a:solidFill>
                  <a:schemeClr val="lt1"/>
                </a:solidFill>
              </a:rPr>
              <a:t>scalable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lt1"/>
                </a:solidFill>
              </a:rPr>
              <a:t>provide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superior </a:t>
            </a:r>
            <a:r>
              <a:rPr lang="en-US" b="1" dirty="0">
                <a:solidFill>
                  <a:schemeClr val="lt1"/>
                </a:solidFill>
              </a:rPr>
              <a:t>performance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Such databases are </a:t>
            </a:r>
            <a:r>
              <a:rPr lang="en-US" b="1" dirty="0" err="1">
                <a:solidFill>
                  <a:schemeClr val="lt1"/>
                </a:solidFill>
              </a:rPr>
              <a:t>MongoDB</a:t>
            </a:r>
            <a:r>
              <a:rPr lang="en-US" dirty="0"/>
              <a:t>, </a:t>
            </a:r>
            <a:r>
              <a:rPr lang="en-US" b="1" dirty="0">
                <a:solidFill>
                  <a:schemeClr val="lt1"/>
                </a:solidFill>
              </a:rPr>
              <a:t>Cassandra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lt1"/>
                </a:solidFill>
              </a:rPr>
              <a:t>Redis</a:t>
            </a:r>
            <a:r>
              <a:rPr lang="en-US" dirty="0"/>
              <a:t>, etc..</a:t>
            </a:r>
            <a:endParaRPr dirty="0"/>
          </a:p>
        </p:txBody>
      </p:sp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Non-relational Database (</a:t>
            </a:r>
            <a:r>
              <a:rPr lang="en-US" dirty="0" err="1"/>
              <a:t>NoSQL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419" name="Google Shape;419;p32"/>
          <p:cNvSpPr txBox="1"/>
          <p:nvPr/>
        </p:nvSpPr>
        <p:spPr>
          <a:xfrm>
            <a:off x="608171" y="1828801"/>
            <a:ext cx="10442119" cy="2141713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-US" sz="25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("59d3fe7ed81452db0933a871"),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"peter@gmail.com",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22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420" name="Google Shape;420;p3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3" descr="C:\Users\Vako\Desktop\Visual_Studio_Code_0.10.1_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697" y="2625268"/>
            <a:ext cx="1105188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1237" y="2568430"/>
            <a:ext cx="1207591" cy="12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5471" y="1346165"/>
            <a:ext cx="1765464" cy="122226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 err="1"/>
              <a:t>MongoDB</a:t>
            </a:r>
            <a:r>
              <a:rPr lang="en-US" dirty="0"/>
              <a:t> Overview</a:t>
            </a:r>
            <a:endParaRPr dirty="0"/>
          </a:p>
        </p:txBody>
      </p:sp>
      <p:sp>
        <p:nvSpPr>
          <p:cNvPr id="431" name="Google Shape;431;p33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Download from: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https://www.mongodb.com/download-center</a:t>
            </a:r>
            <a:endParaRPr dirty="0">
              <a:solidFill>
                <a:schemeClr val="accent1"/>
              </a:solidFill>
            </a:endParaRPr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When </a:t>
            </a:r>
            <a:r>
              <a:rPr lang="en-US" b="1" dirty="0">
                <a:solidFill>
                  <a:schemeClr val="lt1"/>
                </a:solidFill>
              </a:rPr>
              <a:t>installed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 needs a </a:t>
            </a:r>
            <a:r>
              <a:rPr lang="en-US" b="1" dirty="0">
                <a:solidFill>
                  <a:schemeClr val="lt1"/>
                </a:solidFill>
              </a:rPr>
              <a:t>driver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One to use with Node.js, .NET, Java, etc..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Install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driver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for Node.js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Install </a:t>
            </a:r>
            <a:r>
              <a:rPr lang="en-US" dirty="0" err="1"/>
              <a:t>MongoDB</a:t>
            </a:r>
            <a:endParaRPr dirty="0"/>
          </a:p>
        </p:txBody>
      </p:sp>
      <p:sp>
        <p:nvSpPr>
          <p:cNvPr id="438" name="Google Shape;438;p34"/>
          <p:cNvSpPr txBox="1"/>
          <p:nvPr/>
        </p:nvSpPr>
        <p:spPr>
          <a:xfrm>
            <a:off x="1101000" y="3949973"/>
            <a:ext cx="4615390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install </a:t>
            </a:r>
            <a:r>
              <a:rPr lang="en-US" sz="28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-g</a:t>
            </a:r>
            <a:endParaRPr dirty="0"/>
          </a:p>
        </p:txBody>
      </p:sp>
      <p:sp>
        <p:nvSpPr>
          <p:cNvPr id="439" name="Google Shape;439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2489</Words>
  <Application>Microsoft Office PowerPoint</Application>
  <PresentationFormat>Widescreen</PresentationFormat>
  <Paragraphs>424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Noto Sans Symbols</vt:lpstr>
      <vt:lpstr>SoftUni</vt:lpstr>
      <vt:lpstr>1_SoftUni</vt:lpstr>
      <vt:lpstr>NoSQL and MongoDB</vt:lpstr>
      <vt:lpstr>Table of Contents</vt:lpstr>
      <vt:lpstr>Have a Question?</vt:lpstr>
      <vt:lpstr>Relational and NoSQL Databases</vt:lpstr>
      <vt:lpstr>Relational Database</vt:lpstr>
      <vt:lpstr>Relational Database – Example</vt:lpstr>
      <vt:lpstr>Non-relational Database (NoSQL)</vt:lpstr>
      <vt:lpstr>MongoDB Overview</vt:lpstr>
      <vt:lpstr>Install MongoDB</vt:lpstr>
      <vt:lpstr>Configure MongoDB</vt:lpstr>
      <vt:lpstr>Working with MongoDB Shell Client</vt:lpstr>
      <vt:lpstr>Working with MongoDB GUI</vt:lpstr>
      <vt:lpstr>Working with MongoDB from Node.js – Example</vt:lpstr>
      <vt:lpstr>Mongoose Overview</vt:lpstr>
      <vt:lpstr>Mongoose Overview</vt:lpstr>
      <vt:lpstr>Working with Mongoose in Node.js</vt:lpstr>
      <vt:lpstr>MongoDB Hosting</vt:lpstr>
      <vt:lpstr>Mongoose Models</vt:lpstr>
      <vt:lpstr>Mongoose Models</vt:lpstr>
      <vt:lpstr>Model Methods</vt:lpstr>
      <vt:lpstr>Model Virtual Properties</vt:lpstr>
      <vt:lpstr>Property Validation</vt:lpstr>
      <vt:lpstr>Exporting Modules</vt:lpstr>
      <vt:lpstr>Using Modules</vt:lpstr>
      <vt:lpstr>CRUD with Mongoose</vt:lpstr>
      <vt:lpstr>CRUD with Mongoose</vt:lpstr>
      <vt:lpstr>CRUD with Mongoose</vt:lpstr>
      <vt:lpstr>Create Example</vt:lpstr>
      <vt:lpstr>Read Example</vt:lpstr>
      <vt:lpstr>Update Example</vt:lpstr>
      <vt:lpstr>Remove &amp; Count Example</vt:lpstr>
      <vt:lpstr>Mongoose Queries</vt:lpstr>
      <vt:lpstr>Mongoose Queries</vt:lpstr>
      <vt:lpstr>Mongoose Queries Example</vt:lpstr>
      <vt:lpstr>Mongoose Queries Example 2</vt:lpstr>
      <vt:lpstr>Model Population</vt:lpstr>
      <vt:lpstr>Population Definition</vt:lpstr>
      <vt:lpstr>Example</vt:lpstr>
      <vt:lpstr>Population</vt:lpstr>
      <vt:lpstr>Query Conditions</vt:lpstr>
      <vt:lpstr>Summary</vt:lpstr>
      <vt:lpstr>Questions?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and MongoDB</dc:title>
  <cp:lastModifiedBy>krasi</cp:lastModifiedBy>
  <cp:revision>24</cp:revision>
  <dcterms:modified xsi:type="dcterms:W3CDTF">2021-01-24T15:08:12Z</dcterms:modified>
</cp:coreProperties>
</file>