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9"/>
  </p:notesMasterIdLst>
  <p:handoutMasterIdLst>
    <p:handoutMasterId r:id="rId4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4" r:id="rId36"/>
    <p:sldId id="296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5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  <p14:sldId id="262"/>
          </p14:sldIdLst>
        </p14:section>
        <p14:section name="Declaring and Invoking Functions" id="{27A20FCC-E6FF-48CB-B778-6143298F29B9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rrow Functions" id="{DC7529B7-5FA3-4E08-8CFD-E6CB70FA9D64}">
          <p14:sldIdLst>
            <p14:sldId id="272"/>
            <p14:sldId id="273"/>
            <p14:sldId id="274"/>
            <p14:sldId id="275"/>
          </p14:sldIdLst>
        </p14:section>
        <p14:section name="Nested Functions" id="{70F76FD8-C6DB-4B37-99B3-292AF4C1D2D8}">
          <p14:sldIdLst>
            <p14:sldId id="276"/>
            <p14:sldId id="277"/>
          </p14:sldIdLst>
        </p14:section>
        <p14:section name="Reference vs Value Types" id="{2BFE3281-4609-45D9-9D69-E8DF06EF9440}">
          <p14:sldIdLst>
            <p14:sldId id="278"/>
            <p14:sldId id="279"/>
            <p14:sldId id="280"/>
            <p14:sldId id="281"/>
            <p14:sldId id="282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287"/>
          </p14:sldIdLst>
        </p14:section>
        <p14:section name="Conclusion" id="{336E7867-E2D6-43E7-BADC-BD8A5EA41FD9}">
          <p14:sldIdLst>
            <p14:sldId id="288"/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27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5001" y="914400"/>
            <a:ext cx="10033549" cy="5276048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declaration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expression</a:t>
            </a: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160765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236581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 smtClean="0">
                <a:latin typeface="Consolas" pitchFamily="49" charset="0"/>
              </a:rPr>
              <a:t>let </a:t>
            </a:r>
            <a:r>
              <a:rPr lang="en-GB" sz="2000" b="1" noProof="1">
                <a:latin typeface="Consolas" pitchFamily="49" charset="0"/>
              </a:rPr>
              <a:t>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printHeader()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4869000"/>
            <a:ext cx="5934830" cy="14684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 main(){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55418"/>
              <a:gd name="adj2" fmla="val -36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62883"/>
              <a:gd name="adj2" fmla="val 68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Itself (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2574000"/>
            <a:ext cx="486812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262435"/>
            <a:ext cx="4950000" cy="1368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600" b="1" noProof="1">
                <a:latin typeface="Consolas" pitchFamily="49" charset="0"/>
              </a:rPr>
              <a:t>{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629400" y="3200400"/>
            <a:ext cx="3505200" cy="838200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05600" y="5409480"/>
            <a:ext cx="3124200" cy="865105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747475"/>
          </a:xfrm>
        </p:spPr>
        <p:txBody>
          <a:bodyPr>
            <a:normAutofit/>
          </a:bodyPr>
          <a:lstStyle/>
          <a:p>
            <a:r>
              <a:rPr lang="en-GB" sz="3000" dirty="0"/>
              <a:t>Write a function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–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" y="1155235"/>
            <a:ext cx="9677400" cy="48940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function solve(grade)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(grade &gt;= 2.00 &amp;&amp; grade &lt;= 2.99)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'Fail';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 else if (grade &gt;= 3.00 &amp;&amp; grade &lt;= 3.49)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'Poor';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</a:rPr>
              <a:t>    // TODO: Add other conditions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that </a:t>
            </a:r>
            <a:r>
              <a:rPr lang="bg-BG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the value of a number</a:t>
            </a:r>
            <a:r>
              <a:rPr lang="bg-BG" b="1" dirty="0"/>
              <a:t> </a:t>
            </a:r>
            <a:endParaRPr lang="en-GB" b="1" dirty="0"/>
          </a:p>
          <a:p>
            <a:pPr lvl="2"/>
            <a:r>
              <a:rPr lang="en-GB" dirty="0"/>
              <a:t>The number should be </a:t>
            </a:r>
            <a:r>
              <a:rPr lang="bg-BG" b="1" dirty="0">
                <a:solidFill>
                  <a:schemeClr val="bg1"/>
                </a:solidFill>
              </a:rPr>
              <a:t>raised to a given power</a:t>
            </a:r>
            <a:endParaRPr lang="en-GB" dirty="0"/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dirty="0"/>
              <a:t> its value</a:t>
            </a:r>
          </a:p>
          <a:p>
            <a:pPr marL="609036" lvl="1" indent="0">
              <a:buNone/>
            </a:pP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B174C3-F1CF-4BFA-8ECB-B158920B5B6E}"/>
              </a:ext>
            </a:extLst>
          </p:cNvPr>
          <p:cNvGrpSpPr/>
          <p:nvPr/>
        </p:nvGrpSpPr>
        <p:grpSpPr>
          <a:xfrm>
            <a:off x="3048000" y="3955665"/>
            <a:ext cx="4953000" cy="1627686"/>
            <a:chOff x="2206192" y="3526026"/>
            <a:chExt cx="7490260" cy="1765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2626ECC-DCA5-46AA-ABB8-C8575A2E9685}"/>
                </a:ext>
              </a:extLst>
            </p:cNvPr>
            <p:cNvGrpSpPr/>
            <p:nvPr/>
          </p:nvGrpSpPr>
          <p:grpSpPr>
            <a:xfrm>
              <a:off x="2206192" y="3526026"/>
              <a:ext cx="7490260" cy="1207435"/>
              <a:chOff x="2927693" y="3540386"/>
              <a:chExt cx="7490260" cy="1207435"/>
            </a:xfrm>
          </p:grpSpPr>
          <p:sp>
            <p:nvSpPr>
              <p:cNvPr id="29" name="Text Placeholder 3">
                <a:extLst>
                  <a:ext uri="{FF2B5EF4-FFF2-40B4-BE49-F238E27FC236}">
                    <a16:creationId xmlns:a16="http://schemas.microsoft.com/office/drawing/2014/main" id="{5A580E6F-8AC9-4B4E-9CF0-655ADDFC5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6" y="4189383"/>
                <a:ext cx="3745125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2, 8</a:t>
                </a:r>
              </a:p>
            </p:txBody>
          </p:sp>
          <p:sp>
            <p:nvSpPr>
              <p:cNvPr id="30" name="Text Placeholder 3">
                <a:extLst>
                  <a:ext uri="{FF2B5EF4-FFF2-40B4-BE49-F238E27FC236}">
                    <a16:creationId xmlns:a16="http://schemas.microsoft.com/office/drawing/2014/main" id="{CA56242A-1E7B-4460-B010-B79904FCB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3" y="3540386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>
                  <a:defRPr/>
                </a:pPr>
                <a:r>
                  <a:rPr lang="en-US" sz="2800" b="1" dirty="0"/>
                  <a:t>Input</a:t>
                </a:r>
                <a:endParaRPr lang="bg-BG" sz="2800" b="1" dirty="0"/>
              </a:p>
            </p:txBody>
          </p:sp>
          <p:sp>
            <p:nvSpPr>
              <p:cNvPr id="31" name="Text Placeholder 3">
                <a:extLst>
                  <a:ext uri="{FF2B5EF4-FFF2-40B4-BE49-F238E27FC236}">
                    <a16:creationId xmlns:a16="http://schemas.microsoft.com/office/drawing/2014/main" id="{A657ACAC-549C-4826-9929-F4C784F17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4189383"/>
                <a:ext cx="3745128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256</a:t>
                </a:r>
                <a:endParaRPr lang="bg-BG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 Placeholder 3">
                <a:extLst>
                  <a:ext uri="{FF2B5EF4-FFF2-40B4-BE49-F238E27FC236}">
                    <a16:creationId xmlns:a16="http://schemas.microsoft.com/office/drawing/2014/main" id="{76994F2B-9519-4B99-B80A-31F28670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3541384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>
                  <a:defRPr/>
                </a:pPr>
                <a:r>
                  <a:rPr lang="en-US" sz="2800" b="1" dirty="0"/>
                  <a:t>Output</a:t>
                </a:r>
                <a:endParaRPr lang="bg-BG" sz="2800" b="1" dirty="0"/>
              </a:p>
            </p:txBody>
          </p:sp>
        </p:grp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2206193" y="4733460"/>
              <a:ext cx="3745128" cy="5584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2400" dirty="0">
                  <a:latin typeface="Consolas" panose="020B0609020204030204" pitchFamily="49" charset="0"/>
                </a:rPr>
                <a:t>3, 4</a:t>
              </a:r>
            </a:p>
          </p:txBody>
        </p:sp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5951324" y="4733465"/>
              <a:ext cx="3745128" cy="55842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GB" sz="2400" dirty="0">
                  <a:latin typeface="Consolas" panose="020B0609020204030204" pitchFamily="49" charset="0"/>
                </a:rPr>
                <a:t>81</a:t>
              </a:r>
              <a:endParaRPr lang="bg-BG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8619" y="1295401"/>
            <a:ext cx="7366896" cy="4998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solve(num, power){</a:t>
            </a:r>
            <a:br>
              <a:rPr lang="en-US" dirty="0"/>
            </a:br>
            <a:r>
              <a:rPr lang="en-US" dirty="0"/>
              <a:t>    let pow = 1;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loop exponent times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power;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>
                <a:solidFill>
                  <a:schemeClr val="accent2"/>
                </a:solidFill>
              </a:rPr>
              <a:t>//multiply the base value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pow = pow * num;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 return pow;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Arrow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8200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45683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write an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arrow</a:t>
            </a:r>
            <a:r>
              <a:rPr lang="en-US" sz="3200" dirty="0"/>
              <a:t> function, that calculates a result depending on operator          </a:t>
            </a:r>
          </a:p>
          <a:p>
            <a:r>
              <a:rPr lang="en-US" sz="3200" dirty="0"/>
              <a:t>The operator can be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94211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7234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What is a Function?</a:t>
            </a:r>
          </a:p>
          <a:p>
            <a:pPr marL="547234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Declaring/Invoking Functions</a:t>
            </a:r>
          </a:p>
          <a:p>
            <a:pPr marL="547234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Arrow Functions</a:t>
            </a:r>
          </a:p>
          <a:p>
            <a:pPr marL="547234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Nested Functions</a:t>
            </a:r>
          </a:p>
          <a:p>
            <a:pPr marL="547234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Reference vs Value Types</a:t>
            </a:r>
          </a:p>
          <a:p>
            <a:pPr marL="547234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Naming and Best Practices</a:t>
            </a:r>
          </a:p>
          <a:p>
            <a:pPr marL="0" indent="0">
              <a:lnSpc>
                <a:spcPct val="120000"/>
              </a:lnSpc>
              <a:buNone/>
            </a:pPr>
            <a:endParaRPr lang="en-GB" sz="3400" dirty="0"/>
          </a:p>
          <a:p>
            <a:pPr marL="571500" indent="-57150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496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219200"/>
            <a:ext cx="7306160" cy="50475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multiply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a, b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console.log(multiply(a, b));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Divide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'add':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Add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'subtract':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Subtract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0C82DE-276F-46EB-B09E-717F7F230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63" y="1219201"/>
            <a:ext cx="2913674" cy="288210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Nested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in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  <a:p>
            <a:r>
              <a:rPr lang="en-US" sz="3200" dirty="0"/>
              <a:t>Inner </a:t>
            </a: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have access to variables from their parent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3581401"/>
            <a:ext cx="5573317" cy="15500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drawDiamond(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drawTop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drawBottom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4114800" y="2971801"/>
            <a:ext cx="2743200" cy="440011"/>
          </a:xfrm>
          <a:prstGeom prst="wedgeRoundRectCallout">
            <a:avLst>
              <a:gd name="adj1" fmla="val -23012"/>
              <a:gd name="adj2" fmla="val 83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Main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function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6C33130-0B93-4B3D-8639-ECCD04CC9828}"/>
              </a:ext>
            </a:extLst>
          </p:cNvPr>
          <p:cNvSpPr/>
          <p:nvPr/>
        </p:nvSpPr>
        <p:spPr bwMode="auto">
          <a:xfrm>
            <a:off x="7737489" y="3967476"/>
            <a:ext cx="2600071" cy="777879"/>
          </a:xfrm>
          <a:prstGeom prst="wedgeRoundRectCallout">
            <a:avLst>
              <a:gd name="adj1" fmla="val -19131"/>
              <a:gd name="adj2" fmla="val 32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Nesting the functions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Value vs. Reference Types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Memory Stack and Heap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5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points to a location in memory</a:t>
            </a:r>
          </a:p>
          <a:p>
            <a:pPr lvl="1"/>
            <a:r>
              <a:rPr lang="en-GB" dirty="0"/>
              <a:t>Variables don't actually contain the value but lead to the </a:t>
            </a:r>
            <a:br>
              <a:rPr lang="en-GB" dirty="0"/>
            </a:br>
            <a:r>
              <a:rPr lang="en-GB" dirty="0"/>
              <a:t>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Naming and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s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1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Make sure to use correct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indentation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Leave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blank line </a:t>
            </a:r>
            <a:r>
              <a:rPr lang="en-US" sz="3200" dirty="0">
                <a:latin typeface="+mj-lt"/>
              </a:rPr>
              <a:t>between functions, after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loops</a:t>
            </a:r>
            <a:r>
              <a:rPr lang="en-US" sz="3200" dirty="0">
                <a:latin typeface="+mj-lt"/>
              </a:rPr>
              <a:t> and after </a:t>
            </a:r>
            <a:br>
              <a:rPr lang="en-US" sz="3200" dirty="0"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+mj-lt"/>
              </a:rPr>
              <a:t> statements</a:t>
            </a:r>
          </a:p>
          <a:p>
            <a:r>
              <a:rPr lang="en-US" sz="3200" dirty="0">
                <a:latin typeface="+mj-lt"/>
              </a:rPr>
              <a:t>Always use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curly brackets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for loops and if statements bodies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+mj-lt"/>
              </a:rPr>
              <a:t>Avoid long lines </a:t>
            </a:r>
            <a:r>
              <a:rPr lang="en-GB" sz="3200" dirty="0">
                <a:latin typeface="+mj-lt"/>
              </a:rPr>
              <a:t>and 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complex expressions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661912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48400" y="4469966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Mian()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bad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9525000" y="4469966"/>
            <a:ext cx="685800" cy="685800"/>
          </a:xfrm>
          <a:prstGeom prst="mathMultiply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hevron 2"/>
          <p:cNvSpPr/>
          <p:nvPr/>
        </p:nvSpPr>
        <p:spPr bwMode="auto">
          <a:xfrm rot="5400000">
            <a:off x="4619889" y="4766491"/>
            <a:ext cx="379905" cy="472656"/>
          </a:xfrm>
          <a:prstGeom prst="chevr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032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Functions Overview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Declaring and Invoking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3767528" y="4089792"/>
            <a:ext cx="2743201" cy="654054"/>
          </a:xfrm>
          <a:prstGeom prst="wedgeRoundRectCallout">
            <a:avLst>
              <a:gd name="adj1" fmla="val 22655"/>
              <a:gd name="adj2" fmla="val 8438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camel-case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3159" y="4104100"/>
            <a:ext cx="2542087" cy="654054"/>
          </a:xfrm>
          <a:prstGeom prst="wedgeRoundRectCallout">
            <a:avLst>
              <a:gd name="adj1" fmla="val -18051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Executes</a:t>
            </a:r>
            <a:r>
              <a:rPr lang="en-GB" dirty="0"/>
              <a:t> the code between the brackets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 Without Parameters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1"/>
            <a:ext cx="9982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multiplyNumbers()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result = 5 * 5;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console.log(result);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multiplyNumbers();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Expected Output: 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95892"/>
            <a:ext cx="3352800" cy="1066216"/>
          </a:xfrm>
          <a:prstGeom prst="wedgeRoundRectCallout">
            <a:avLst>
              <a:gd name="adj1" fmla="val -62284"/>
              <a:gd name="adj2" fmla="val 139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8601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4756" y="2573889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6601" y="4191001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1211</Words>
  <Application>Microsoft Office PowerPoint</Application>
  <PresentationFormat>Widescreen</PresentationFormat>
  <Paragraphs>336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Gabriola</vt:lpstr>
      <vt:lpstr>Wingdings</vt:lpstr>
      <vt:lpstr>Wingdings 2</vt:lpstr>
      <vt:lpstr>SoftUni</vt:lpstr>
      <vt:lpstr>1_SoftUni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Function Without Parameters</vt:lpstr>
      <vt:lpstr>Declaring and Invoking Functions</vt:lpstr>
      <vt:lpstr>Declaring Function</vt:lpstr>
      <vt:lpstr>Declaring Function</vt:lpstr>
      <vt:lpstr>Invoking a Function</vt:lpstr>
      <vt:lpstr>Invoking a Function (2)</vt:lpstr>
      <vt:lpstr>Problem : Grades</vt:lpstr>
      <vt:lpstr>Solution: Grades</vt:lpstr>
      <vt:lpstr>Problem : Math Power</vt:lpstr>
      <vt:lpstr>Solution: Grades</vt:lpstr>
      <vt:lpstr>Arrow Functions</vt:lpstr>
      <vt:lpstr>Arrow Functions</vt:lpstr>
      <vt:lpstr>Problem: Simple Calculator</vt:lpstr>
      <vt:lpstr>Solution: Simple Calculator</vt:lpstr>
      <vt:lpstr>Nested Functions</vt:lpstr>
      <vt:lpstr>Nested Functions: Example</vt:lpstr>
      <vt:lpstr>Value vs. Reference Types</vt:lpstr>
      <vt:lpstr>Reference vs. Value Types</vt:lpstr>
      <vt:lpstr>Example: Reference vs. Value Types</vt:lpstr>
      <vt:lpstr>Value Types</vt:lpstr>
      <vt:lpstr>Reference Types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10</cp:revision>
  <dcterms:created xsi:type="dcterms:W3CDTF">2018-05-23T13:08:44Z</dcterms:created>
  <dcterms:modified xsi:type="dcterms:W3CDTF">2020-05-07T10:04:33Z</dcterms:modified>
  <cp:category>programming;computer programming;software development;web development</cp:category>
</cp:coreProperties>
</file>