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0"/>
  </p:notesMasterIdLst>
  <p:handoutMasterIdLst>
    <p:handoutMasterId r:id="rId4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5" r:id="rId37"/>
    <p:sldId id="297" r:id="rId38"/>
    <p:sldId id="29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7D306A-4A19-4313-9942-EB2F373925C4}">
          <p14:sldIdLst>
            <p14:sldId id="256"/>
            <p14:sldId id="257"/>
            <p14:sldId id="258"/>
          </p14:sldIdLst>
        </p14:section>
        <p14:section name="Objects" id="{2A5BA87E-3224-48AD-9700-1777C05DBD0B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JSON" id="{7FB7F233-1FEF-4066-AAB6-0915D0B437CE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lasses" id="{23269AB0-08F4-4FAF-A023-231EDE3EC7B3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D3CD2929-700F-4A29-A656-643818AB39F3}">
          <p14:sldIdLst>
            <p14:sldId id="289"/>
            <p14:sldId id="295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14-May-20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0775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2876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1992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8486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2083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5755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0039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3575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38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5284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8853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1605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6769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2682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4463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7680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5166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0655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3313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533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79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18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7002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880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2186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428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68" y="381467"/>
            <a:ext cx="10965303" cy="882654"/>
          </a:xfrm>
        </p:spPr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1310486"/>
            <a:ext cx="45780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Using Objects and Classes</a:t>
            </a:r>
            <a:br>
              <a:rPr lang="en-US" sz="3000" dirty="0"/>
            </a:br>
            <a:r>
              <a:rPr lang="en-US" sz="3000" dirty="0"/>
              <a:t> Defining Simple Classes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4" y="2529000"/>
            <a:ext cx="2154591" cy="21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8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  <a:r>
              <a:rPr lang="en-US" sz="3200" dirty="0"/>
              <a:t> that has </a:t>
            </a:r>
            <a:r>
              <a:rPr lang="en-US" sz="3200" dirty="0">
                <a:latin typeface="+mj-lt"/>
              </a:rPr>
              <a:t>first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last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dirty="0">
                <a:latin typeface="+mj-lt"/>
              </a:rPr>
              <a:t>age</a:t>
            </a:r>
            <a:r>
              <a:rPr lang="en-US" sz="3200" dirty="0"/>
              <a:t> </a:t>
            </a:r>
            <a:endParaRPr lang="bg-BG" sz="3200" dirty="0"/>
          </a:p>
          <a:p>
            <a:r>
              <a:rPr lang="en-US" sz="3200" dirty="0"/>
              <a:t>Print the entries of a given object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2924225"/>
            <a:ext cx="1683423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Peter</a:t>
            </a:r>
            <a:endParaRPr lang="bg-BG" sz="2800" dirty="0"/>
          </a:p>
          <a:p>
            <a:r>
              <a:rPr lang="en-US" sz="2800" dirty="0"/>
              <a:t>Pan</a:t>
            </a:r>
            <a:endParaRPr lang="bg-BG" sz="2800" dirty="0"/>
          </a:p>
          <a:p>
            <a:r>
              <a:rPr lang="en-US" sz="2800" dirty="0"/>
              <a:t>20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483774" y="2924220"/>
            <a:ext cx="3751825" cy="15919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Peter</a:t>
            </a:r>
            <a:endParaRPr lang="bg-BG" sz="2800" dirty="0"/>
          </a:p>
          <a:p>
            <a:r>
              <a:rPr lang="en-US" sz="2800" dirty="0"/>
              <a:t>lastName: Pan</a:t>
            </a:r>
            <a:endParaRPr lang="bg-BG" sz="2800" dirty="0"/>
          </a:p>
          <a:p>
            <a:r>
              <a:rPr lang="en-US" sz="2800" dirty="0"/>
              <a:t>age: 20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490470" y="4805232"/>
            <a:ext cx="3745129" cy="1591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Jack</a:t>
            </a:r>
            <a:endParaRPr lang="bg-BG" sz="2800" dirty="0"/>
          </a:p>
          <a:p>
            <a:r>
              <a:rPr lang="en-US" sz="2800" dirty="0"/>
              <a:t>lastName: Sparrow</a:t>
            </a:r>
            <a:endParaRPr lang="bg-BG" sz="2800" dirty="0"/>
          </a:p>
          <a:p>
            <a:r>
              <a:rPr lang="en-US" sz="2800" dirty="0"/>
              <a:t>age: unknown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4805234"/>
            <a:ext cx="1683423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GB" sz="2800" dirty="0"/>
              <a:t>Jack</a:t>
            </a:r>
            <a:endParaRPr lang="bg-BG" sz="2800" dirty="0"/>
          </a:p>
          <a:p>
            <a:r>
              <a:rPr lang="en-US" sz="2800" dirty="0"/>
              <a:t>Sparrow</a:t>
            </a:r>
            <a:endParaRPr lang="bg-BG" sz="2800" dirty="0"/>
          </a:p>
          <a:p>
            <a:r>
              <a:rPr lang="en-US" sz="2800" dirty="0"/>
              <a:t>unknown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3097161" y="3469480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97161" y="5350489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66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  <p:bldP spid="19" grpId="0" animBg="1"/>
      <p:bldP spid="3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</a:p>
          <a:p>
            <a:r>
              <a:rPr lang="en-US" sz="3200" dirty="0"/>
              <a:t>Set the </a:t>
            </a:r>
            <a:r>
              <a:rPr lang="en-US" sz="3200" dirty="0">
                <a:latin typeface="+mj-lt"/>
              </a:rPr>
              <a:t>properties</a:t>
            </a:r>
            <a:r>
              <a:rPr lang="en-US" sz="3200" dirty="0"/>
              <a:t> first name, last name and age</a:t>
            </a:r>
          </a:p>
          <a:p>
            <a:r>
              <a:rPr lang="en-US" sz="3200" dirty="0"/>
              <a:t>Loop through the object properties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for-in</a:t>
            </a:r>
            <a:r>
              <a:rPr lang="en-US" sz="3200" dirty="0"/>
              <a:t> loop </a:t>
            </a:r>
          </a:p>
          <a:p>
            <a:r>
              <a:rPr lang="en-US" sz="3200" dirty="0"/>
              <a:t>Print the object keys and values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 Info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648219" y="3966438"/>
            <a:ext cx="9933964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 </a:t>
            </a:r>
            <a:r>
              <a:rPr lang="en-GB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reate the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 object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and set the properties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 in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console.log(`${key}: ${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person[key]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919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3961" y="1248573"/>
            <a:ext cx="11480484" cy="2055066"/>
          </a:xfrm>
        </p:spPr>
        <p:txBody>
          <a:bodyPr>
            <a:no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object,</a:t>
            </a:r>
            <a:r>
              <a:rPr lang="en-US" sz="3200" dirty="0"/>
              <a:t> which will holds </a:t>
            </a:r>
            <a:r>
              <a:rPr lang="en-US" sz="3200" dirty="0">
                <a:latin typeface="+mj-lt"/>
              </a:rPr>
              <a:t>area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population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country</a:t>
            </a:r>
            <a:r>
              <a:rPr lang="en-US" sz="3200" dirty="0"/>
              <a:t> and </a:t>
            </a:r>
            <a:br>
              <a:rPr lang="en-US" sz="3200" dirty="0"/>
            </a:br>
            <a:r>
              <a:rPr lang="en-US" sz="3200" dirty="0">
                <a:latin typeface="+mj-lt"/>
              </a:rPr>
              <a:t>post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code</a:t>
            </a:r>
            <a:r>
              <a:rPr lang="en-US" sz="3200" dirty="0"/>
              <a:t> </a:t>
            </a:r>
            <a:endParaRPr lang="bg-BG" sz="3200" dirty="0"/>
          </a:p>
          <a:p>
            <a:r>
              <a:rPr lang="en-US" sz="3200" dirty="0"/>
              <a:t>Loop through all the keys and print them with their values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6485" y="3301378"/>
            <a:ext cx="10314749" cy="2694429"/>
            <a:chOff x="2474808" y="3723496"/>
            <a:chExt cx="6598746" cy="1994132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474808" y="3725169"/>
              <a:ext cx="1863403" cy="19924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Sofia</a:t>
              </a:r>
              <a:endParaRPr lang="bg-BG" sz="2800" dirty="0"/>
            </a:p>
            <a:p>
              <a:r>
                <a:rPr lang="en-US" sz="2800" dirty="0"/>
                <a:t>492</a:t>
              </a:r>
              <a:endParaRPr lang="bg-BG" sz="2800" dirty="0"/>
            </a:p>
            <a:p>
              <a:r>
                <a:rPr lang="bg-BG" sz="2800" dirty="0"/>
                <a:t>1238438</a:t>
              </a:r>
            </a:p>
            <a:p>
              <a:r>
                <a:rPr lang="en-US" sz="2800" dirty="0"/>
                <a:t>Bulgaria</a:t>
              </a:r>
              <a:endParaRPr lang="bg-BG" sz="2800" dirty="0"/>
            </a:p>
            <a:p>
              <a:r>
                <a:rPr lang="en-US" sz="2800" dirty="0"/>
                <a:t>1000</a:t>
              </a:r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5442122" y="3723496"/>
              <a:ext cx="3631432" cy="199413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 -&gt; Sofia</a:t>
              </a:r>
            </a:p>
            <a:p>
              <a:r>
                <a:rPr lang="en-US" sz="2800" dirty="0"/>
                <a:t>area -&gt; 492</a:t>
              </a:r>
              <a:endParaRPr lang="bg-BG" sz="2800" dirty="0"/>
            </a:p>
            <a:p>
              <a:r>
                <a:rPr lang="en-US" sz="2800" dirty="0"/>
                <a:t>population -&gt; 1238438</a:t>
              </a:r>
              <a:endParaRPr lang="bg-BG" sz="2800" dirty="0"/>
            </a:p>
            <a:p>
              <a:r>
                <a:rPr lang="en-US" sz="2800" dirty="0"/>
                <a:t>country -&gt; Bulgaria</a:t>
              </a:r>
              <a:endParaRPr lang="bg-BG" sz="2800" dirty="0"/>
            </a:p>
            <a:p>
              <a:r>
                <a:rPr lang="en-US" sz="2800" dirty="0"/>
                <a:t>postCode -&gt; 1000</a:t>
              </a:r>
              <a:endParaRPr lang="en-US" sz="280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460434" y="4173793"/>
            <a:ext cx="811161" cy="63418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76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11A9B-A4DB-457F-8A17-D38BBDF388C7}"/>
              </a:ext>
            </a:extLst>
          </p:cNvPr>
          <p:cNvSpPr txBox="1"/>
          <p:nvPr/>
        </p:nvSpPr>
        <p:spPr>
          <a:xfrm>
            <a:off x="648219" y="3932312"/>
            <a:ext cx="9933964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 </a:t>
            </a:r>
            <a:r>
              <a:rPr lang="en-GB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reate the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city object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and set the properties</a:t>
            </a:r>
            <a:br>
              <a:rPr lang="bg-BG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entries = Object.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city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[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key, value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 of entries)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console.log(`${key}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-&gt;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${value}`);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7FCA8C-0A10-4E4C-9AE4-5861A5F8D4D0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 and set the properties</a:t>
            </a:r>
          </a:p>
          <a:p>
            <a:r>
              <a:rPr lang="en-US" sz="3200" dirty="0"/>
              <a:t>Get the object entries</a:t>
            </a:r>
          </a:p>
          <a:p>
            <a:r>
              <a:rPr lang="en-US" sz="3200" dirty="0"/>
              <a:t>Loop through the object entries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for-of</a:t>
            </a:r>
            <a:r>
              <a:rPr lang="en-US" sz="3200" dirty="0"/>
              <a:t> loop </a:t>
            </a:r>
          </a:p>
          <a:p>
            <a:r>
              <a:rPr lang="en-US" sz="3200" dirty="0"/>
              <a:t>Print the object keys and values</a:t>
            </a:r>
            <a:endParaRPr lang="bg-BG" sz="32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757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216" y="1471779"/>
            <a:ext cx="2243903" cy="224390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27448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153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dirty="0"/>
              <a:t> stands for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cript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dirty="0"/>
              <a:t>bject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otation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Open-standard</a:t>
            </a:r>
            <a:r>
              <a:rPr lang="en-US" dirty="0"/>
              <a:t> file format that uses text to transmit </a:t>
            </a:r>
            <a:br>
              <a:rPr lang="en-US" dirty="0"/>
            </a:br>
            <a:r>
              <a:rPr lang="en-US" dirty="0"/>
              <a:t>data 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</a:t>
            </a:r>
            <a:r>
              <a:rPr lang="en-US" b="1" dirty="0">
                <a:solidFill>
                  <a:schemeClr val="bg1"/>
                </a:solidFill>
              </a:rPr>
              <a:t>language independent</a:t>
            </a:r>
            <a:r>
              <a:rPr lang="en-US" b="1" dirty="0"/>
              <a:t> 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"</a:t>
            </a:r>
            <a:r>
              <a:rPr lang="en-US" b="1" dirty="0">
                <a:solidFill>
                  <a:schemeClr val="bg1"/>
                </a:solidFill>
              </a:rPr>
              <a:t>self-describing</a:t>
            </a:r>
            <a:r>
              <a:rPr lang="en-US" dirty="0"/>
              <a:t>" and easy to understand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04" y="4849509"/>
            <a:ext cx="8407020" cy="140138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47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Usage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94325" y="1121143"/>
            <a:ext cx="9736675" cy="3432857"/>
          </a:xfrm>
        </p:spPr>
        <p:txBody>
          <a:bodyPr/>
          <a:lstStyle/>
          <a:p>
            <a:r>
              <a:rPr lang="en-US" dirty="0"/>
              <a:t>Exchange data between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server </a:t>
            </a:r>
            <a:endParaRPr lang="en-US" dirty="0"/>
          </a:p>
          <a:p>
            <a:r>
              <a:rPr lang="en-US" dirty="0"/>
              <a:t>JSON is a </a:t>
            </a:r>
            <a:r>
              <a:rPr lang="en-US" b="1" dirty="0">
                <a:solidFill>
                  <a:schemeClr val="bg1"/>
                </a:solidFill>
              </a:rPr>
              <a:t>lightweight </a:t>
            </a:r>
            <a:r>
              <a:rPr lang="en-US" dirty="0"/>
              <a:t>format compared to XML</a:t>
            </a:r>
          </a:p>
          <a:p>
            <a:r>
              <a:rPr lang="en-US" dirty="0"/>
              <a:t>JavaScript has built in functions to </a:t>
            </a:r>
            <a:r>
              <a:rPr lang="en-US" b="1" dirty="0">
                <a:solidFill>
                  <a:schemeClr val="bg1"/>
                </a:solidFill>
              </a:rPr>
              <a:t>parse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so it's easy to use</a:t>
            </a:r>
          </a:p>
          <a:p>
            <a:r>
              <a:rPr lang="en-US" dirty="0"/>
              <a:t>JSON uses </a:t>
            </a:r>
            <a:r>
              <a:rPr lang="en-US" b="1" dirty="0">
                <a:solidFill>
                  <a:schemeClr val="bg1"/>
                </a:solidFill>
              </a:rPr>
              <a:t>human-readable</a:t>
            </a:r>
            <a:r>
              <a:rPr lang="en-US" dirty="0"/>
              <a:t> text to transmit data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64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B1A41-BBE8-46E6-999C-E4A63ED0ADF1}"/>
              </a:ext>
            </a:extLst>
          </p:cNvPr>
          <p:cNvSpPr txBox="1"/>
          <p:nvPr/>
        </p:nvSpPr>
        <p:spPr>
          <a:xfrm>
            <a:off x="3516634" y="2219259"/>
            <a:ext cx="5312165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"name": "Ivan",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"age": 25,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"grades":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"Math": [2.50, 3.50],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"Chemistry": [4.50]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3001652" y="1217251"/>
            <a:ext cx="2912012" cy="768161"/>
          </a:xfrm>
          <a:prstGeom prst="wedgeRoundRectCallout">
            <a:avLst>
              <a:gd name="adj1" fmla="val -20350"/>
              <a:gd name="adj2" fmla="val 78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Brackets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define a JSON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828CDE1-90FE-47D9-900C-398AF5093263}"/>
              </a:ext>
            </a:extLst>
          </p:cNvPr>
          <p:cNvSpPr/>
          <p:nvPr/>
        </p:nvSpPr>
        <p:spPr bwMode="auto">
          <a:xfrm>
            <a:off x="604622" y="4097227"/>
            <a:ext cx="2912012" cy="882654"/>
          </a:xfrm>
          <a:prstGeom prst="wedgeRoundRectCallout">
            <a:avLst>
              <a:gd name="adj1" fmla="val -19384"/>
              <a:gd name="adj2" fmla="val 499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and values separated 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CA508BE2-9B45-4A5E-BFE5-6E6DC09C4DA1}"/>
              </a:ext>
            </a:extLst>
          </p:cNvPr>
          <p:cNvSpPr/>
          <p:nvPr/>
        </p:nvSpPr>
        <p:spPr bwMode="auto">
          <a:xfrm>
            <a:off x="8851363" y="2656253"/>
            <a:ext cx="2912012" cy="1283677"/>
          </a:xfrm>
          <a:prstGeom prst="wedgeRoundRectCallout">
            <a:avLst>
              <a:gd name="adj1" fmla="val -21916"/>
              <a:gd name="adj2" fmla="val 501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possible to have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2B312577-13E5-4152-AFF3-459580B5D452}"/>
              </a:ext>
            </a:extLst>
          </p:cNvPr>
          <p:cNvSpPr/>
          <p:nvPr/>
        </p:nvSpPr>
        <p:spPr bwMode="auto">
          <a:xfrm>
            <a:off x="604622" y="2856765"/>
            <a:ext cx="2912012" cy="882654"/>
          </a:xfrm>
          <a:prstGeom prst="wedgeRoundRectCallout">
            <a:avLst>
              <a:gd name="adj1" fmla="val -20350"/>
              <a:gd name="adj2" fmla="val 385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in double quotes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8851363" y="4446018"/>
            <a:ext cx="2912012" cy="882654"/>
          </a:xfrm>
          <a:prstGeom prst="wedgeRoundRectCallout">
            <a:avLst>
              <a:gd name="adj1" fmla="val -49798"/>
              <a:gd name="adj2" fmla="val -22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JSON we can have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278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can convert object into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string using </a:t>
            </a:r>
            <a:br>
              <a:rPr lang="en-US" sz="3200" dirty="0"/>
            </a:b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.stringify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r>
              <a:rPr lang="en-US" sz="3200" dirty="0"/>
              <a:t> method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/>
              <a:t>We can convert JSON string into object using </a:t>
            </a: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sz="3200" dirty="0">
                <a:latin typeface="Consolas" panose="020B0609020204030204" pitchFamily="49" charset="0"/>
              </a:rPr>
              <a:t>(text)</a:t>
            </a:r>
            <a:r>
              <a:rPr lang="en-US" sz="32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60ADD-064D-4182-8A69-5B599DF206A0}"/>
              </a:ext>
            </a:extLst>
          </p:cNvPr>
          <p:cNvSpPr txBox="1"/>
          <p:nvPr/>
        </p:nvSpPr>
        <p:spPr>
          <a:xfrm>
            <a:off x="745342" y="2523164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text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</a:rPr>
              <a:t>obj</a:t>
            </a:r>
            <a:r>
              <a:rPr lang="en-US" altLang="bg-BG" sz="2800" b="1" dirty="0">
                <a:latin typeface="Consolas" panose="020B0609020204030204" pitchFamily="49" charset="0"/>
              </a:rPr>
              <a:t>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97E84-7452-44FF-B27D-D1938DCB58DA}"/>
              </a:ext>
            </a:extLst>
          </p:cNvPr>
          <p:cNvSpPr txBox="1"/>
          <p:nvPr/>
        </p:nvSpPr>
        <p:spPr>
          <a:xfrm>
            <a:off x="745342" y="4853160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obj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</a:rPr>
              <a:t>(text);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507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2163367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function, that receives a string in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format and </a:t>
            </a:r>
            <a:br>
              <a:rPr lang="en-US" sz="3200" dirty="0"/>
            </a:br>
            <a:r>
              <a:rPr lang="en-US" sz="3200" dirty="0"/>
              <a:t>converts it to object</a:t>
            </a:r>
          </a:p>
          <a:p>
            <a:r>
              <a:rPr lang="en-US" sz="3200" dirty="0"/>
              <a:t>Print the entries of the object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Object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1014900" y="3514877"/>
            <a:ext cx="9255435" cy="2302028"/>
            <a:chOff x="-442370" y="3156165"/>
            <a:chExt cx="8345335" cy="2302028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-442370" y="3158351"/>
              <a:ext cx="3542230" cy="229984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en-US" altLang="bg-BG" sz="2800" b="0" dirty="0">
                  <a:cs typeface="Courier New" panose="02070309020205020404" pitchFamily="49" charset="0"/>
                </a:rPr>
                <a:t>'</a:t>
              </a:r>
              <a:r>
                <a:rPr lang="bg-BG" altLang="bg-BG" sz="2800" dirty="0">
                  <a:cs typeface="Courier New" panose="02070309020205020404" pitchFamily="49" charset="0"/>
                </a:rPr>
                <a:t>{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"name": "George", "age": 40,</a:t>
              </a:r>
              <a:br>
                <a:rPr lang="en-GB" altLang="bg-BG" sz="2800" dirty="0">
                  <a:cs typeface="Courier New" panose="02070309020205020404" pitchFamily="49" charset="0"/>
                </a:rPr>
              </a:br>
              <a:r>
                <a:rPr lang="bg-BG" altLang="bg-BG" sz="2800" dirty="0">
                  <a:cs typeface="Courier New" panose="02070309020205020404" pitchFamily="49" charset="0"/>
                </a:rPr>
                <a:t>"town": "Sofia“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}</a:t>
              </a:r>
              <a:r>
                <a:rPr lang="en-US" altLang="bg-BG" sz="2800" dirty="0">
                  <a:cs typeface="Courier New" panose="02070309020205020404" pitchFamily="49" charset="0"/>
                </a:rPr>
                <a:t>'</a:t>
              </a:r>
              <a:endParaRPr lang="bg-BG" altLang="bg-BG" sz="54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4852764" y="3156165"/>
              <a:ext cx="3050201" cy="230202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name: George</a:t>
              </a:r>
            </a:p>
            <a:p>
              <a:r>
                <a:rPr lang="en-US" sz="2800" dirty="0"/>
                <a:t>age: 40</a:t>
              </a:r>
            </a:p>
            <a:p>
              <a:r>
                <a:rPr lang="en-US" sz="2800" dirty="0"/>
                <a:t>town: Sofia</a:t>
              </a:r>
              <a:endParaRPr lang="bg-BG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397910" y="4188542"/>
            <a:ext cx="1052495" cy="6636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825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Objects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600" dirty="0"/>
              <a:t>Definition, properties and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600" dirty="0"/>
              <a:t>Object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600" dirty="0"/>
              <a:t>Object iteration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JSON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Classes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810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1846319"/>
          </a:xfrm>
        </p:spPr>
        <p:txBody>
          <a:bodyPr>
            <a:noAutofit/>
          </a:bodyPr>
          <a:lstStyle/>
          <a:p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JSON.parse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to parse JSON string to an object</a:t>
            </a:r>
          </a:p>
          <a:p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Object.entries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to get object's properties </a:t>
            </a:r>
            <a:br>
              <a:rPr lang="en-US" sz="3200" dirty="0"/>
            </a:br>
            <a:r>
              <a:rPr lang="en-US" sz="3200" dirty="0"/>
              <a:t>names and values</a:t>
            </a:r>
          </a:p>
          <a:p>
            <a:r>
              <a:rPr lang="en-US" sz="3200" dirty="0"/>
              <a:t>Loop through the entries and print them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83204" y="4206914"/>
            <a:ext cx="9520523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sz="2800" dirty="0"/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to write the function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490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340655" y="1413631"/>
            <a:ext cx="8937201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person=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entries = Object.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[key, value] of entries)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console.log(`${key}: ${value}`);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8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2163367"/>
          </a:xfrm>
        </p:spPr>
        <p:txBody>
          <a:bodyPr>
            <a:no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receives </a:t>
            </a:r>
            <a:r>
              <a:rPr lang="en-US" sz="3200" dirty="0">
                <a:latin typeface="+mj-lt"/>
              </a:rPr>
              <a:t>first name, last name,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hair color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/>
              <a:t>and sets them to an object</a:t>
            </a:r>
          </a:p>
          <a:p>
            <a:r>
              <a:rPr lang="en-US" sz="3200" dirty="0"/>
              <a:t>Convert the object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</a:rPr>
              <a:t> string</a:t>
            </a:r>
            <a:r>
              <a:rPr lang="en-US" sz="3200" dirty="0"/>
              <a:t> and print it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JSON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440758" y="4339744"/>
            <a:ext cx="11322618" cy="1253402"/>
            <a:chOff x="689065" y="3737143"/>
            <a:chExt cx="8961340" cy="1253402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5137702" y="3737143"/>
              <a:ext cx="4512703" cy="125340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dirty="0">
                  <a:cs typeface="Courier New" panose="02070309020205020404" pitchFamily="49" charset="0"/>
                </a:rPr>
                <a:t>{"</a:t>
              </a:r>
              <a:r>
                <a:rPr lang="en-US" altLang="bg-BG" dirty="0" err="1">
                  <a:cs typeface="Courier New" panose="02070309020205020404" pitchFamily="49" charset="0"/>
                </a:rPr>
                <a:t>firstN</a:t>
              </a:r>
              <a:r>
                <a:rPr lang="bg-BG" altLang="bg-BG" dirty="0">
                  <a:cs typeface="Courier New" panose="02070309020205020404" pitchFamily="49" charset="0"/>
                </a:rPr>
                <a:t>ame": "George", "</a:t>
              </a:r>
              <a:r>
                <a:rPr lang="en-US" altLang="bg-BG" dirty="0">
                  <a:cs typeface="Courier New" panose="02070309020205020404" pitchFamily="49" charset="0"/>
                </a:rPr>
                <a:t>lastName</a:t>
              </a:r>
              <a:r>
                <a:rPr lang="bg-BG" altLang="bg-BG" dirty="0">
                  <a:cs typeface="Courier New" panose="02070309020205020404" pitchFamily="49" charset="0"/>
                </a:rPr>
                <a:t>": </a:t>
              </a:r>
              <a:r>
                <a:rPr lang="en-US" altLang="bg-BG" dirty="0">
                  <a:cs typeface="Courier New" panose="02070309020205020404" pitchFamily="49" charset="0"/>
                </a:rPr>
                <a:t>"Jones"</a:t>
              </a:r>
              <a:r>
                <a:rPr lang="bg-BG" altLang="bg-BG" dirty="0">
                  <a:cs typeface="Courier New" panose="02070309020205020404" pitchFamily="49" charset="0"/>
                </a:rPr>
                <a:t>, "</a:t>
              </a:r>
              <a:r>
                <a:rPr lang="en-US" altLang="bg-BG" dirty="0">
                  <a:cs typeface="Courier New" panose="02070309020205020404" pitchFamily="49" charset="0"/>
                </a:rPr>
                <a:t>hairColor</a:t>
              </a:r>
              <a:r>
                <a:rPr lang="bg-BG" altLang="bg-BG" dirty="0">
                  <a:cs typeface="Courier New" panose="02070309020205020404" pitchFamily="49" charset="0"/>
                </a:rPr>
                <a:t>": "</a:t>
              </a:r>
              <a:r>
                <a:rPr lang="en-US" altLang="bg-BG" dirty="0">
                  <a:cs typeface="Courier New" panose="02070309020205020404" pitchFamily="49" charset="0"/>
                </a:rPr>
                <a:t>Brown</a:t>
              </a:r>
              <a:r>
                <a:rPr lang="bg-BG" altLang="bg-BG" dirty="0">
                  <a:cs typeface="Courier New" panose="02070309020205020404" pitchFamily="49" charset="0"/>
                </a:rPr>
                <a:t>"}</a:t>
              </a:r>
              <a:endParaRPr lang="bg-BG" altLang="bg-BG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89065" y="3737143"/>
              <a:ext cx="2405912" cy="12497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'George',</a:t>
              </a:r>
              <a:br>
                <a:rPr lang="en-US" dirty="0"/>
              </a:br>
              <a:r>
                <a:rPr lang="en-US" dirty="0"/>
                <a:t>'Jones',</a:t>
              </a:r>
            </a:p>
            <a:p>
              <a:r>
                <a:rPr lang="en-US" dirty="0"/>
                <a:t>'Brown'</a:t>
              </a:r>
              <a:endParaRPr lang="bg-BG" dirty="0"/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256271" y="4750755"/>
            <a:ext cx="1029669" cy="4277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7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55766"/>
            <a:ext cx="11439818" cy="2512473"/>
          </a:xfrm>
        </p:spPr>
        <p:txBody>
          <a:bodyPr>
            <a:no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  <a:r>
              <a:rPr lang="en-US" sz="3200" dirty="0"/>
              <a:t> with the given input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200" dirty="0"/>
              <a:t> method to parse object to JSON string </a:t>
            </a:r>
          </a:p>
          <a:p>
            <a:r>
              <a:rPr lang="en-US" sz="3200" dirty="0"/>
              <a:t>Keep in mind that the property name in the JSON string will be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exactly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the same</a:t>
            </a:r>
            <a:r>
              <a:rPr lang="en-US" sz="3200" dirty="0"/>
              <a:t> as the property name in the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33092" y="4040601"/>
            <a:ext cx="8933266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and write the code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32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648219" y="1371601"/>
            <a:ext cx="10918193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convertJSON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person =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name,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35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165" y="1256094"/>
            <a:ext cx="2543669" cy="277259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Object Models</a:t>
            </a:r>
          </a:p>
        </p:txBody>
      </p:sp>
    </p:spTree>
    <p:extLst>
      <p:ext uri="{BB962C8B-B14F-4D97-AF65-F5344CB8AC3E}">
        <p14:creationId xmlns:p14="http://schemas.microsoft.com/office/powerpoint/2010/main" val="169893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Classes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Extensible program-code-template for creating    </a:t>
            </a:r>
            <a:br>
              <a:rPr lang="en-US" dirty="0"/>
            </a:br>
            <a:r>
              <a:rPr lang="en-US" dirty="0">
                <a:latin typeface="+mj-lt"/>
              </a:rPr>
              <a:t>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initial values </a:t>
            </a:r>
            <a:r>
              <a:rPr lang="en-US" dirty="0"/>
              <a:t>for the state of an object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 object created by the class pattern is called 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instance </a:t>
            </a:r>
            <a:r>
              <a:rPr lang="en-US" dirty="0"/>
              <a:t>of that class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 class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subroutine called to </a:t>
            </a:r>
            <a:br>
              <a:rPr lang="en-US" dirty="0"/>
            </a:br>
            <a:r>
              <a:rPr lang="en-US" dirty="0"/>
              <a:t>create an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It prepares the new object for use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911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/>
              <a:t>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89239" y="3131152"/>
            <a:ext cx="4846913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(name)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417306" y="1727520"/>
            <a:ext cx="7492621" cy="1055385"/>
          </a:xfrm>
          <a:prstGeom prst="wedgeRoundRectCallout">
            <a:avLst>
              <a:gd name="adj1" fmla="val -13146"/>
              <a:gd name="adj2" fmla="val 724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declare a class we use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with the name of the class.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7909927" y="3314299"/>
            <a:ext cx="3724690" cy="2150257"/>
          </a:xfrm>
          <a:prstGeom prst="wedgeRoundRectCallout">
            <a:avLst>
              <a:gd name="adj1" fmla="val -64568"/>
              <a:gd name="adj2" fmla="val -215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special method for creating and initializing an object</a:t>
            </a:r>
            <a:r>
              <a:rPr lang="en-US" dirty="0"/>
              <a:t> 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29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Creating a </a:t>
            </a:r>
            <a:r>
              <a:rPr lang="en-US" sz="3200" dirty="0">
                <a:latin typeface="+mj-lt"/>
              </a:rPr>
              <a:t>class</a:t>
            </a:r>
            <a:r>
              <a:rPr lang="en-US" sz="32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3200" dirty="0"/>
              <a:t>Creating an </a:t>
            </a:r>
            <a:r>
              <a:rPr lang="en-US" sz="3200" b="1" dirty="0">
                <a:solidFill>
                  <a:schemeClr val="bg1"/>
                </a:solidFill>
              </a:rPr>
              <a:t>instance</a:t>
            </a:r>
            <a:r>
              <a:rPr lang="en-US" sz="3200" dirty="0"/>
              <a:t> of the class: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8548" y="1778881"/>
            <a:ext cx="5775638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constructor(name, grade)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.grade = grade;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D2B18-611B-4484-845E-2D7A7CAF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51" y="5666737"/>
            <a:ext cx="8245220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student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Student('Peter', 5.50);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07052" y="2085114"/>
            <a:ext cx="4145168" cy="2280410"/>
          </a:xfrm>
          <a:prstGeom prst="wedgeRoundRectCallout">
            <a:avLst>
              <a:gd name="adj1" fmla="val 59665"/>
              <a:gd name="adj2" fmla="val -247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is used to set a property of the objects to a given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993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Classes can also have functions as property,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a Class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47695" y="1801317"/>
            <a:ext cx="5721886" cy="4595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Dog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this.speak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=&gt;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  console.log('Woof');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latinLnBrk="1">
              <a:lnSpc>
                <a:spcPct val="105000"/>
              </a:lnSpc>
            </a:pP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dog = new Dog();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dog.speak();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Woof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6846562" y="4348494"/>
            <a:ext cx="3628103" cy="1444577"/>
          </a:xfrm>
          <a:prstGeom prst="wedgeRoundRectCallout">
            <a:avLst>
              <a:gd name="adj1" fmla="val -74086"/>
              <a:gd name="adj2" fmla="val 40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access the method as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property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097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9600" b="1" u="sng" dirty="0">
                <a:solidFill>
                  <a:schemeClr val="bg1"/>
                </a:solidFill>
              </a:rPr>
              <a:t>sli.do</a:t>
            </a:r>
            <a:endParaRPr lang="bg-BG" sz="80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fund-js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31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934190" cy="5661876"/>
          </a:xfrm>
        </p:spPr>
        <p:txBody>
          <a:bodyPr>
            <a:normAutofit/>
          </a:bodyPr>
          <a:lstStyle/>
          <a:p>
            <a:r>
              <a:rPr lang="en-US" sz="2800" dirty="0"/>
              <a:t>Write a </a:t>
            </a:r>
            <a:r>
              <a:rPr lang="en-US" sz="2800" dirty="0">
                <a:latin typeface="+mj-lt"/>
              </a:rPr>
              <a:t>function</a:t>
            </a:r>
            <a:r>
              <a:rPr lang="en-US" sz="2800" dirty="0"/>
              <a:t> that receives </a:t>
            </a:r>
            <a:r>
              <a:rPr lang="en-US" sz="2800" b="1" dirty="0">
                <a:solidFill>
                  <a:schemeClr val="bg1"/>
                </a:solidFill>
              </a:rPr>
              <a:t>array of strings </a:t>
            </a:r>
            <a:r>
              <a:rPr lang="en-US" sz="2800" dirty="0"/>
              <a:t>in the following format: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'{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 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}'</a:t>
            </a:r>
          </a:p>
          <a:p>
            <a:r>
              <a:rPr lang="en-US" sz="2800" dirty="0"/>
              <a:t>Create a </a:t>
            </a:r>
            <a:r>
              <a:rPr lang="en-US" sz="2800" dirty="0">
                <a:latin typeface="+mj-lt"/>
              </a:rPr>
              <a:t>class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</a:t>
            </a:r>
            <a:r>
              <a:rPr lang="en-US" sz="2800" dirty="0"/>
              <a:t> that receives the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and the </a:t>
            </a:r>
            <a:r>
              <a:rPr lang="en-US" sz="2800" b="1" dirty="0">
                <a:solidFill>
                  <a:schemeClr val="bg1"/>
                </a:solidFill>
              </a:rPr>
              <a:t>age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parsed from the input</a:t>
            </a:r>
          </a:p>
          <a:p>
            <a:r>
              <a:rPr lang="en-US" sz="2800" dirty="0"/>
              <a:t>It should also have a function named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meow()</a:t>
            </a:r>
            <a:r>
              <a:rPr lang="en-US" sz="2800" dirty="0"/>
              <a:t> that will print 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"{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, age </a:t>
            </a:r>
            <a:r>
              <a:rPr lang="en-US" sz="2800" b="1" dirty="0">
                <a:latin typeface="Consolas" panose="020B0609020204030204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says Meow</a:t>
            </a:r>
            <a:r>
              <a:rPr lang="en-US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on the console</a:t>
            </a:r>
          </a:p>
          <a:p>
            <a:r>
              <a:rPr lang="en-US" sz="2800" dirty="0"/>
              <a:t>For each of the strings provided you must create a cat object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Cat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0742" y="5036291"/>
            <a:ext cx="9938409" cy="979591"/>
            <a:chOff x="2670241" y="3924143"/>
            <a:chExt cx="9087240" cy="979591"/>
          </a:xfrm>
        </p:grpSpPr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670241" y="3942720"/>
              <a:ext cx="3647057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['Mellow 2','Tom 5']</a:t>
              </a:r>
            </a:p>
          </p:txBody>
        </p: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8012352" y="3924143"/>
              <a:ext cx="3745129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Mellow, age 2 says Meow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Tom, age 5 says Meow</a:t>
              </a: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479621" y="5292026"/>
            <a:ext cx="1013393" cy="4866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19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741064" cy="5472902"/>
          </a:xfrm>
        </p:spPr>
        <p:txBody>
          <a:bodyPr>
            <a:normAutofit/>
          </a:bodyPr>
          <a:lstStyle/>
          <a:p>
            <a:r>
              <a:rPr lang="en-US" sz="3000" dirty="0"/>
              <a:t>Create a </a:t>
            </a:r>
            <a:r>
              <a:rPr lang="en-US" sz="3000" dirty="0">
                <a:latin typeface="+mj-lt"/>
              </a:rPr>
              <a:t>class</a:t>
            </a:r>
          </a:p>
          <a:p>
            <a:r>
              <a:rPr lang="en-US" sz="3000" dirty="0"/>
              <a:t>Set </a:t>
            </a:r>
            <a:r>
              <a:rPr lang="en-US" sz="3000" dirty="0">
                <a:latin typeface="+mj-lt"/>
              </a:rPr>
              <a:t>properties</a:t>
            </a:r>
            <a:r>
              <a:rPr lang="en-US" sz="3000" dirty="0"/>
              <a:t> name and age</a:t>
            </a:r>
          </a:p>
          <a:p>
            <a:r>
              <a:rPr lang="en-US" sz="3000" dirty="0"/>
              <a:t>Set property 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meow</a:t>
            </a:r>
            <a:r>
              <a:rPr lang="en-US" sz="3000" dirty="0"/>
              <a:t>' to be a function that prints the result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Parse</a:t>
            </a:r>
            <a:r>
              <a:rPr lang="en-US" sz="3000" dirty="0"/>
              <a:t> the input data </a:t>
            </a:r>
          </a:p>
          <a:p>
            <a:r>
              <a:rPr lang="en-US" sz="3000" dirty="0"/>
              <a:t>Create all objects using class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3000" dirty="0"/>
              <a:t> and the parsed input data and store them in an array</a:t>
            </a:r>
          </a:p>
          <a:p>
            <a:r>
              <a:rPr lang="en-US" sz="3000" dirty="0"/>
              <a:t>Loop through the array using </a:t>
            </a:r>
            <a:r>
              <a:rPr lang="en-US" sz="3000" b="1" dirty="0">
                <a:solidFill>
                  <a:schemeClr val="bg1"/>
                </a:solidFill>
              </a:rPr>
              <a:t>for…of</a:t>
            </a:r>
            <a:r>
              <a:rPr lang="en-US" sz="3000" dirty="0"/>
              <a:t> loop and invoke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.meow()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method</a:t>
            </a:r>
          </a:p>
          <a:p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Cat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14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90405" y="1208915"/>
            <a:ext cx="11226552" cy="49721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catCreator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GB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Create the Cat class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let cats = [];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for (let i = 0; i &lt; arr.length; i++)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   let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= arr[i].split(' ');	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   let [name, age] = [catData[0],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[1]];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cats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.push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new Cat(name, age)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Iterate through cats[] and invoke .meow()</a:t>
            </a:r>
            <a:b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using for…of loop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821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89914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6655" y="1571079"/>
            <a:ext cx="8478992" cy="5149867"/>
            <a:chOff x="540767" y="1648147"/>
            <a:chExt cx="3731031" cy="472620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540767" y="1648147"/>
              <a:ext cx="3731031" cy="47262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514" y="1853420"/>
            <a:ext cx="7744931" cy="4773612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2"/>
              </a:buClr>
            </a:pPr>
            <a:r>
              <a:rPr lang="en-US" dirty="0"/>
              <a:t>Objects hold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key-value</a:t>
            </a:r>
            <a:r>
              <a:rPr lang="en-US" b="1" dirty="0">
                <a:solidFill>
                  <a:schemeClr val="bg1"/>
                </a:solidFill>
              </a:rPr>
              <a:t> pairs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key and value </a:t>
            </a:r>
            <a:r>
              <a:rPr lang="en-US" b="1" dirty="0">
                <a:solidFill>
                  <a:schemeClr val="bg1"/>
                </a:solidFill>
              </a:rPr>
              <a:t>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index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in loops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value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bg2"/>
                </a:solidFill>
              </a:rPr>
              <a:t>'key name'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value with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obj.key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r>
              <a:rPr lang="en-US" dirty="0"/>
              <a:t>Use Object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Methods</a:t>
            </a:r>
            <a:r>
              <a:rPr lang="en-US" b="1" dirty="0"/>
              <a:t> </a:t>
            </a:r>
            <a:r>
              <a:rPr lang="en-US" dirty="0"/>
              <a:t>such as: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Object.values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Parse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objects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31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D8683D-9E0F-41DB-9E26-615CC5C87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40" y="1195754"/>
            <a:ext cx="2519320" cy="290767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Properties and Methods</a:t>
            </a:r>
          </a:p>
        </p:txBody>
      </p:sp>
    </p:spTree>
    <p:extLst>
      <p:ext uri="{BB962C8B-B14F-4D97-AF65-F5344CB8AC3E}">
        <p14:creationId xmlns:p14="http://schemas.microsoft.com/office/powerpoint/2010/main" val="6404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Objects ?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149" y="983404"/>
            <a:ext cx="10180085" cy="55935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of related data or functionality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Consists of several variables and functions </a:t>
            </a:r>
            <a:br>
              <a:rPr lang="en-US" sz="3200" dirty="0"/>
            </a:br>
            <a:r>
              <a:rPr lang="en-US" sz="3200" dirty="0"/>
              <a:t>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properties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In JavaScript, at </a:t>
            </a:r>
            <a:r>
              <a:rPr lang="en-US" sz="3200" b="1" dirty="0">
                <a:solidFill>
                  <a:schemeClr val="bg1"/>
                </a:solidFill>
              </a:rPr>
              <a:t>run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time</a:t>
            </a:r>
            <a:r>
              <a:rPr lang="en-US" sz="3200" dirty="0"/>
              <a:t> you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properties of any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149" y="4589061"/>
            <a:ext cx="8316993" cy="11264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let obj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console.log(obj.name); 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Peter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416845" y="3834581"/>
            <a:ext cx="2538316" cy="608925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9275595" y="5437443"/>
            <a:ext cx="2505228" cy="653642"/>
          </a:xfrm>
          <a:prstGeom prst="wedgeRoundRectCallout">
            <a:avLst>
              <a:gd name="adj1" fmla="val -59977"/>
              <a:gd name="adj2" fmla="val -54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617230" y="3834581"/>
            <a:ext cx="2397222" cy="625376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84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293"/>
            <a:ext cx="12192000" cy="1029467"/>
          </a:xfrm>
        </p:spPr>
        <p:txBody>
          <a:bodyPr>
            <a:normAutofit fontScale="85000" lnSpcReduction="20000"/>
          </a:bodyPr>
          <a:lstStyle/>
          <a:p>
            <a:r>
              <a:rPr lang="bg-BG" sz="2800" dirty="0"/>
              <a:t> </a:t>
            </a:r>
            <a:r>
              <a:rPr lang="en-US" sz="3800" dirty="0"/>
              <a:t>We can create an object with an </a:t>
            </a:r>
            <a:r>
              <a:rPr lang="en-US" sz="3800" b="1" dirty="0">
                <a:solidFill>
                  <a:schemeClr val="bg1"/>
                </a:solidFill>
              </a:rPr>
              <a:t>object literal</a:t>
            </a:r>
            <a:r>
              <a:rPr lang="en-US" sz="3800" dirty="0"/>
              <a:t>, using the following</a:t>
            </a:r>
            <a:br>
              <a:rPr lang="en-US" sz="3800" dirty="0"/>
            </a:br>
            <a:r>
              <a:rPr lang="en-US" sz="3800" dirty="0"/>
              <a:t> syntax</a:t>
            </a:r>
            <a:r>
              <a:rPr lang="en-US" sz="2800" dirty="0"/>
              <a:t>: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48" y="2313476"/>
            <a:ext cx="11341509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{name:'Peter', age: 20, hairColor: 'black'};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0" y="3044805"/>
            <a:ext cx="12192000" cy="9074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200" dirty="0"/>
              <a:t>We can define empty object and add the properties later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2" y="3785015"/>
            <a:ext cx="6771049" cy="23337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{}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.name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='Peter';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person[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"lastName"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] = 'Parker';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person.age = 20;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person.hairColor = 'black';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7771416" y="4110165"/>
            <a:ext cx="3277773" cy="1390361"/>
          </a:xfrm>
          <a:prstGeom prst="wedgeRoundRectCallout">
            <a:avLst>
              <a:gd name="adj1" fmla="val -71565"/>
              <a:gd name="adj2" fmla="val -227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access and set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both ways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14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Functions</a:t>
            </a:r>
            <a:r>
              <a:rPr lang="en-US" sz="3200" dirty="0"/>
              <a:t> within a JavaScript object are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define</a:t>
            </a:r>
            <a:r>
              <a:rPr lang="en-US" sz="3200" dirty="0"/>
              <a:t> methods using several syntaxes: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4800" dirty="0"/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 method to an already defined object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2518742"/>
            <a:ext cx="5184203" cy="2031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function()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sz="24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545" y="2518742"/>
            <a:ext cx="5334695" cy="20135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5228957"/>
            <a:ext cx="8368825" cy="8679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person.sayHello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=&gt;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console.log('Hi, guys');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771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2984214"/>
          </a:xfrm>
        </p:spPr>
        <p:txBody>
          <a:bodyPr>
            <a:normAutofit fontScale="85000" lnSpcReduction="20000"/>
          </a:bodyPr>
          <a:lstStyle/>
          <a:p>
            <a:pPr mar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altLang="bg-BG" sz="2800" dirty="0"/>
              <a:t> </a:t>
            </a:r>
            <a:r>
              <a:rPr lang="en-US" altLang="bg-BG" sz="3800" dirty="0"/>
              <a:t>Methods: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.entries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of all properties and their values of an object 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.keys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with all the properties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.values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with all the values of the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998A9-8D77-487C-8511-3BB5C1DF74A4}"/>
              </a:ext>
            </a:extLst>
          </p:cNvPr>
          <p:cNvSpPr txBox="1"/>
          <p:nvPr/>
        </p:nvSpPr>
        <p:spPr>
          <a:xfrm>
            <a:off x="791298" y="4232787"/>
            <a:ext cx="1068294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Object.entries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[['name', 'Tom'], ['age', 5]]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FD2BC-D4B2-43F3-A59F-EA136DDD2294}"/>
              </a:ext>
            </a:extLst>
          </p:cNvPr>
          <p:cNvSpPr txBox="1"/>
          <p:nvPr/>
        </p:nvSpPr>
        <p:spPr>
          <a:xfrm>
            <a:off x="791298" y="5084985"/>
            <a:ext cx="7792265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Object.keys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['name', 'age']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1DD2B-D730-4051-B74B-2677A492BBEB}"/>
              </a:ext>
            </a:extLst>
          </p:cNvPr>
          <p:cNvSpPr txBox="1"/>
          <p:nvPr/>
        </p:nvSpPr>
        <p:spPr>
          <a:xfrm>
            <a:off x="791298" y="5937183"/>
            <a:ext cx="779226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Object.values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['Tom', 5]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0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594295"/>
          </a:xfrm>
        </p:spPr>
        <p:txBody>
          <a:bodyPr>
            <a:normAutofit/>
          </a:bodyPr>
          <a:lstStyle/>
          <a:p>
            <a:pPr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bg-BG" sz="3200" dirty="0"/>
              <a:t>Use </a:t>
            </a:r>
            <a:r>
              <a:rPr lang="en-US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for-in</a:t>
            </a:r>
            <a:r>
              <a:rPr lang="en-US" altLang="bg-BG" sz="3200" dirty="0"/>
              <a:t> loop to iterate over the object properties by key: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Keys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51A0C-5528-48E1-8B6D-189FC77833D2}"/>
              </a:ext>
            </a:extLst>
          </p:cNvPr>
          <p:cNvSpPr txBox="1"/>
          <p:nvPr/>
        </p:nvSpPr>
        <p:spPr>
          <a:xfrm>
            <a:off x="940783" y="2242088"/>
            <a:ext cx="10297487" cy="1941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obj = {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name:'Peter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', age:'18', grade:'5.50' };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}: 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5400" b="1" dirty="0">
              <a:latin typeface="Consolas" panose="020B0609020204030204" pitchFamily="49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4111220" y="4696451"/>
            <a:ext cx="3731340" cy="1286269"/>
          </a:xfrm>
          <a:prstGeom prst="wedgeRoundRectCallout">
            <a:avLst>
              <a:gd name="adj1" fmla="val 33735"/>
              <a:gd name="adj2" fmla="val -1010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42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3695</TotalTime>
  <Words>2521</Words>
  <Application>Microsoft Office PowerPoint</Application>
  <PresentationFormat>Widescreen</PresentationFormat>
  <Paragraphs>365</Paragraphs>
  <Slides>37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Objects and Classes</vt:lpstr>
      <vt:lpstr>Table of Contents</vt:lpstr>
      <vt:lpstr>Have a Question?</vt:lpstr>
      <vt:lpstr>Objects</vt:lpstr>
      <vt:lpstr>What Are Objects ?</vt:lpstr>
      <vt:lpstr>Object Definition </vt:lpstr>
      <vt:lpstr>Object Methods</vt:lpstr>
      <vt:lpstr>The Object Methods</vt:lpstr>
      <vt:lpstr>Iterate Through Keys</vt:lpstr>
      <vt:lpstr>Problem: Person Info</vt:lpstr>
      <vt:lpstr>Solution: Person Info</vt:lpstr>
      <vt:lpstr>Problem: City</vt:lpstr>
      <vt:lpstr>Solution: City</vt:lpstr>
      <vt:lpstr>JSON</vt:lpstr>
      <vt:lpstr>What is JSON</vt:lpstr>
      <vt:lpstr>JSON Usage</vt:lpstr>
      <vt:lpstr>JSON Example</vt:lpstr>
      <vt:lpstr>JSON Methods</vt:lpstr>
      <vt:lpstr>Problem: Convert to Object</vt:lpstr>
      <vt:lpstr>Tips: Convert to Object</vt:lpstr>
      <vt:lpstr>Solution: Convert to Object</vt:lpstr>
      <vt:lpstr>Problem: Convert to JSON</vt:lpstr>
      <vt:lpstr>Tips: Convert to JSON</vt:lpstr>
      <vt:lpstr>Solution: Convert to JSON</vt:lpstr>
      <vt:lpstr>Classes</vt:lpstr>
      <vt:lpstr>What Are Classes</vt:lpstr>
      <vt:lpstr>Class Declaration</vt:lpstr>
      <vt:lpstr>Class Example</vt:lpstr>
      <vt:lpstr>Functions in a Class</vt:lpstr>
      <vt:lpstr>Problem: Cat</vt:lpstr>
      <vt:lpstr>Tips: Cat</vt:lpstr>
      <vt:lpstr>Solution: Cat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Objects and Classes-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11</cp:revision>
  <dcterms:created xsi:type="dcterms:W3CDTF">2018-05-23T13:08:44Z</dcterms:created>
  <dcterms:modified xsi:type="dcterms:W3CDTF">2020-05-14T08:46:02Z</dcterms:modified>
  <cp:category>programming;computer programming;software development;web development</cp:category>
</cp:coreProperties>
</file>