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6" r:id="rId12"/>
    <p:sldId id="268" r:id="rId13"/>
    <p:sldId id="269" r:id="rId14"/>
    <p:sldId id="270" r:id="rId15"/>
    <p:sldId id="294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93" r:id="rId28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680" y="1488059"/>
            <a:ext cx="4739005" cy="4333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F386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81266" y="1450593"/>
            <a:ext cx="4411345" cy="447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F386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11724132" cy="6384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72016" y="5681471"/>
            <a:ext cx="2173224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0" y="6332220"/>
                </a:moveTo>
                <a:lnTo>
                  <a:pt x="11682984" y="6332220"/>
                </a:lnTo>
                <a:lnTo>
                  <a:pt x="11682984" y="0"/>
                </a:lnTo>
                <a:lnTo>
                  <a:pt x="0" y="0"/>
                </a:lnTo>
                <a:lnTo>
                  <a:pt x="0" y="63322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05384" y="6163055"/>
            <a:ext cx="1496567" cy="29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0" y="6332220"/>
                </a:moveTo>
                <a:lnTo>
                  <a:pt x="11682984" y="6332220"/>
                </a:lnTo>
                <a:lnTo>
                  <a:pt x="11682984" y="0"/>
                </a:lnTo>
                <a:lnTo>
                  <a:pt x="0" y="0"/>
                </a:lnTo>
                <a:lnTo>
                  <a:pt x="0" y="63322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5569" y="2609469"/>
            <a:ext cx="8420861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687" y="1456080"/>
            <a:ext cx="10288625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bruegge.informatik.tu-muenchen.de/twiki/bin/view/Lehrstuhl/KMinSESoSe200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juni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mockito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11724132" cy="6384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8" y="1915744"/>
            <a:ext cx="761746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WHAT IS UNIT TESTING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34618" y="2914904"/>
            <a:ext cx="4659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J</a:t>
            </a:r>
            <a:r>
              <a:rPr lang="en-US"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nit</a:t>
            </a:r>
            <a:r>
              <a:rPr lang="en-US"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Framework</a:t>
            </a:r>
            <a:endParaRPr sz="28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4618" y="4931105"/>
            <a:ext cx="44215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0" spc="-10" dirty="0" err="1">
                <a:solidFill>
                  <a:srgbClr val="FFFFFF"/>
                </a:solidFill>
                <a:latin typeface="Segoe UI Light"/>
                <a:cs typeface="Segoe UI Light"/>
              </a:rPr>
              <a:t>Samet</a:t>
            </a:r>
            <a:r>
              <a:rPr lang="en-US"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BUDAK</a:t>
            </a:r>
            <a:r>
              <a:rPr sz="1600" b="0" spc="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(</a:t>
            </a:r>
            <a:r>
              <a:rPr lang="en-US"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sbudak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@</a:t>
            </a:r>
            <a:r>
              <a:rPr lang="en-US"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uni-yaz.com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  <a:endParaRPr sz="16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2348C9C2-5C05-44B7-83D6-ABCF7DB43E3B}"/>
              </a:ext>
            </a:extLst>
          </p:cNvPr>
          <p:cNvSpPr txBox="1"/>
          <p:nvPr/>
        </p:nvSpPr>
        <p:spPr>
          <a:xfrm>
            <a:off x="620369" y="1438401"/>
            <a:ext cx="302895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Segoe UI"/>
                <a:cs typeface="Segoe UI"/>
              </a:rPr>
              <a:t>The units in unit testing is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the smallest  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parts </a:t>
            </a:r>
            <a:r>
              <a:rPr sz="1200" b="1" spc="-10" dirty="0">
                <a:solidFill>
                  <a:srgbClr val="1F3863"/>
                </a:solidFill>
                <a:latin typeface="Segoe UI"/>
                <a:cs typeface="Segoe UI"/>
              </a:rPr>
              <a:t>of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class which 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are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methods</a:t>
            </a:r>
            <a:r>
              <a:rPr sz="1200" spc="-5" dirty="0">
                <a:latin typeface="Segoe UI"/>
                <a:cs typeface="Segoe UI"/>
              </a:rPr>
              <a:t>. </a:t>
            </a:r>
            <a:r>
              <a:rPr sz="1200" spc="-15" dirty="0">
                <a:latin typeface="Segoe UI"/>
                <a:cs typeface="Segoe UI"/>
              </a:rPr>
              <a:t>We </a:t>
            </a:r>
            <a:r>
              <a:rPr sz="1200" spc="-5" dirty="0">
                <a:latin typeface="Segoe UI"/>
                <a:cs typeface="Segoe UI"/>
              </a:rPr>
              <a:t>need  </a:t>
            </a:r>
            <a:r>
              <a:rPr sz="1200" spc="-10" dirty="0">
                <a:latin typeface="Segoe UI"/>
                <a:cs typeface="Segoe UI"/>
              </a:rPr>
              <a:t>to test </a:t>
            </a:r>
            <a:r>
              <a:rPr sz="1200" spc="-5" dirty="0">
                <a:latin typeface="Segoe UI"/>
                <a:cs typeface="Segoe UI"/>
              </a:rPr>
              <a:t>each method individually </a:t>
            </a:r>
            <a:r>
              <a:rPr sz="1200" dirty="0">
                <a:latin typeface="Segoe UI"/>
                <a:cs typeface="Segoe UI"/>
              </a:rPr>
              <a:t>and  </a:t>
            </a:r>
            <a:r>
              <a:rPr sz="1200" spc="-5" dirty="0">
                <a:latin typeface="Segoe UI"/>
                <a:cs typeface="Segoe UI"/>
              </a:rPr>
              <a:t>independently </a:t>
            </a:r>
            <a:r>
              <a:rPr sz="1200" spc="-10" dirty="0">
                <a:latin typeface="Segoe UI"/>
                <a:cs typeface="Segoe UI"/>
              </a:rPr>
              <a:t>to </a:t>
            </a:r>
            <a:r>
              <a:rPr sz="1200" spc="-5" dirty="0">
                <a:latin typeface="Segoe UI"/>
                <a:cs typeface="Segoe UI"/>
              </a:rPr>
              <a:t>search </a:t>
            </a:r>
            <a:r>
              <a:rPr sz="1200" spc="5" dirty="0">
                <a:latin typeface="Segoe UI"/>
                <a:cs typeface="Segoe UI"/>
              </a:rPr>
              <a:t>every </a:t>
            </a:r>
            <a:r>
              <a:rPr sz="1200" dirty="0">
                <a:latin typeface="Segoe UI"/>
                <a:cs typeface="Segoe UI"/>
              </a:rPr>
              <a:t>bug and </a:t>
            </a:r>
            <a:r>
              <a:rPr sz="1200" spc="-5" dirty="0">
                <a:latin typeface="Segoe UI"/>
                <a:cs typeface="Segoe UI"/>
              </a:rPr>
              <a:t>error  (if possible) in </a:t>
            </a:r>
            <a:r>
              <a:rPr sz="1200" dirty="0">
                <a:latin typeface="Segoe UI"/>
                <a:cs typeface="Segoe UI"/>
              </a:rPr>
              <a:t>every </a:t>
            </a:r>
            <a:r>
              <a:rPr sz="1200" spc="-5" dirty="0">
                <a:latin typeface="Segoe UI"/>
                <a:cs typeface="Segoe UI"/>
              </a:rPr>
              <a:t>method </a:t>
            </a:r>
            <a:r>
              <a:rPr sz="1200" dirty="0">
                <a:latin typeface="Segoe UI"/>
                <a:cs typeface="Segoe UI"/>
              </a:rPr>
              <a:t>and </a:t>
            </a:r>
            <a:r>
              <a:rPr sz="1200" spc="-5" dirty="0">
                <a:latin typeface="Segoe UI"/>
                <a:cs typeface="Segoe UI"/>
              </a:rPr>
              <a:t>fix it before  </a:t>
            </a:r>
            <a:r>
              <a:rPr sz="1200" dirty="0">
                <a:latin typeface="Segoe UI"/>
                <a:cs typeface="Segoe UI"/>
              </a:rPr>
              <a:t>the </a:t>
            </a:r>
            <a:r>
              <a:rPr sz="1200" spc="-5" dirty="0">
                <a:latin typeface="Segoe UI"/>
                <a:cs typeface="Segoe UI"/>
              </a:rPr>
              <a:t>class are integrated with </a:t>
            </a:r>
            <a:r>
              <a:rPr sz="1200" dirty="0">
                <a:latin typeface="Segoe UI"/>
                <a:cs typeface="Segoe UI"/>
              </a:rPr>
              <a:t>the </a:t>
            </a:r>
            <a:r>
              <a:rPr sz="1200" spc="-5" dirty="0">
                <a:latin typeface="Segoe UI"/>
                <a:cs typeface="Segoe UI"/>
              </a:rPr>
              <a:t>main  program.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4151750A-B649-4668-9405-C144C2509404}"/>
              </a:ext>
            </a:extLst>
          </p:cNvPr>
          <p:cNvSpPr txBox="1"/>
          <p:nvPr/>
        </p:nvSpPr>
        <p:spPr>
          <a:xfrm>
            <a:off x="620369" y="3241675"/>
            <a:ext cx="2886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Segoe UI"/>
                <a:cs typeface="Segoe UI"/>
              </a:rPr>
              <a:t>Once </a:t>
            </a:r>
            <a:r>
              <a:rPr sz="1200" dirty="0">
                <a:latin typeface="Segoe UI"/>
                <a:cs typeface="Segoe UI"/>
              </a:rPr>
              <a:t>all the </a:t>
            </a:r>
            <a:r>
              <a:rPr sz="1200" spc="-5" dirty="0">
                <a:latin typeface="Segoe UI"/>
                <a:cs typeface="Segoe UI"/>
              </a:rPr>
              <a:t>method pass </a:t>
            </a:r>
            <a:r>
              <a:rPr sz="1200" dirty="0">
                <a:latin typeface="Segoe UI"/>
                <a:cs typeface="Segoe UI"/>
              </a:rPr>
              <a:t>the </a:t>
            </a:r>
            <a:r>
              <a:rPr sz="1200" spc="-10" dirty="0">
                <a:latin typeface="Segoe UI"/>
                <a:cs typeface="Segoe UI"/>
              </a:rPr>
              <a:t>test, </a:t>
            </a:r>
            <a:r>
              <a:rPr sz="1200" dirty="0">
                <a:latin typeface="Segoe UI"/>
                <a:cs typeface="Segoe UI"/>
              </a:rPr>
              <a:t>then</a:t>
            </a:r>
            <a:r>
              <a:rPr sz="1200" spc="-70" dirty="0">
                <a:latin typeface="Segoe UI"/>
                <a:cs typeface="Segoe UI"/>
              </a:rPr>
              <a:t> </a:t>
            </a:r>
            <a:r>
              <a:rPr sz="1200" spc="-5" dirty="0">
                <a:latin typeface="Segoe UI"/>
                <a:cs typeface="Segoe UI"/>
              </a:rPr>
              <a:t>we  </a:t>
            </a:r>
            <a:r>
              <a:rPr sz="1200" dirty="0">
                <a:latin typeface="Segoe UI"/>
                <a:cs typeface="Segoe UI"/>
              </a:rPr>
              <a:t>can </a:t>
            </a:r>
            <a:r>
              <a:rPr sz="1200" spc="-5" dirty="0">
                <a:latin typeface="Segoe UI"/>
                <a:cs typeface="Segoe UI"/>
              </a:rPr>
              <a:t>proceed </a:t>
            </a:r>
            <a:r>
              <a:rPr sz="1200" spc="-10" dirty="0">
                <a:latin typeface="Segoe UI"/>
                <a:cs typeface="Segoe UI"/>
              </a:rPr>
              <a:t>to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Integration</a:t>
            </a:r>
            <a:r>
              <a:rPr sz="1200" b="1" spc="-7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200" b="1" spc="-25" dirty="0">
                <a:solidFill>
                  <a:srgbClr val="1F3863"/>
                </a:solidFill>
                <a:latin typeface="Segoe UI"/>
                <a:cs typeface="Segoe UI"/>
              </a:rPr>
              <a:t>Test</a:t>
            </a:r>
            <a:r>
              <a:rPr sz="1200" spc="-25" dirty="0"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1327B2DD-29FE-4E1C-AF37-74F6BBFF91FC}"/>
              </a:ext>
            </a:extLst>
          </p:cNvPr>
          <p:cNvSpPr txBox="1"/>
          <p:nvPr/>
        </p:nvSpPr>
        <p:spPr>
          <a:xfrm>
            <a:off x="599948" y="594105"/>
            <a:ext cx="4817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70" dirty="0">
                <a:solidFill>
                  <a:srgbClr val="1F3863"/>
                </a:solidFill>
                <a:latin typeface="Segoe UI Light"/>
                <a:cs typeface="Segoe UI Light"/>
              </a:rPr>
              <a:t>WHAT </a:t>
            </a:r>
            <a:r>
              <a:rPr sz="2800" b="0" dirty="0">
                <a:solidFill>
                  <a:srgbClr val="1F3863"/>
                </a:solidFill>
                <a:latin typeface="Segoe UI Light"/>
                <a:cs typeface="Segoe UI Light"/>
              </a:rPr>
              <a:t>IS UNIT TESTING </a:t>
            </a:r>
            <a:r>
              <a:rPr sz="2800" b="0" spc="-5" dirty="0">
                <a:solidFill>
                  <a:srgbClr val="1F3863"/>
                </a:solidFill>
                <a:latin typeface="Segoe UI Light"/>
                <a:cs typeface="Segoe UI Light"/>
              </a:rPr>
              <a:t>?</a:t>
            </a:r>
            <a:r>
              <a:rPr sz="2800" b="0" spc="-130" dirty="0">
                <a:solidFill>
                  <a:srgbClr val="1F3863"/>
                </a:solidFill>
                <a:latin typeface="Segoe UI Light"/>
                <a:cs typeface="Segoe UI Light"/>
              </a:rPr>
              <a:t> </a:t>
            </a:r>
            <a:r>
              <a:rPr sz="2800" b="0" dirty="0">
                <a:solidFill>
                  <a:srgbClr val="1F3863"/>
                </a:solidFill>
                <a:latin typeface="Segoe UI Light"/>
                <a:cs typeface="Segoe UI Light"/>
              </a:rPr>
              <a:t>(OOP)</a:t>
            </a:r>
            <a:endParaRPr sz="2800" dirty="0">
              <a:latin typeface="Segoe UI Light"/>
              <a:cs typeface="Segoe UI Light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472740EE-B34E-4505-BCF7-1BEE98552057}"/>
              </a:ext>
            </a:extLst>
          </p:cNvPr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E3936F39-5A7D-44B5-8E55-0A420CAD3619}"/>
              </a:ext>
            </a:extLst>
          </p:cNvPr>
          <p:cNvSpPr/>
          <p:nvPr/>
        </p:nvSpPr>
        <p:spPr>
          <a:xfrm>
            <a:off x="4479035" y="1618488"/>
            <a:ext cx="1533525" cy="767080"/>
          </a:xfrm>
          <a:custGeom>
            <a:avLst/>
            <a:gdLst/>
            <a:ahLst/>
            <a:cxnLst/>
            <a:rect l="l" t="t" r="r" b="b"/>
            <a:pathLst>
              <a:path w="1533525" h="767080">
                <a:moveTo>
                  <a:pt x="1456436" y="0"/>
                </a:moveTo>
                <a:lnTo>
                  <a:pt x="76708" y="0"/>
                </a:lnTo>
                <a:lnTo>
                  <a:pt x="46827" y="6020"/>
                </a:lnTo>
                <a:lnTo>
                  <a:pt x="22447" y="22447"/>
                </a:lnTo>
                <a:lnTo>
                  <a:pt x="6020" y="46827"/>
                </a:lnTo>
                <a:lnTo>
                  <a:pt x="0" y="76708"/>
                </a:lnTo>
                <a:lnTo>
                  <a:pt x="0" y="689863"/>
                </a:lnTo>
                <a:lnTo>
                  <a:pt x="6020" y="719744"/>
                </a:lnTo>
                <a:lnTo>
                  <a:pt x="22447" y="744124"/>
                </a:lnTo>
                <a:lnTo>
                  <a:pt x="46827" y="760551"/>
                </a:lnTo>
                <a:lnTo>
                  <a:pt x="76708" y="766572"/>
                </a:lnTo>
                <a:lnTo>
                  <a:pt x="1456436" y="766572"/>
                </a:lnTo>
                <a:lnTo>
                  <a:pt x="1486316" y="760551"/>
                </a:lnTo>
                <a:lnTo>
                  <a:pt x="1510696" y="744124"/>
                </a:lnTo>
                <a:lnTo>
                  <a:pt x="1527123" y="719744"/>
                </a:lnTo>
                <a:lnTo>
                  <a:pt x="1533143" y="689863"/>
                </a:lnTo>
                <a:lnTo>
                  <a:pt x="1533143" y="76708"/>
                </a:lnTo>
                <a:lnTo>
                  <a:pt x="1527123" y="46827"/>
                </a:lnTo>
                <a:lnTo>
                  <a:pt x="1510696" y="22447"/>
                </a:lnTo>
                <a:lnTo>
                  <a:pt x="1486316" y="6020"/>
                </a:lnTo>
                <a:lnTo>
                  <a:pt x="1456436" y="0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89CD380B-F7DE-482F-B350-CE1178EE8849}"/>
              </a:ext>
            </a:extLst>
          </p:cNvPr>
          <p:cNvSpPr txBox="1"/>
          <p:nvPr/>
        </p:nvSpPr>
        <p:spPr>
          <a:xfrm>
            <a:off x="4724527" y="1657350"/>
            <a:ext cx="1043940" cy="6642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98120">
              <a:lnSpc>
                <a:spcPts val="2510"/>
              </a:lnSpc>
              <a:spcBef>
                <a:spcPts val="190"/>
              </a:spcBef>
            </a:pPr>
            <a:r>
              <a:rPr sz="2100" b="1" spc="-5" dirty="0">
                <a:solidFill>
                  <a:srgbClr val="FFFFFF"/>
                </a:solidFill>
                <a:latin typeface="Segoe UI"/>
                <a:cs typeface="Segoe UI"/>
              </a:rPr>
              <a:t>Class  M</a:t>
            </a:r>
            <a:r>
              <a:rPr sz="2100" b="1" spc="-10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2100" b="1" dirty="0">
                <a:solidFill>
                  <a:srgbClr val="FFFFFF"/>
                </a:solidFill>
                <a:latin typeface="Segoe UI"/>
                <a:cs typeface="Segoe UI"/>
              </a:rPr>
              <a:t>Class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E40C5A59-E41C-4E7A-8D22-7D5233081C33}"/>
              </a:ext>
            </a:extLst>
          </p:cNvPr>
          <p:cNvSpPr/>
          <p:nvPr/>
        </p:nvSpPr>
        <p:spPr>
          <a:xfrm>
            <a:off x="4632959" y="2385060"/>
            <a:ext cx="153670" cy="575310"/>
          </a:xfrm>
          <a:custGeom>
            <a:avLst/>
            <a:gdLst/>
            <a:ahLst/>
            <a:cxnLst/>
            <a:rect l="l" t="t" r="r" b="b"/>
            <a:pathLst>
              <a:path w="153670" h="575310">
                <a:moveTo>
                  <a:pt x="0" y="0"/>
                </a:moveTo>
                <a:lnTo>
                  <a:pt x="0" y="574928"/>
                </a:lnTo>
                <a:lnTo>
                  <a:pt x="153288" y="574928"/>
                </a:lnTo>
              </a:path>
            </a:pathLst>
          </a:custGeom>
          <a:ln w="12192">
            <a:solidFill>
              <a:srgbClr val="6C8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880B4BAC-3A84-411C-8055-022267DA65F2}"/>
              </a:ext>
            </a:extLst>
          </p:cNvPr>
          <p:cNvSpPr/>
          <p:nvPr/>
        </p:nvSpPr>
        <p:spPr>
          <a:xfrm>
            <a:off x="4785359" y="2577083"/>
            <a:ext cx="1226820" cy="767080"/>
          </a:xfrm>
          <a:custGeom>
            <a:avLst/>
            <a:gdLst/>
            <a:ahLst/>
            <a:cxnLst/>
            <a:rect l="l" t="t" r="r" b="b"/>
            <a:pathLst>
              <a:path w="1226820" h="767079">
                <a:moveTo>
                  <a:pt x="1150112" y="0"/>
                </a:moveTo>
                <a:lnTo>
                  <a:pt x="76707" y="0"/>
                </a:lnTo>
                <a:lnTo>
                  <a:pt x="46827" y="6020"/>
                </a:lnTo>
                <a:lnTo>
                  <a:pt x="22447" y="22447"/>
                </a:lnTo>
                <a:lnTo>
                  <a:pt x="6020" y="46827"/>
                </a:lnTo>
                <a:lnTo>
                  <a:pt x="0" y="76707"/>
                </a:lnTo>
                <a:lnTo>
                  <a:pt x="0" y="689863"/>
                </a:lnTo>
                <a:lnTo>
                  <a:pt x="6020" y="719744"/>
                </a:lnTo>
                <a:lnTo>
                  <a:pt x="22447" y="744124"/>
                </a:lnTo>
                <a:lnTo>
                  <a:pt x="46827" y="760551"/>
                </a:lnTo>
                <a:lnTo>
                  <a:pt x="76707" y="766571"/>
                </a:lnTo>
                <a:lnTo>
                  <a:pt x="1150112" y="766571"/>
                </a:lnTo>
                <a:lnTo>
                  <a:pt x="1179992" y="760551"/>
                </a:lnTo>
                <a:lnTo>
                  <a:pt x="1204372" y="744124"/>
                </a:lnTo>
                <a:lnTo>
                  <a:pt x="1220799" y="719744"/>
                </a:lnTo>
                <a:lnTo>
                  <a:pt x="1226819" y="689863"/>
                </a:lnTo>
                <a:lnTo>
                  <a:pt x="1226819" y="76707"/>
                </a:lnTo>
                <a:lnTo>
                  <a:pt x="1220799" y="46827"/>
                </a:lnTo>
                <a:lnTo>
                  <a:pt x="1204372" y="22447"/>
                </a:lnTo>
                <a:lnTo>
                  <a:pt x="1179992" y="6020"/>
                </a:lnTo>
                <a:lnTo>
                  <a:pt x="115011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92979261-7C7A-4CC1-9F7F-81C5396F322E}"/>
              </a:ext>
            </a:extLst>
          </p:cNvPr>
          <p:cNvSpPr txBox="1"/>
          <p:nvPr/>
        </p:nvSpPr>
        <p:spPr>
          <a:xfrm>
            <a:off x="4957698" y="2849626"/>
            <a:ext cx="882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firstMethod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9A9FC049-D6A0-4C58-9875-2A23F6021598}"/>
              </a:ext>
            </a:extLst>
          </p:cNvPr>
          <p:cNvSpPr/>
          <p:nvPr/>
        </p:nvSpPr>
        <p:spPr>
          <a:xfrm>
            <a:off x="4632959" y="2385060"/>
            <a:ext cx="153670" cy="1533525"/>
          </a:xfrm>
          <a:custGeom>
            <a:avLst/>
            <a:gdLst/>
            <a:ahLst/>
            <a:cxnLst/>
            <a:rect l="l" t="t" r="r" b="b"/>
            <a:pathLst>
              <a:path w="153670" h="1533525">
                <a:moveTo>
                  <a:pt x="0" y="0"/>
                </a:moveTo>
                <a:lnTo>
                  <a:pt x="0" y="1533016"/>
                </a:lnTo>
                <a:lnTo>
                  <a:pt x="153288" y="1533016"/>
                </a:lnTo>
              </a:path>
            </a:pathLst>
          </a:custGeom>
          <a:ln w="12192">
            <a:solidFill>
              <a:srgbClr val="6C8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2A0D1651-8D69-49DA-87CF-9295906BCEF7}"/>
              </a:ext>
            </a:extLst>
          </p:cNvPr>
          <p:cNvSpPr/>
          <p:nvPr/>
        </p:nvSpPr>
        <p:spPr>
          <a:xfrm>
            <a:off x="4785359" y="3535679"/>
            <a:ext cx="1226820" cy="767080"/>
          </a:xfrm>
          <a:custGeom>
            <a:avLst/>
            <a:gdLst/>
            <a:ahLst/>
            <a:cxnLst/>
            <a:rect l="l" t="t" r="r" b="b"/>
            <a:pathLst>
              <a:path w="1226820" h="767079">
                <a:moveTo>
                  <a:pt x="1150112" y="0"/>
                </a:moveTo>
                <a:lnTo>
                  <a:pt x="76707" y="0"/>
                </a:lnTo>
                <a:lnTo>
                  <a:pt x="46827" y="6020"/>
                </a:lnTo>
                <a:lnTo>
                  <a:pt x="22447" y="22447"/>
                </a:lnTo>
                <a:lnTo>
                  <a:pt x="6020" y="46827"/>
                </a:lnTo>
                <a:lnTo>
                  <a:pt x="0" y="76708"/>
                </a:lnTo>
                <a:lnTo>
                  <a:pt x="0" y="689864"/>
                </a:lnTo>
                <a:lnTo>
                  <a:pt x="6020" y="719744"/>
                </a:lnTo>
                <a:lnTo>
                  <a:pt x="22447" y="744124"/>
                </a:lnTo>
                <a:lnTo>
                  <a:pt x="46827" y="760551"/>
                </a:lnTo>
                <a:lnTo>
                  <a:pt x="76707" y="766572"/>
                </a:lnTo>
                <a:lnTo>
                  <a:pt x="1150112" y="766572"/>
                </a:lnTo>
                <a:lnTo>
                  <a:pt x="1179992" y="760551"/>
                </a:lnTo>
                <a:lnTo>
                  <a:pt x="1204372" y="744124"/>
                </a:lnTo>
                <a:lnTo>
                  <a:pt x="1220799" y="719744"/>
                </a:lnTo>
                <a:lnTo>
                  <a:pt x="1226819" y="689864"/>
                </a:lnTo>
                <a:lnTo>
                  <a:pt x="1226819" y="76708"/>
                </a:lnTo>
                <a:lnTo>
                  <a:pt x="1220799" y="46827"/>
                </a:lnTo>
                <a:lnTo>
                  <a:pt x="1204372" y="22447"/>
                </a:lnTo>
                <a:lnTo>
                  <a:pt x="1179992" y="6020"/>
                </a:lnTo>
                <a:lnTo>
                  <a:pt x="115011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A9124DC5-9C02-4963-BBED-AD6ED9E81F79}"/>
              </a:ext>
            </a:extLst>
          </p:cNvPr>
          <p:cNvSpPr txBox="1"/>
          <p:nvPr/>
        </p:nvSpPr>
        <p:spPr>
          <a:xfrm>
            <a:off x="4852542" y="3807967"/>
            <a:ext cx="1094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secondMethod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38AEA0FA-AC45-47DD-9842-4174372E2360}"/>
              </a:ext>
            </a:extLst>
          </p:cNvPr>
          <p:cNvSpPr/>
          <p:nvPr/>
        </p:nvSpPr>
        <p:spPr>
          <a:xfrm>
            <a:off x="4632959" y="2385060"/>
            <a:ext cx="153670" cy="2491105"/>
          </a:xfrm>
          <a:custGeom>
            <a:avLst/>
            <a:gdLst/>
            <a:ahLst/>
            <a:cxnLst/>
            <a:rect l="l" t="t" r="r" b="b"/>
            <a:pathLst>
              <a:path w="153670" h="2491104">
                <a:moveTo>
                  <a:pt x="0" y="0"/>
                </a:moveTo>
                <a:lnTo>
                  <a:pt x="0" y="2491104"/>
                </a:lnTo>
                <a:lnTo>
                  <a:pt x="153288" y="2491104"/>
                </a:lnTo>
              </a:path>
            </a:pathLst>
          </a:custGeom>
          <a:ln w="12192">
            <a:solidFill>
              <a:srgbClr val="6C8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4E200324-0BF0-41B5-BF89-778AC2EC71E1}"/>
              </a:ext>
            </a:extLst>
          </p:cNvPr>
          <p:cNvSpPr/>
          <p:nvPr/>
        </p:nvSpPr>
        <p:spPr>
          <a:xfrm>
            <a:off x="4785359" y="4494276"/>
            <a:ext cx="1226820" cy="767080"/>
          </a:xfrm>
          <a:custGeom>
            <a:avLst/>
            <a:gdLst/>
            <a:ahLst/>
            <a:cxnLst/>
            <a:rect l="l" t="t" r="r" b="b"/>
            <a:pathLst>
              <a:path w="1226820" h="767079">
                <a:moveTo>
                  <a:pt x="1150112" y="0"/>
                </a:moveTo>
                <a:lnTo>
                  <a:pt x="76707" y="0"/>
                </a:lnTo>
                <a:lnTo>
                  <a:pt x="46827" y="6020"/>
                </a:lnTo>
                <a:lnTo>
                  <a:pt x="22447" y="22447"/>
                </a:lnTo>
                <a:lnTo>
                  <a:pt x="6020" y="46827"/>
                </a:lnTo>
                <a:lnTo>
                  <a:pt x="0" y="76707"/>
                </a:lnTo>
                <a:lnTo>
                  <a:pt x="0" y="689863"/>
                </a:lnTo>
                <a:lnTo>
                  <a:pt x="6020" y="719744"/>
                </a:lnTo>
                <a:lnTo>
                  <a:pt x="22447" y="744124"/>
                </a:lnTo>
                <a:lnTo>
                  <a:pt x="46827" y="760551"/>
                </a:lnTo>
                <a:lnTo>
                  <a:pt x="76707" y="766572"/>
                </a:lnTo>
                <a:lnTo>
                  <a:pt x="1150112" y="766572"/>
                </a:lnTo>
                <a:lnTo>
                  <a:pt x="1179992" y="760551"/>
                </a:lnTo>
                <a:lnTo>
                  <a:pt x="1204372" y="744124"/>
                </a:lnTo>
                <a:lnTo>
                  <a:pt x="1220799" y="719744"/>
                </a:lnTo>
                <a:lnTo>
                  <a:pt x="1226819" y="689863"/>
                </a:lnTo>
                <a:lnTo>
                  <a:pt x="1226819" y="76707"/>
                </a:lnTo>
                <a:lnTo>
                  <a:pt x="1220799" y="46827"/>
                </a:lnTo>
                <a:lnTo>
                  <a:pt x="1204372" y="22447"/>
                </a:lnTo>
                <a:lnTo>
                  <a:pt x="1179992" y="6020"/>
                </a:lnTo>
                <a:lnTo>
                  <a:pt x="115011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1695C6E8-F73D-4129-B1AB-806AED6DC949}"/>
              </a:ext>
            </a:extLst>
          </p:cNvPr>
          <p:cNvSpPr txBox="1"/>
          <p:nvPr/>
        </p:nvSpPr>
        <p:spPr>
          <a:xfrm>
            <a:off x="5317363" y="4766309"/>
            <a:ext cx="164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…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50119B50-1920-43F3-A516-CB95AF39A4CB}"/>
              </a:ext>
            </a:extLst>
          </p:cNvPr>
          <p:cNvSpPr/>
          <p:nvPr/>
        </p:nvSpPr>
        <p:spPr>
          <a:xfrm>
            <a:off x="4632959" y="2385060"/>
            <a:ext cx="153670" cy="3449320"/>
          </a:xfrm>
          <a:custGeom>
            <a:avLst/>
            <a:gdLst/>
            <a:ahLst/>
            <a:cxnLst/>
            <a:rect l="l" t="t" r="r" b="b"/>
            <a:pathLst>
              <a:path w="153670" h="3449320">
                <a:moveTo>
                  <a:pt x="0" y="0"/>
                </a:moveTo>
                <a:lnTo>
                  <a:pt x="0" y="3449294"/>
                </a:lnTo>
                <a:lnTo>
                  <a:pt x="153288" y="3449294"/>
                </a:lnTo>
              </a:path>
            </a:pathLst>
          </a:custGeom>
          <a:ln w="12192">
            <a:solidFill>
              <a:srgbClr val="6C8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EC04FB30-AA1E-4988-BF5F-34BEF8C99FB1}"/>
              </a:ext>
            </a:extLst>
          </p:cNvPr>
          <p:cNvSpPr/>
          <p:nvPr/>
        </p:nvSpPr>
        <p:spPr>
          <a:xfrm>
            <a:off x="4785359" y="5451347"/>
            <a:ext cx="1226820" cy="767080"/>
          </a:xfrm>
          <a:custGeom>
            <a:avLst/>
            <a:gdLst/>
            <a:ahLst/>
            <a:cxnLst/>
            <a:rect l="l" t="t" r="r" b="b"/>
            <a:pathLst>
              <a:path w="1226820" h="767079">
                <a:moveTo>
                  <a:pt x="1150112" y="0"/>
                </a:moveTo>
                <a:lnTo>
                  <a:pt x="76707" y="0"/>
                </a:lnTo>
                <a:lnTo>
                  <a:pt x="46827" y="6020"/>
                </a:lnTo>
                <a:lnTo>
                  <a:pt x="22447" y="22447"/>
                </a:lnTo>
                <a:lnTo>
                  <a:pt x="6020" y="46827"/>
                </a:lnTo>
                <a:lnTo>
                  <a:pt x="0" y="76707"/>
                </a:lnTo>
                <a:lnTo>
                  <a:pt x="0" y="689914"/>
                </a:lnTo>
                <a:lnTo>
                  <a:pt x="6020" y="719755"/>
                </a:lnTo>
                <a:lnTo>
                  <a:pt x="22447" y="744121"/>
                </a:lnTo>
                <a:lnTo>
                  <a:pt x="46827" y="760548"/>
                </a:lnTo>
                <a:lnTo>
                  <a:pt x="76707" y="766571"/>
                </a:lnTo>
                <a:lnTo>
                  <a:pt x="1150112" y="766571"/>
                </a:lnTo>
                <a:lnTo>
                  <a:pt x="1179992" y="760548"/>
                </a:lnTo>
                <a:lnTo>
                  <a:pt x="1204372" y="744121"/>
                </a:lnTo>
                <a:lnTo>
                  <a:pt x="1220799" y="719755"/>
                </a:lnTo>
                <a:lnTo>
                  <a:pt x="1226819" y="689914"/>
                </a:lnTo>
                <a:lnTo>
                  <a:pt x="1226819" y="76707"/>
                </a:lnTo>
                <a:lnTo>
                  <a:pt x="1220799" y="46827"/>
                </a:lnTo>
                <a:lnTo>
                  <a:pt x="1204372" y="22447"/>
                </a:lnTo>
                <a:lnTo>
                  <a:pt x="1179992" y="6020"/>
                </a:lnTo>
                <a:lnTo>
                  <a:pt x="115011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B9D43A0E-EF73-45E0-99CE-27DAEA45BADE}"/>
              </a:ext>
            </a:extLst>
          </p:cNvPr>
          <p:cNvSpPr txBox="1"/>
          <p:nvPr/>
        </p:nvSpPr>
        <p:spPr>
          <a:xfrm>
            <a:off x="5056759" y="5724550"/>
            <a:ext cx="683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F3863"/>
                </a:solidFill>
                <a:latin typeface="Segoe UI"/>
                <a:cs typeface="Segoe UI"/>
              </a:rPr>
              <a:t>n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Method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B3BDF62B-64EF-4229-8869-2F5B8175AE1F}"/>
              </a:ext>
            </a:extLst>
          </p:cNvPr>
          <p:cNvSpPr/>
          <p:nvPr/>
        </p:nvSpPr>
        <p:spPr>
          <a:xfrm>
            <a:off x="6271259" y="2743200"/>
            <a:ext cx="553720" cy="424180"/>
          </a:xfrm>
          <a:custGeom>
            <a:avLst/>
            <a:gdLst/>
            <a:ahLst/>
            <a:cxnLst/>
            <a:rect l="l" t="t" r="r" b="b"/>
            <a:pathLst>
              <a:path w="553720" h="424180">
                <a:moveTo>
                  <a:pt x="341375" y="0"/>
                </a:moveTo>
                <a:lnTo>
                  <a:pt x="341375" y="105917"/>
                </a:lnTo>
                <a:lnTo>
                  <a:pt x="0" y="105917"/>
                </a:lnTo>
                <a:lnTo>
                  <a:pt x="0" y="317753"/>
                </a:lnTo>
                <a:lnTo>
                  <a:pt x="341375" y="317753"/>
                </a:lnTo>
                <a:lnTo>
                  <a:pt x="341375" y="423672"/>
                </a:lnTo>
                <a:lnTo>
                  <a:pt x="553212" y="211836"/>
                </a:lnTo>
                <a:lnTo>
                  <a:pt x="3413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2">
            <a:extLst>
              <a:ext uri="{FF2B5EF4-FFF2-40B4-BE49-F238E27FC236}">
                <a16:creationId xmlns:a16="http://schemas.microsoft.com/office/drawing/2014/main" id="{0C3BEF4E-49B9-4BF9-9F7C-B74C3C7EEB71}"/>
              </a:ext>
            </a:extLst>
          </p:cNvPr>
          <p:cNvSpPr/>
          <p:nvPr/>
        </p:nvSpPr>
        <p:spPr>
          <a:xfrm>
            <a:off x="6271259" y="3706367"/>
            <a:ext cx="553720" cy="424180"/>
          </a:xfrm>
          <a:custGeom>
            <a:avLst/>
            <a:gdLst/>
            <a:ahLst/>
            <a:cxnLst/>
            <a:rect l="l" t="t" r="r" b="b"/>
            <a:pathLst>
              <a:path w="553720" h="424179">
                <a:moveTo>
                  <a:pt x="341375" y="0"/>
                </a:moveTo>
                <a:lnTo>
                  <a:pt x="341375" y="105917"/>
                </a:lnTo>
                <a:lnTo>
                  <a:pt x="0" y="105917"/>
                </a:lnTo>
                <a:lnTo>
                  <a:pt x="0" y="317753"/>
                </a:lnTo>
                <a:lnTo>
                  <a:pt x="341375" y="317753"/>
                </a:lnTo>
                <a:lnTo>
                  <a:pt x="341375" y="423671"/>
                </a:lnTo>
                <a:lnTo>
                  <a:pt x="553212" y="211835"/>
                </a:lnTo>
                <a:lnTo>
                  <a:pt x="3413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E7B46EDF-FACC-4AD9-9042-C4A927A349A8}"/>
              </a:ext>
            </a:extLst>
          </p:cNvPr>
          <p:cNvSpPr/>
          <p:nvPr/>
        </p:nvSpPr>
        <p:spPr>
          <a:xfrm>
            <a:off x="6271259" y="4669535"/>
            <a:ext cx="553720" cy="425450"/>
          </a:xfrm>
          <a:custGeom>
            <a:avLst/>
            <a:gdLst/>
            <a:ahLst/>
            <a:cxnLst/>
            <a:rect l="l" t="t" r="r" b="b"/>
            <a:pathLst>
              <a:path w="553720" h="425450">
                <a:moveTo>
                  <a:pt x="340613" y="0"/>
                </a:moveTo>
                <a:lnTo>
                  <a:pt x="340613" y="106299"/>
                </a:lnTo>
                <a:lnTo>
                  <a:pt x="0" y="106299"/>
                </a:lnTo>
                <a:lnTo>
                  <a:pt x="0" y="318896"/>
                </a:lnTo>
                <a:lnTo>
                  <a:pt x="340613" y="318896"/>
                </a:lnTo>
                <a:lnTo>
                  <a:pt x="340613" y="425195"/>
                </a:lnTo>
                <a:lnTo>
                  <a:pt x="553212" y="212597"/>
                </a:lnTo>
                <a:lnTo>
                  <a:pt x="340613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B5B9BD70-8A19-431A-857C-711ABDA02C88}"/>
              </a:ext>
            </a:extLst>
          </p:cNvPr>
          <p:cNvSpPr/>
          <p:nvPr/>
        </p:nvSpPr>
        <p:spPr>
          <a:xfrm>
            <a:off x="6271259" y="5634228"/>
            <a:ext cx="553720" cy="424180"/>
          </a:xfrm>
          <a:custGeom>
            <a:avLst/>
            <a:gdLst/>
            <a:ahLst/>
            <a:cxnLst/>
            <a:rect l="l" t="t" r="r" b="b"/>
            <a:pathLst>
              <a:path w="553720" h="424179">
                <a:moveTo>
                  <a:pt x="341375" y="0"/>
                </a:moveTo>
                <a:lnTo>
                  <a:pt x="341375" y="105918"/>
                </a:lnTo>
                <a:lnTo>
                  <a:pt x="0" y="105918"/>
                </a:lnTo>
                <a:lnTo>
                  <a:pt x="0" y="317754"/>
                </a:lnTo>
                <a:lnTo>
                  <a:pt x="341375" y="317754"/>
                </a:lnTo>
                <a:lnTo>
                  <a:pt x="341375" y="423672"/>
                </a:lnTo>
                <a:lnTo>
                  <a:pt x="553212" y="211836"/>
                </a:lnTo>
                <a:lnTo>
                  <a:pt x="3413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5">
            <a:extLst>
              <a:ext uri="{FF2B5EF4-FFF2-40B4-BE49-F238E27FC236}">
                <a16:creationId xmlns:a16="http://schemas.microsoft.com/office/drawing/2014/main" id="{3D392854-7206-468A-8A2B-3961BF627A90}"/>
              </a:ext>
            </a:extLst>
          </p:cNvPr>
          <p:cNvSpPr/>
          <p:nvPr/>
        </p:nvSpPr>
        <p:spPr>
          <a:xfrm>
            <a:off x="7129271" y="2596895"/>
            <a:ext cx="1365885" cy="3566160"/>
          </a:xfrm>
          <a:custGeom>
            <a:avLst/>
            <a:gdLst/>
            <a:ahLst/>
            <a:cxnLst/>
            <a:rect l="l" t="t" r="r" b="b"/>
            <a:pathLst>
              <a:path w="1365884" h="3566160">
                <a:moveTo>
                  <a:pt x="1137920" y="0"/>
                </a:moveTo>
                <a:lnTo>
                  <a:pt x="227583" y="0"/>
                </a:lnTo>
                <a:lnTo>
                  <a:pt x="181706" y="4622"/>
                </a:lnTo>
                <a:lnTo>
                  <a:pt x="138981" y="17879"/>
                </a:lnTo>
                <a:lnTo>
                  <a:pt x="100322" y="38857"/>
                </a:lnTo>
                <a:lnTo>
                  <a:pt x="66643" y="66643"/>
                </a:lnTo>
                <a:lnTo>
                  <a:pt x="38857" y="100322"/>
                </a:lnTo>
                <a:lnTo>
                  <a:pt x="17879" y="138981"/>
                </a:lnTo>
                <a:lnTo>
                  <a:pt x="4622" y="181706"/>
                </a:lnTo>
                <a:lnTo>
                  <a:pt x="0" y="227583"/>
                </a:lnTo>
                <a:lnTo>
                  <a:pt x="0" y="3338576"/>
                </a:lnTo>
                <a:lnTo>
                  <a:pt x="4622" y="3384442"/>
                </a:lnTo>
                <a:lnTo>
                  <a:pt x="17879" y="3427162"/>
                </a:lnTo>
                <a:lnTo>
                  <a:pt x="38857" y="3465820"/>
                </a:lnTo>
                <a:lnTo>
                  <a:pt x="66643" y="3499502"/>
                </a:lnTo>
                <a:lnTo>
                  <a:pt x="100322" y="3527292"/>
                </a:lnTo>
                <a:lnTo>
                  <a:pt x="138981" y="3548275"/>
                </a:lnTo>
                <a:lnTo>
                  <a:pt x="181706" y="3561536"/>
                </a:lnTo>
                <a:lnTo>
                  <a:pt x="227583" y="3566159"/>
                </a:lnTo>
                <a:lnTo>
                  <a:pt x="1137920" y="3566159"/>
                </a:lnTo>
                <a:lnTo>
                  <a:pt x="1183797" y="3561536"/>
                </a:lnTo>
                <a:lnTo>
                  <a:pt x="1226522" y="3548275"/>
                </a:lnTo>
                <a:lnTo>
                  <a:pt x="1265181" y="3527292"/>
                </a:lnTo>
                <a:lnTo>
                  <a:pt x="1298860" y="3499502"/>
                </a:lnTo>
                <a:lnTo>
                  <a:pt x="1326646" y="3465820"/>
                </a:lnTo>
                <a:lnTo>
                  <a:pt x="1347624" y="3427162"/>
                </a:lnTo>
                <a:lnTo>
                  <a:pt x="1360881" y="3384442"/>
                </a:lnTo>
                <a:lnTo>
                  <a:pt x="1365503" y="3338576"/>
                </a:lnTo>
                <a:lnTo>
                  <a:pt x="1365503" y="227583"/>
                </a:lnTo>
                <a:lnTo>
                  <a:pt x="1360881" y="181706"/>
                </a:lnTo>
                <a:lnTo>
                  <a:pt x="1347624" y="138981"/>
                </a:lnTo>
                <a:lnTo>
                  <a:pt x="1326646" y="100322"/>
                </a:lnTo>
                <a:lnTo>
                  <a:pt x="1298860" y="66643"/>
                </a:lnTo>
                <a:lnTo>
                  <a:pt x="1265181" y="38857"/>
                </a:lnTo>
                <a:lnTo>
                  <a:pt x="1226522" y="17879"/>
                </a:lnTo>
                <a:lnTo>
                  <a:pt x="1183797" y="4622"/>
                </a:lnTo>
                <a:lnTo>
                  <a:pt x="1137920" y="0"/>
                </a:lnTo>
                <a:close/>
              </a:path>
            </a:pathLst>
          </a:custGeom>
          <a:solidFill>
            <a:srgbClr val="FF9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D9ADD843-391D-4FDB-9F32-354ECE1DAED5}"/>
              </a:ext>
            </a:extLst>
          </p:cNvPr>
          <p:cNvSpPr txBox="1"/>
          <p:nvPr/>
        </p:nvSpPr>
        <p:spPr>
          <a:xfrm>
            <a:off x="7302500" y="3950970"/>
            <a:ext cx="1019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TEST  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EACH  M</a:t>
            </a:r>
            <a:r>
              <a:rPr sz="1800" b="1" spc="1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THOD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3" name="object 27">
            <a:extLst>
              <a:ext uri="{FF2B5EF4-FFF2-40B4-BE49-F238E27FC236}">
                <a16:creationId xmlns:a16="http://schemas.microsoft.com/office/drawing/2014/main" id="{923A085B-BBF0-4F28-B447-2036C6488D24}"/>
              </a:ext>
            </a:extLst>
          </p:cNvPr>
          <p:cNvSpPr/>
          <p:nvPr/>
        </p:nvSpPr>
        <p:spPr>
          <a:xfrm>
            <a:off x="8799576" y="3425952"/>
            <a:ext cx="553720" cy="424180"/>
          </a:xfrm>
          <a:custGeom>
            <a:avLst/>
            <a:gdLst/>
            <a:ahLst/>
            <a:cxnLst/>
            <a:rect l="l" t="t" r="r" b="b"/>
            <a:pathLst>
              <a:path w="553720" h="424179">
                <a:moveTo>
                  <a:pt x="341375" y="0"/>
                </a:moveTo>
                <a:lnTo>
                  <a:pt x="341375" y="105918"/>
                </a:lnTo>
                <a:lnTo>
                  <a:pt x="0" y="105918"/>
                </a:lnTo>
                <a:lnTo>
                  <a:pt x="0" y="317754"/>
                </a:lnTo>
                <a:lnTo>
                  <a:pt x="341375" y="317754"/>
                </a:lnTo>
                <a:lnTo>
                  <a:pt x="341375" y="423672"/>
                </a:lnTo>
                <a:lnTo>
                  <a:pt x="553212" y="211836"/>
                </a:lnTo>
                <a:lnTo>
                  <a:pt x="3413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8">
            <a:extLst>
              <a:ext uri="{FF2B5EF4-FFF2-40B4-BE49-F238E27FC236}">
                <a16:creationId xmlns:a16="http://schemas.microsoft.com/office/drawing/2014/main" id="{8DFA6B47-EBE0-4581-A00E-E2EF1BA5571D}"/>
              </a:ext>
            </a:extLst>
          </p:cNvPr>
          <p:cNvSpPr txBox="1"/>
          <p:nvPr/>
        </p:nvSpPr>
        <p:spPr>
          <a:xfrm>
            <a:off x="9667113" y="3336112"/>
            <a:ext cx="14395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F0000"/>
                </a:solidFill>
                <a:latin typeface="Segoe UI"/>
                <a:cs typeface="Segoe UI"/>
              </a:rPr>
              <a:t>PASS</a:t>
            </a:r>
            <a:r>
              <a:rPr sz="3600" b="1" spc="-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Segoe UI"/>
                <a:cs typeface="Segoe UI"/>
              </a:rPr>
              <a:t>?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45" name="object 29">
            <a:extLst>
              <a:ext uri="{FF2B5EF4-FFF2-40B4-BE49-F238E27FC236}">
                <a16:creationId xmlns:a16="http://schemas.microsoft.com/office/drawing/2014/main" id="{F75FBAB5-EF81-4C6D-AE1F-338091E9F1F3}"/>
              </a:ext>
            </a:extLst>
          </p:cNvPr>
          <p:cNvSpPr/>
          <p:nvPr/>
        </p:nvSpPr>
        <p:spPr>
          <a:xfrm>
            <a:off x="9715500" y="1815083"/>
            <a:ext cx="809625" cy="1140460"/>
          </a:xfrm>
          <a:custGeom>
            <a:avLst/>
            <a:gdLst/>
            <a:ahLst/>
            <a:cxnLst/>
            <a:rect l="l" t="t" r="r" b="b"/>
            <a:pathLst>
              <a:path w="809625" h="1140460">
                <a:moveTo>
                  <a:pt x="774406" y="303402"/>
                </a:moveTo>
                <a:lnTo>
                  <a:pt x="455168" y="303402"/>
                </a:lnTo>
                <a:lnTo>
                  <a:pt x="503138" y="311139"/>
                </a:lnTo>
                <a:lnTo>
                  <a:pt x="544799" y="332684"/>
                </a:lnTo>
                <a:lnTo>
                  <a:pt x="577651" y="365536"/>
                </a:lnTo>
                <a:lnTo>
                  <a:pt x="599196" y="407197"/>
                </a:lnTo>
                <a:lnTo>
                  <a:pt x="606932" y="455167"/>
                </a:lnTo>
                <a:lnTo>
                  <a:pt x="606932" y="1139952"/>
                </a:lnTo>
                <a:lnTo>
                  <a:pt x="809244" y="1139952"/>
                </a:lnTo>
                <a:lnTo>
                  <a:pt x="809244" y="455167"/>
                </a:lnTo>
                <a:lnTo>
                  <a:pt x="806012" y="407142"/>
                </a:lnTo>
                <a:lnTo>
                  <a:pt x="796598" y="361074"/>
                </a:lnTo>
                <a:lnTo>
                  <a:pt x="781423" y="317386"/>
                </a:lnTo>
                <a:lnTo>
                  <a:pt x="774406" y="303402"/>
                </a:lnTo>
                <a:close/>
              </a:path>
              <a:path w="809625" h="1140460">
                <a:moveTo>
                  <a:pt x="202310" y="0"/>
                </a:moveTo>
                <a:lnTo>
                  <a:pt x="0" y="202311"/>
                </a:lnTo>
                <a:lnTo>
                  <a:pt x="202310" y="404621"/>
                </a:lnTo>
                <a:lnTo>
                  <a:pt x="202310" y="303402"/>
                </a:lnTo>
                <a:lnTo>
                  <a:pt x="774406" y="303402"/>
                </a:lnTo>
                <a:lnTo>
                  <a:pt x="735476" y="238844"/>
                </a:lnTo>
                <a:lnTo>
                  <a:pt x="705548" y="204835"/>
                </a:lnTo>
                <a:lnTo>
                  <a:pt x="671545" y="174897"/>
                </a:lnTo>
                <a:lnTo>
                  <a:pt x="633889" y="149455"/>
                </a:lnTo>
                <a:lnTo>
                  <a:pt x="593002" y="128930"/>
                </a:lnTo>
                <a:lnTo>
                  <a:pt x="549305" y="113746"/>
                </a:lnTo>
                <a:lnTo>
                  <a:pt x="503220" y="104326"/>
                </a:lnTo>
                <a:lnTo>
                  <a:pt x="457054" y="101218"/>
                </a:lnTo>
                <a:lnTo>
                  <a:pt x="202310" y="101218"/>
                </a:lnTo>
                <a:lnTo>
                  <a:pt x="202310" y="0"/>
                </a:lnTo>
                <a:close/>
              </a:path>
              <a:path w="809625" h="1140460">
                <a:moveTo>
                  <a:pt x="455168" y="101091"/>
                </a:moveTo>
                <a:lnTo>
                  <a:pt x="202310" y="101218"/>
                </a:lnTo>
                <a:lnTo>
                  <a:pt x="457054" y="101218"/>
                </a:lnTo>
                <a:lnTo>
                  <a:pt x="455168" y="1010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0">
            <a:extLst>
              <a:ext uri="{FF2B5EF4-FFF2-40B4-BE49-F238E27FC236}">
                <a16:creationId xmlns:a16="http://schemas.microsoft.com/office/drawing/2014/main" id="{4BA6DAD4-D1A0-4B3A-81E6-E0E1232A31EA}"/>
              </a:ext>
            </a:extLst>
          </p:cNvPr>
          <p:cNvSpPr txBox="1"/>
          <p:nvPr/>
        </p:nvSpPr>
        <p:spPr>
          <a:xfrm>
            <a:off x="7290054" y="1721611"/>
            <a:ext cx="2047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D0D0D"/>
                </a:solidFill>
                <a:latin typeface="Segoe UI"/>
                <a:cs typeface="Segoe UI"/>
              </a:rPr>
              <a:t>Fix the</a:t>
            </a:r>
            <a:r>
              <a:rPr sz="2800" b="1" spc="-50" dirty="0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0D0D0D"/>
                </a:solidFill>
                <a:latin typeface="Segoe UI"/>
                <a:cs typeface="Segoe UI"/>
              </a:rPr>
              <a:t>code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7" name="object 31">
            <a:extLst>
              <a:ext uri="{FF2B5EF4-FFF2-40B4-BE49-F238E27FC236}">
                <a16:creationId xmlns:a16="http://schemas.microsoft.com/office/drawing/2014/main" id="{BAADB6BB-39C6-426B-9005-12DFD85F38D9}"/>
              </a:ext>
            </a:extLst>
          </p:cNvPr>
          <p:cNvSpPr/>
          <p:nvPr/>
        </p:nvSpPr>
        <p:spPr>
          <a:xfrm>
            <a:off x="6402323" y="1787651"/>
            <a:ext cx="554990" cy="425450"/>
          </a:xfrm>
          <a:custGeom>
            <a:avLst/>
            <a:gdLst/>
            <a:ahLst/>
            <a:cxnLst/>
            <a:rect l="l" t="t" r="r" b="b"/>
            <a:pathLst>
              <a:path w="554990" h="425450">
                <a:moveTo>
                  <a:pt x="212598" y="0"/>
                </a:moveTo>
                <a:lnTo>
                  <a:pt x="0" y="212598"/>
                </a:lnTo>
                <a:lnTo>
                  <a:pt x="212598" y="425196"/>
                </a:lnTo>
                <a:lnTo>
                  <a:pt x="212598" y="318897"/>
                </a:lnTo>
                <a:lnTo>
                  <a:pt x="554735" y="318897"/>
                </a:lnTo>
                <a:lnTo>
                  <a:pt x="554735" y="106299"/>
                </a:lnTo>
                <a:lnTo>
                  <a:pt x="212598" y="106299"/>
                </a:lnTo>
                <a:lnTo>
                  <a:pt x="212598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2">
            <a:extLst>
              <a:ext uri="{FF2B5EF4-FFF2-40B4-BE49-F238E27FC236}">
                <a16:creationId xmlns:a16="http://schemas.microsoft.com/office/drawing/2014/main" id="{7B7819DA-F040-4040-AC25-CE478C00FB88}"/>
              </a:ext>
            </a:extLst>
          </p:cNvPr>
          <p:cNvSpPr/>
          <p:nvPr/>
        </p:nvSpPr>
        <p:spPr>
          <a:xfrm>
            <a:off x="10210800" y="4210811"/>
            <a:ext cx="424180" cy="553720"/>
          </a:xfrm>
          <a:custGeom>
            <a:avLst/>
            <a:gdLst/>
            <a:ahLst/>
            <a:cxnLst/>
            <a:rect l="l" t="t" r="r" b="b"/>
            <a:pathLst>
              <a:path w="424179" h="553720">
                <a:moveTo>
                  <a:pt x="423672" y="341375"/>
                </a:moveTo>
                <a:lnTo>
                  <a:pt x="0" y="341375"/>
                </a:lnTo>
                <a:lnTo>
                  <a:pt x="211835" y="553212"/>
                </a:lnTo>
                <a:lnTo>
                  <a:pt x="423672" y="341375"/>
                </a:lnTo>
                <a:close/>
              </a:path>
              <a:path w="424179" h="553720">
                <a:moveTo>
                  <a:pt x="317753" y="0"/>
                </a:moveTo>
                <a:lnTo>
                  <a:pt x="105918" y="0"/>
                </a:lnTo>
                <a:lnTo>
                  <a:pt x="105918" y="341375"/>
                </a:lnTo>
                <a:lnTo>
                  <a:pt x="317753" y="341375"/>
                </a:lnTo>
                <a:lnTo>
                  <a:pt x="31775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3">
            <a:extLst>
              <a:ext uri="{FF2B5EF4-FFF2-40B4-BE49-F238E27FC236}">
                <a16:creationId xmlns:a16="http://schemas.microsoft.com/office/drawing/2014/main" id="{3F0AE001-82BE-4B65-BC3D-B6DF9DB5E69B}"/>
              </a:ext>
            </a:extLst>
          </p:cNvPr>
          <p:cNvSpPr txBox="1"/>
          <p:nvPr/>
        </p:nvSpPr>
        <p:spPr>
          <a:xfrm>
            <a:off x="9481819" y="5011877"/>
            <a:ext cx="190563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0395" marR="5080" indent="-60833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D75B6"/>
                </a:solidFill>
                <a:latin typeface="Segoe UI"/>
                <a:cs typeface="Segoe UI"/>
              </a:rPr>
              <a:t>In</a:t>
            </a:r>
            <a:r>
              <a:rPr sz="2800" b="1" spc="-15" dirty="0">
                <a:solidFill>
                  <a:srgbClr val="2D75B6"/>
                </a:solidFill>
                <a:latin typeface="Segoe UI"/>
                <a:cs typeface="Segoe UI"/>
              </a:rPr>
              <a:t>t</a:t>
            </a:r>
            <a:r>
              <a:rPr sz="2800" b="1" spc="-5" dirty="0">
                <a:solidFill>
                  <a:srgbClr val="2D75B6"/>
                </a:solidFill>
                <a:latin typeface="Segoe UI"/>
                <a:cs typeface="Segoe UI"/>
              </a:rPr>
              <a:t>egr</a:t>
            </a:r>
            <a:r>
              <a:rPr sz="2800" b="1" spc="-15" dirty="0">
                <a:solidFill>
                  <a:srgbClr val="2D75B6"/>
                </a:solidFill>
                <a:latin typeface="Segoe UI"/>
                <a:cs typeface="Segoe UI"/>
              </a:rPr>
              <a:t>a</a:t>
            </a:r>
            <a:r>
              <a:rPr sz="2800" b="1" spc="-10" dirty="0">
                <a:solidFill>
                  <a:srgbClr val="2D75B6"/>
                </a:solidFill>
                <a:latin typeface="Segoe UI"/>
                <a:cs typeface="Segoe UI"/>
              </a:rPr>
              <a:t>tion  </a:t>
            </a:r>
            <a:r>
              <a:rPr sz="2800" b="1" spc="-65" dirty="0">
                <a:solidFill>
                  <a:srgbClr val="2D75B6"/>
                </a:solidFill>
                <a:latin typeface="Segoe UI"/>
                <a:cs typeface="Segoe UI"/>
              </a:rPr>
              <a:t>Test</a:t>
            </a:r>
            <a:endParaRPr sz="28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4360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0369" y="1438401"/>
            <a:ext cx="29578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Unit </a:t>
            </a:r>
            <a:r>
              <a:rPr sz="1200" b="1" spc="-30" dirty="0">
                <a:solidFill>
                  <a:srgbClr val="1F3863"/>
                </a:solidFill>
                <a:latin typeface="Segoe UI"/>
                <a:cs typeface="Segoe UI"/>
              </a:rPr>
              <a:t>Test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Class </a:t>
            </a:r>
            <a:r>
              <a:rPr sz="1200" spc="-5" dirty="0">
                <a:latin typeface="Segoe UI"/>
                <a:cs typeface="Segoe UI"/>
              </a:rPr>
              <a:t>will create object </a:t>
            </a:r>
            <a:r>
              <a:rPr sz="1200" dirty="0">
                <a:latin typeface="Segoe UI"/>
                <a:cs typeface="Segoe UI"/>
              </a:rPr>
              <a:t>or </a:t>
            </a:r>
            <a:r>
              <a:rPr sz="1200" spc="-5" dirty="0">
                <a:latin typeface="Segoe UI"/>
                <a:cs typeface="Segoe UI"/>
              </a:rPr>
              <a:t>call  methods from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Class A</a:t>
            </a:r>
            <a:r>
              <a:rPr sz="1200" spc="-5" dirty="0">
                <a:latin typeface="Segoe UI"/>
                <a:cs typeface="Segoe UI"/>
              </a:rPr>
              <a:t>, </a:t>
            </a:r>
            <a:r>
              <a:rPr sz="1200" dirty="0">
                <a:latin typeface="Segoe UI"/>
                <a:cs typeface="Segoe UI"/>
              </a:rPr>
              <a:t>and </a:t>
            </a:r>
            <a:r>
              <a:rPr sz="1200" spc="-5" dirty="0">
                <a:latin typeface="Segoe UI"/>
                <a:cs typeface="Segoe UI"/>
              </a:rPr>
              <a:t>running it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in  Unit </a:t>
            </a:r>
            <a:r>
              <a:rPr sz="1200" b="1" spc="-30" dirty="0">
                <a:solidFill>
                  <a:srgbClr val="1F3863"/>
                </a:solidFill>
                <a:latin typeface="Segoe UI"/>
                <a:cs typeface="Segoe UI"/>
              </a:rPr>
              <a:t>Test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methods individually</a:t>
            </a:r>
            <a:r>
              <a:rPr sz="1200" spc="-5" dirty="0">
                <a:latin typeface="Segoe UI"/>
                <a:cs typeface="Segoe UI"/>
              </a:rPr>
              <a:t>. </a:t>
            </a:r>
            <a:r>
              <a:rPr sz="1200" dirty="0">
                <a:latin typeface="Segoe UI"/>
                <a:cs typeface="Segoe UI"/>
              </a:rPr>
              <a:t>If </a:t>
            </a:r>
            <a:r>
              <a:rPr sz="1200" spc="-5" dirty="0">
                <a:latin typeface="Segoe UI"/>
                <a:cs typeface="Segoe UI"/>
              </a:rPr>
              <a:t>Class </a:t>
            </a:r>
            <a:r>
              <a:rPr sz="1200" dirty="0">
                <a:latin typeface="Segoe UI"/>
                <a:cs typeface="Segoe UI"/>
              </a:rPr>
              <a:t>A  </a:t>
            </a:r>
            <a:r>
              <a:rPr sz="1200" spc="-5" dirty="0">
                <a:latin typeface="Segoe UI"/>
                <a:cs typeface="Segoe UI"/>
              </a:rPr>
              <a:t>need outside object </a:t>
            </a:r>
            <a:r>
              <a:rPr sz="1200" spc="-10" dirty="0">
                <a:latin typeface="Segoe UI"/>
                <a:cs typeface="Segoe UI"/>
              </a:rPr>
              <a:t>to </a:t>
            </a:r>
            <a:r>
              <a:rPr sz="1200" dirty="0">
                <a:latin typeface="Segoe UI"/>
                <a:cs typeface="Segoe UI"/>
              </a:rPr>
              <a:t>run, </a:t>
            </a:r>
            <a:r>
              <a:rPr sz="1200" spc="-5" dirty="0">
                <a:latin typeface="Segoe UI"/>
                <a:cs typeface="Segoe UI"/>
              </a:rPr>
              <a:t>we’ll need </a:t>
            </a:r>
            <a:r>
              <a:rPr sz="1200" b="1" spc="-30" dirty="0">
                <a:solidFill>
                  <a:srgbClr val="1F3863"/>
                </a:solidFill>
                <a:latin typeface="Segoe UI"/>
                <a:cs typeface="Segoe UI"/>
              </a:rPr>
              <a:t>Test 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Double Objects to mimic the 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real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object  </a:t>
            </a:r>
            <a:r>
              <a:rPr sz="1200" dirty="0">
                <a:latin typeface="Segoe UI"/>
                <a:cs typeface="Segoe UI"/>
              </a:rPr>
              <a:t>for </a:t>
            </a:r>
            <a:r>
              <a:rPr sz="1200" spc="-5" dirty="0">
                <a:latin typeface="Segoe UI"/>
                <a:cs typeface="Segoe UI"/>
              </a:rPr>
              <a:t>Class </a:t>
            </a:r>
            <a:r>
              <a:rPr sz="1200" dirty="0">
                <a:latin typeface="Segoe UI"/>
                <a:cs typeface="Segoe UI"/>
              </a:rPr>
              <a:t>A. </a:t>
            </a:r>
            <a:r>
              <a:rPr sz="1200" spc="-5" dirty="0">
                <a:latin typeface="Segoe UI"/>
                <a:cs typeface="Segoe UI"/>
              </a:rPr>
              <a:t>The </a:t>
            </a:r>
            <a:r>
              <a:rPr sz="1200" spc="-10" dirty="0">
                <a:latin typeface="Segoe UI"/>
                <a:cs typeface="Segoe UI"/>
              </a:rPr>
              <a:t>test </a:t>
            </a:r>
            <a:r>
              <a:rPr sz="1200" dirty="0">
                <a:latin typeface="Segoe UI"/>
                <a:cs typeface="Segoe UI"/>
              </a:rPr>
              <a:t>double </a:t>
            </a:r>
            <a:r>
              <a:rPr sz="1200" spc="-5" dirty="0">
                <a:latin typeface="Segoe UI"/>
                <a:cs typeface="Segoe UI"/>
              </a:rPr>
              <a:t>objects </a:t>
            </a:r>
            <a:r>
              <a:rPr sz="1200" dirty="0">
                <a:latin typeface="Segoe UI"/>
                <a:cs typeface="Segoe UI"/>
              </a:rPr>
              <a:t>can</a:t>
            </a:r>
            <a:r>
              <a:rPr sz="1200" spc="-100" dirty="0">
                <a:latin typeface="Segoe UI"/>
                <a:cs typeface="Segoe UI"/>
              </a:rPr>
              <a:t> </a:t>
            </a:r>
            <a:r>
              <a:rPr sz="1200" spc="-5" dirty="0">
                <a:latin typeface="Segoe UI"/>
                <a:cs typeface="Segoe UI"/>
              </a:rPr>
              <a:t>also  </a:t>
            </a:r>
            <a:r>
              <a:rPr sz="1200" dirty="0">
                <a:latin typeface="Segoe UI"/>
                <a:cs typeface="Segoe UI"/>
              </a:rPr>
              <a:t>be </a:t>
            </a:r>
            <a:r>
              <a:rPr sz="1200" spc="-5" dirty="0">
                <a:latin typeface="Segoe UI"/>
                <a:cs typeface="Segoe UI"/>
              </a:rPr>
              <a:t>used </a:t>
            </a:r>
            <a:r>
              <a:rPr sz="1200" dirty="0">
                <a:latin typeface="Segoe UI"/>
                <a:cs typeface="Segoe UI"/>
              </a:rPr>
              <a:t>by </a:t>
            </a:r>
            <a:r>
              <a:rPr sz="1200" spc="-5" dirty="0">
                <a:latin typeface="Segoe UI"/>
                <a:cs typeface="Segoe UI"/>
              </a:rPr>
              <a:t>Unit </a:t>
            </a:r>
            <a:r>
              <a:rPr sz="1200" spc="-35" dirty="0">
                <a:latin typeface="Segoe UI"/>
                <a:cs typeface="Segoe UI"/>
              </a:rPr>
              <a:t>Test </a:t>
            </a:r>
            <a:r>
              <a:rPr sz="1200" spc="-5" dirty="0">
                <a:latin typeface="Segoe UI"/>
                <a:cs typeface="Segoe UI"/>
              </a:rPr>
              <a:t>Class </a:t>
            </a:r>
            <a:r>
              <a:rPr sz="1200" spc="-10" dirty="0">
                <a:latin typeface="Segoe UI"/>
                <a:cs typeface="Segoe UI"/>
              </a:rPr>
              <a:t>to </a:t>
            </a:r>
            <a:r>
              <a:rPr sz="1200" spc="-5" dirty="0">
                <a:latin typeface="Segoe UI"/>
                <a:cs typeface="Segoe UI"/>
              </a:rPr>
              <a:t>check </a:t>
            </a:r>
            <a:r>
              <a:rPr sz="1200" dirty="0">
                <a:latin typeface="Segoe UI"/>
                <a:cs typeface="Segoe UI"/>
              </a:rPr>
              <a:t>any  </a:t>
            </a:r>
            <a:r>
              <a:rPr sz="1200" spc="-5" dirty="0">
                <a:latin typeface="Segoe UI"/>
                <a:cs typeface="Segoe UI"/>
              </a:rPr>
              <a:t>desired </a:t>
            </a:r>
            <a:r>
              <a:rPr sz="1200" spc="-10" dirty="0">
                <a:latin typeface="Segoe UI"/>
                <a:cs typeface="Segoe UI"/>
              </a:rPr>
              <a:t>test </a:t>
            </a:r>
            <a:r>
              <a:rPr sz="1200" dirty="0">
                <a:latin typeface="Segoe UI"/>
                <a:cs typeface="Segoe UI"/>
              </a:rPr>
              <a:t>condition for </a:t>
            </a:r>
            <a:r>
              <a:rPr sz="1200" spc="-5" dirty="0">
                <a:latin typeface="Segoe UI"/>
                <a:cs typeface="Segoe UI"/>
              </a:rPr>
              <a:t>Class</a:t>
            </a:r>
            <a:r>
              <a:rPr sz="1200" spc="-3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A.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369" y="3470670"/>
            <a:ext cx="278193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99"/>
              </a:lnSpc>
              <a:spcBef>
                <a:spcPts val="95"/>
              </a:spcBef>
            </a:pPr>
            <a:r>
              <a:rPr sz="1200" spc="-10" dirty="0">
                <a:latin typeface="Segoe UI"/>
                <a:cs typeface="Segoe UI"/>
              </a:rPr>
              <a:t>Finally, </a:t>
            </a:r>
            <a:r>
              <a:rPr sz="1200" spc="-5" dirty="0">
                <a:latin typeface="Segoe UI"/>
                <a:cs typeface="Segoe UI"/>
              </a:rPr>
              <a:t>Unit </a:t>
            </a:r>
            <a:r>
              <a:rPr sz="1200" spc="-35" dirty="0">
                <a:latin typeface="Segoe UI"/>
                <a:cs typeface="Segoe UI"/>
              </a:rPr>
              <a:t>Test </a:t>
            </a:r>
            <a:r>
              <a:rPr sz="1200" spc="-5" dirty="0">
                <a:latin typeface="Segoe UI"/>
                <a:cs typeface="Segoe UI"/>
              </a:rPr>
              <a:t>Class will generate </a:t>
            </a:r>
            <a:r>
              <a:rPr sz="1200" spc="-10" dirty="0">
                <a:latin typeface="Segoe UI"/>
                <a:cs typeface="Segoe UI"/>
              </a:rPr>
              <a:t>result  </a:t>
            </a:r>
            <a:r>
              <a:rPr sz="1200" spc="-5" dirty="0">
                <a:latin typeface="Segoe UI"/>
                <a:cs typeface="Segoe UI"/>
              </a:rPr>
              <a:t>from testing for </a:t>
            </a:r>
            <a:r>
              <a:rPr sz="1200" dirty="0">
                <a:latin typeface="Segoe UI"/>
                <a:cs typeface="Segoe UI"/>
              </a:rPr>
              <a:t>us </a:t>
            </a:r>
            <a:r>
              <a:rPr sz="1200" spc="-10" dirty="0">
                <a:latin typeface="Segoe UI"/>
                <a:cs typeface="Segoe UI"/>
              </a:rPr>
              <a:t>to </a:t>
            </a:r>
            <a:r>
              <a:rPr sz="1200" spc="-5" dirty="0">
                <a:latin typeface="Segoe UI"/>
                <a:cs typeface="Segoe UI"/>
              </a:rPr>
              <a:t>determine </a:t>
            </a:r>
            <a:r>
              <a:rPr sz="1200" dirty="0">
                <a:latin typeface="Segoe UI"/>
                <a:cs typeface="Segoe UI"/>
              </a:rPr>
              <a:t>whether  </a:t>
            </a:r>
            <a:r>
              <a:rPr sz="1200" spc="-5" dirty="0">
                <a:latin typeface="Segoe UI"/>
                <a:cs typeface="Segoe UI"/>
              </a:rPr>
              <a:t>Class </a:t>
            </a:r>
            <a:r>
              <a:rPr sz="1200" dirty="0">
                <a:latin typeface="Segoe UI"/>
                <a:cs typeface="Segoe UI"/>
              </a:rPr>
              <a:t>A </a:t>
            </a:r>
            <a:r>
              <a:rPr sz="1200" spc="-5" dirty="0">
                <a:latin typeface="Segoe UI"/>
                <a:cs typeface="Segoe UI"/>
              </a:rPr>
              <a:t>is pass </a:t>
            </a:r>
            <a:r>
              <a:rPr sz="1200" dirty="0">
                <a:latin typeface="Segoe UI"/>
                <a:cs typeface="Segoe UI"/>
              </a:rPr>
              <a:t>the </a:t>
            </a:r>
            <a:r>
              <a:rPr sz="1200" spc="-10" dirty="0">
                <a:latin typeface="Segoe UI"/>
                <a:cs typeface="Segoe UI"/>
              </a:rPr>
              <a:t>test </a:t>
            </a:r>
            <a:r>
              <a:rPr sz="1200" dirty="0">
                <a:latin typeface="Segoe UI"/>
                <a:cs typeface="Segoe UI"/>
              </a:rPr>
              <a:t>or</a:t>
            </a:r>
            <a:r>
              <a:rPr sz="1200" spc="-35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not.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3747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F3863"/>
                </a:solidFill>
              </a:rPr>
              <a:t>HOW </a:t>
            </a:r>
            <a:r>
              <a:rPr sz="2800" dirty="0">
                <a:solidFill>
                  <a:srgbClr val="1F3863"/>
                </a:solidFill>
              </a:rPr>
              <a:t>IT WORKS </a:t>
            </a:r>
            <a:r>
              <a:rPr sz="2800" spc="-5" dirty="0">
                <a:solidFill>
                  <a:srgbClr val="1F3863"/>
                </a:solidFill>
              </a:rPr>
              <a:t>?</a:t>
            </a:r>
            <a:r>
              <a:rPr sz="2800" spc="-114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(OOP)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03547" y="1472183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5671" y="2040635"/>
            <a:ext cx="1828800" cy="1272540"/>
          </a:xfrm>
          <a:custGeom>
            <a:avLst/>
            <a:gdLst/>
            <a:ahLst/>
            <a:cxnLst/>
            <a:rect l="l" t="t" r="r" b="b"/>
            <a:pathLst>
              <a:path w="1828800" h="1272539">
                <a:moveTo>
                  <a:pt x="1616709" y="0"/>
                </a:moveTo>
                <a:lnTo>
                  <a:pt x="212089" y="0"/>
                </a:lnTo>
                <a:lnTo>
                  <a:pt x="163472" y="5603"/>
                </a:lnTo>
                <a:lnTo>
                  <a:pt x="118835" y="21564"/>
                </a:lnTo>
                <a:lnTo>
                  <a:pt x="79455" y="46606"/>
                </a:lnTo>
                <a:lnTo>
                  <a:pt x="46606" y="79455"/>
                </a:lnTo>
                <a:lnTo>
                  <a:pt x="21564" y="118835"/>
                </a:lnTo>
                <a:lnTo>
                  <a:pt x="5603" y="163472"/>
                </a:lnTo>
                <a:lnTo>
                  <a:pt x="0" y="212089"/>
                </a:lnTo>
                <a:lnTo>
                  <a:pt x="0" y="1060450"/>
                </a:lnTo>
                <a:lnTo>
                  <a:pt x="5603" y="1109067"/>
                </a:lnTo>
                <a:lnTo>
                  <a:pt x="21564" y="1153704"/>
                </a:lnTo>
                <a:lnTo>
                  <a:pt x="46606" y="1193084"/>
                </a:lnTo>
                <a:lnTo>
                  <a:pt x="79455" y="1225933"/>
                </a:lnTo>
                <a:lnTo>
                  <a:pt x="118835" y="1250975"/>
                </a:lnTo>
                <a:lnTo>
                  <a:pt x="163472" y="1266936"/>
                </a:lnTo>
                <a:lnTo>
                  <a:pt x="212089" y="1272539"/>
                </a:lnTo>
                <a:lnTo>
                  <a:pt x="1616709" y="1272539"/>
                </a:lnTo>
                <a:lnTo>
                  <a:pt x="1665327" y="1266936"/>
                </a:lnTo>
                <a:lnTo>
                  <a:pt x="1709964" y="1250975"/>
                </a:lnTo>
                <a:lnTo>
                  <a:pt x="1749344" y="1225933"/>
                </a:lnTo>
                <a:lnTo>
                  <a:pt x="1782193" y="1193084"/>
                </a:lnTo>
                <a:lnTo>
                  <a:pt x="1807235" y="1153704"/>
                </a:lnTo>
                <a:lnTo>
                  <a:pt x="1823196" y="1109067"/>
                </a:lnTo>
                <a:lnTo>
                  <a:pt x="1828800" y="1060450"/>
                </a:lnTo>
                <a:lnTo>
                  <a:pt x="1828800" y="212089"/>
                </a:lnTo>
                <a:lnTo>
                  <a:pt x="1823196" y="163472"/>
                </a:lnTo>
                <a:lnTo>
                  <a:pt x="1807235" y="118835"/>
                </a:lnTo>
                <a:lnTo>
                  <a:pt x="1782193" y="79455"/>
                </a:lnTo>
                <a:lnTo>
                  <a:pt x="1749344" y="46606"/>
                </a:lnTo>
                <a:lnTo>
                  <a:pt x="1709964" y="21564"/>
                </a:lnTo>
                <a:lnTo>
                  <a:pt x="1665327" y="5603"/>
                </a:lnTo>
                <a:lnTo>
                  <a:pt x="1616709" y="0"/>
                </a:lnTo>
                <a:close/>
              </a:path>
            </a:pathLst>
          </a:custGeom>
          <a:solidFill>
            <a:srgbClr val="FF9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23661" y="2384297"/>
            <a:ext cx="974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5080" indent="-2076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Unit</a:t>
            </a:r>
            <a:r>
              <a:rPr sz="1800" b="1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40" dirty="0">
                <a:solidFill>
                  <a:srgbClr val="FFFFFF"/>
                </a:solidFill>
                <a:latin typeface="Segoe UI"/>
                <a:cs typeface="Segoe UI"/>
              </a:rPr>
              <a:t>Test  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Class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1576" y="2040635"/>
            <a:ext cx="1828800" cy="1272540"/>
          </a:xfrm>
          <a:custGeom>
            <a:avLst/>
            <a:gdLst/>
            <a:ahLst/>
            <a:cxnLst/>
            <a:rect l="l" t="t" r="r" b="b"/>
            <a:pathLst>
              <a:path w="1828800" h="1272539">
                <a:moveTo>
                  <a:pt x="1616709" y="0"/>
                </a:moveTo>
                <a:lnTo>
                  <a:pt x="212090" y="0"/>
                </a:lnTo>
                <a:lnTo>
                  <a:pt x="163472" y="5603"/>
                </a:lnTo>
                <a:lnTo>
                  <a:pt x="118835" y="21564"/>
                </a:lnTo>
                <a:lnTo>
                  <a:pt x="79455" y="46606"/>
                </a:lnTo>
                <a:lnTo>
                  <a:pt x="46606" y="79455"/>
                </a:lnTo>
                <a:lnTo>
                  <a:pt x="21564" y="118835"/>
                </a:lnTo>
                <a:lnTo>
                  <a:pt x="5603" y="163472"/>
                </a:lnTo>
                <a:lnTo>
                  <a:pt x="0" y="212089"/>
                </a:lnTo>
                <a:lnTo>
                  <a:pt x="0" y="1060450"/>
                </a:lnTo>
                <a:lnTo>
                  <a:pt x="5603" y="1109067"/>
                </a:lnTo>
                <a:lnTo>
                  <a:pt x="21564" y="1153704"/>
                </a:lnTo>
                <a:lnTo>
                  <a:pt x="46606" y="1193084"/>
                </a:lnTo>
                <a:lnTo>
                  <a:pt x="79455" y="1225933"/>
                </a:lnTo>
                <a:lnTo>
                  <a:pt x="118835" y="1250975"/>
                </a:lnTo>
                <a:lnTo>
                  <a:pt x="163472" y="1266936"/>
                </a:lnTo>
                <a:lnTo>
                  <a:pt x="212090" y="1272539"/>
                </a:lnTo>
                <a:lnTo>
                  <a:pt x="1616709" y="1272539"/>
                </a:lnTo>
                <a:lnTo>
                  <a:pt x="1665327" y="1266936"/>
                </a:lnTo>
                <a:lnTo>
                  <a:pt x="1709964" y="1250975"/>
                </a:lnTo>
                <a:lnTo>
                  <a:pt x="1749344" y="1225933"/>
                </a:lnTo>
                <a:lnTo>
                  <a:pt x="1782193" y="1193084"/>
                </a:lnTo>
                <a:lnTo>
                  <a:pt x="1807235" y="1153704"/>
                </a:lnTo>
                <a:lnTo>
                  <a:pt x="1823196" y="1109067"/>
                </a:lnTo>
                <a:lnTo>
                  <a:pt x="1828800" y="1060450"/>
                </a:lnTo>
                <a:lnTo>
                  <a:pt x="1828800" y="212089"/>
                </a:lnTo>
                <a:lnTo>
                  <a:pt x="1823196" y="163472"/>
                </a:lnTo>
                <a:lnTo>
                  <a:pt x="1807235" y="118835"/>
                </a:lnTo>
                <a:lnTo>
                  <a:pt x="1782193" y="79455"/>
                </a:lnTo>
                <a:lnTo>
                  <a:pt x="1749344" y="46606"/>
                </a:lnTo>
                <a:lnTo>
                  <a:pt x="1709964" y="21564"/>
                </a:lnTo>
                <a:lnTo>
                  <a:pt x="1665327" y="5603"/>
                </a:lnTo>
                <a:lnTo>
                  <a:pt x="161670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05796" y="2384297"/>
            <a:ext cx="1343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Class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A  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(Under</a:t>
            </a:r>
            <a:r>
              <a:rPr sz="1800" b="1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Segoe UI"/>
                <a:cs typeface="Segoe UI"/>
              </a:rPr>
              <a:t>Test)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04376" y="3976115"/>
            <a:ext cx="1828800" cy="1271270"/>
          </a:xfrm>
          <a:custGeom>
            <a:avLst/>
            <a:gdLst/>
            <a:ahLst/>
            <a:cxnLst/>
            <a:rect l="l" t="t" r="r" b="b"/>
            <a:pathLst>
              <a:path w="1828800" h="1271270">
                <a:moveTo>
                  <a:pt x="1616964" y="0"/>
                </a:moveTo>
                <a:lnTo>
                  <a:pt x="211835" y="0"/>
                </a:lnTo>
                <a:lnTo>
                  <a:pt x="163272" y="5596"/>
                </a:lnTo>
                <a:lnTo>
                  <a:pt x="118687" y="21535"/>
                </a:lnTo>
                <a:lnTo>
                  <a:pt x="79354" y="46546"/>
                </a:lnTo>
                <a:lnTo>
                  <a:pt x="46546" y="79354"/>
                </a:lnTo>
                <a:lnTo>
                  <a:pt x="21535" y="118687"/>
                </a:lnTo>
                <a:lnTo>
                  <a:pt x="5596" y="163272"/>
                </a:lnTo>
                <a:lnTo>
                  <a:pt x="0" y="211835"/>
                </a:lnTo>
                <a:lnTo>
                  <a:pt x="0" y="1059179"/>
                </a:lnTo>
                <a:lnTo>
                  <a:pt x="5596" y="1107743"/>
                </a:lnTo>
                <a:lnTo>
                  <a:pt x="21535" y="1152328"/>
                </a:lnTo>
                <a:lnTo>
                  <a:pt x="46546" y="1191661"/>
                </a:lnTo>
                <a:lnTo>
                  <a:pt x="79354" y="1224469"/>
                </a:lnTo>
                <a:lnTo>
                  <a:pt x="118687" y="1249480"/>
                </a:lnTo>
                <a:lnTo>
                  <a:pt x="163272" y="1265419"/>
                </a:lnTo>
                <a:lnTo>
                  <a:pt x="211835" y="1271015"/>
                </a:lnTo>
                <a:lnTo>
                  <a:pt x="1616964" y="1271015"/>
                </a:lnTo>
                <a:lnTo>
                  <a:pt x="1665527" y="1265419"/>
                </a:lnTo>
                <a:lnTo>
                  <a:pt x="1710112" y="1249480"/>
                </a:lnTo>
                <a:lnTo>
                  <a:pt x="1749445" y="1224469"/>
                </a:lnTo>
                <a:lnTo>
                  <a:pt x="1782253" y="1191661"/>
                </a:lnTo>
                <a:lnTo>
                  <a:pt x="1807264" y="1152328"/>
                </a:lnTo>
                <a:lnTo>
                  <a:pt x="1823203" y="1107743"/>
                </a:lnTo>
                <a:lnTo>
                  <a:pt x="1828800" y="1059179"/>
                </a:lnTo>
                <a:lnTo>
                  <a:pt x="1828800" y="211835"/>
                </a:lnTo>
                <a:lnTo>
                  <a:pt x="1823203" y="163272"/>
                </a:lnTo>
                <a:lnTo>
                  <a:pt x="1807264" y="118687"/>
                </a:lnTo>
                <a:lnTo>
                  <a:pt x="1782253" y="79354"/>
                </a:lnTo>
                <a:lnTo>
                  <a:pt x="1749445" y="46546"/>
                </a:lnTo>
                <a:lnTo>
                  <a:pt x="1710112" y="21535"/>
                </a:lnTo>
                <a:lnTo>
                  <a:pt x="1665527" y="5596"/>
                </a:lnTo>
                <a:lnTo>
                  <a:pt x="161696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71203" y="4456557"/>
            <a:ext cx="129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Fake</a:t>
            </a:r>
            <a:r>
              <a:rPr sz="18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Objects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56776" y="4128515"/>
            <a:ext cx="1828800" cy="1271270"/>
          </a:xfrm>
          <a:custGeom>
            <a:avLst/>
            <a:gdLst/>
            <a:ahLst/>
            <a:cxnLst/>
            <a:rect l="l" t="t" r="r" b="b"/>
            <a:pathLst>
              <a:path w="1828800" h="1271270">
                <a:moveTo>
                  <a:pt x="1616964" y="0"/>
                </a:moveTo>
                <a:lnTo>
                  <a:pt x="211835" y="0"/>
                </a:lnTo>
                <a:lnTo>
                  <a:pt x="163272" y="5596"/>
                </a:lnTo>
                <a:lnTo>
                  <a:pt x="118687" y="21535"/>
                </a:lnTo>
                <a:lnTo>
                  <a:pt x="79354" y="46546"/>
                </a:lnTo>
                <a:lnTo>
                  <a:pt x="46546" y="79354"/>
                </a:lnTo>
                <a:lnTo>
                  <a:pt x="21535" y="118687"/>
                </a:lnTo>
                <a:lnTo>
                  <a:pt x="5596" y="163272"/>
                </a:lnTo>
                <a:lnTo>
                  <a:pt x="0" y="211835"/>
                </a:lnTo>
                <a:lnTo>
                  <a:pt x="0" y="1059179"/>
                </a:lnTo>
                <a:lnTo>
                  <a:pt x="5596" y="1107743"/>
                </a:lnTo>
                <a:lnTo>
                  <a:pt x="21535" y="1152328"/>
                </a:lnTo>
                <a:lnTo>
                  <a:pt x="46546" y="1191661"/>
                </a:lnTo>
                <a:lnTo>
                  <a:pt x="79354" y="1224469"/>
                </a:lnTo>
                <a:lnTo>
                  <a:pt x="118687" y="1249480"/>
                </a:lnTo>
                <a:lnTo>
                  <a:pt x="163272" y="1265419"/>
                </a:lnTo>
                <a:lnTo>
                  <a:pt x="211835" y="1271015"/>
                </a:lnTo>
                <a:lnTo>
                  <a:pt x="1616964" y="1271015"/>
                </a:lnTo>
                <a:lnTo>
                  <a:pt x="1665527" y="1265419"/>
                </a:lnTo>
                <a:lnTo>
                  <a:pt x="1710112" y="1249480"/>
                </a:lnTo>
                <a:lnTo>
                  <a:pt x="1749445" y="1224469"/>
                </a:lnTo>
                <a:lnTo>
                  <a:pt x="1782253" y="1191661"/>
                </a:lnTo>
                <a:lnTo>
                  <a:pt x="1807264" y="1152328"/>
                </a:lnTo>
                <a:lnTo>
                  <a:pt x="1823203" y="1107743"/>
                </a:lnTo>
                <a:lnTo>
                  <a:pt x="1828800" y="1059179"/>
                </a:lnTo>
                <a:lnTo>
                  <a:pt x="1828800" y="211835"/>
                </a:lnTo>
                <a:lnTo>
                  <a:pt x="1823203" y="163272"/>
                </a:lnTo>
                <a:lnTo>
                  <a:pt x="1807264" y="118687"/>
                </a:lnTo>
                <a:lnTo>
                  <a:pt x="1782253" y="79354"/>
                </a:lnTo>
                <a:lnTo>
                  <a:pt x="1749445" y="46546"/>
                </a:lnTo>
                <a:lnTo>
                  <a:pt x="1710112" y="21535"/>
                </a:lnTo>
                <a:lnTo>
                  <a:pt x="1665527" y="5596"/>
                </a:lnTo>
                <a:lnTo>
                  <a:pt x="1616964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523603" y="4608652"/>
            <a:ext cx="1294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Fake</a:t>
            </a:r>
            <a:r>
              <a:rPr sz="18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Objects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09176" y="4280915"/>
            <a:ext cx="1828800" cy="1271270"/>
          </a:xfrm>
          <a:custGeom>
            <a:avLst/>
            <a:gdLst/>
            <a:ahLst/>
            <a:cxnLst/>
            <a:rect l="l" t="t" r="r" b="b"/>
            <a:pathLst>
              <a:path w="1828800" h="1271270">
                <a:moveTo>
                  <a:pt x="1616964" y="0"/>
                </a:moveTo>
                <a:lnTo>
                  <a:pt x="211835" y="0"/>
                </a:lnTo>
                <a:lnTo>
                  <a:pt x="163272" y="5596"/>
                </a:lnTo>
                <a:lnTo>
                  <a:pt x="118687" y="21535"/>
                </a:lnTo>
                <a:lnTo>
                  <a:pt x="79354" y="46546"/>
                </a:lnTo>
                <a:lnTo>
                  <a:pt x="46546" y="79354"/>
                </a:lnTo>
                <a:lnTo>
                  <a:pt x="21535" y="118687"/>
                </a:lnTo>
                <a:lnTo>
                  <a:pt x="5596" y="163272"/>
                </a:lnTo>
                <a:lnTo>
                  <a:pt x="0" y="211835"/>
                </a:lnTo>
                <a:lnTo>
                  <a:pt x="0" y="1059179"/>
                </a:lnTo>
                <a:lnTo>
                  <a:pt x="5596" y="1107743"/>
                </a:lnTo>
                <a:lnTo>
                  <a:pt x="21535" y="1152328"/>
                </a:lnTo>
                <a:lnTo>
                  <a:pt x="46546" y="1191661"/>
                </a:lnTo>
                <a:lnTo>
                  <a:pt x="79354" y="1224469"/>
                </a:lnTo>
                <a:lnTo>
                  <a:pt x="118687" y="1249480"/>
                </a:lnTo>
                <a:lnTo>
                  <a:pt x="163272" y="1265419"/>
                </a:lnTo>
                <a:lnTo>
                  <a:pt x="211835" y="1271015"/>
                </a:lnTo>
                <a:lnTo>
                  <a:pt x="1616964" y="1271015"/>
                </a:lnTo>
                <a:lnTo>
                  <a:pt x="1665527" y="1265419"/>
                </a:lnTo>
                <a:lnTo>
                  <a:pt x="1710112" y="1249480"/>
                </a:lnTo>
                <a:lnTo>
                  <a:pt x="1749445" y="1224469"/>
                </a:lnTo>
                <a:lnTo>
                  <a:pt x="1782253" y="1191661"/>
                </a:lnTo>
                <a:lnTo>
                  <a:pt x="1807264" y="1152328"/>
                </a:lnTo>
                <a:lnTo>
                  <a:pt x="1823203" y="1107743"/>
                </a:lnTo>
                <a:lnTo>
                  <a:pt x="1828800" y="1059179"/>
                </a:lnTo>
                <a:lnTo>
                  <a:pt x="1828800" y="211835"/>
                </a:lnTo>
                <a:lnTo>
                  <a:pt x="1823203" y="163272"/>
                </a:lnTo>
                <a:lnTo>
                  <a:pt x="1807264" y="118687"/>
                </a:lnTo>
                <a:lnTo>
                  <a:pt x="1782253" y="79354"/>
                </a:lnTo>
                <a:lnTo>
                  <a:pt x="1749445" y="46546"/>
                </a:lnTo>
                <a:lnTo>
                  <a:pt x="1710112" y="21535"/>
                </a:lnTo>
                <a:lnTo>
                  <a:pt x="1665527" y="5596"/>
                </a:lnTo>
                <a:lnTo>
                  <a:pt x="1616964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62542" y="4422814"/>
            <a:ext cx="1828800" cy="1271270"/>
          </a:xfrm>
          <a:custGeom>
            <a:avLst/>
            <a:gdLst/>
            <a:ahLst/>
            <a:cxnLst/>
            <a:rect l="l" t="t" r="r" b="b"/>
            <a:pathLst>
              <a:path w="1828800" h="1271270">
                <a:moveTo>
                  <a:pt x="1616964" y="0"/>
                </a:moveTo>
                <a:lnTo>
                  <a:pt x="211835" y="0"/>
                </a:lnTo>
                <a:lnTo>
                  <a:pt x="163272" y="5596"/>
                </a:lnTo>
                <a:lnTo>
                  <a:pt x="118687" y="21535"/>
                </a:lnTo>
                <a:lnTo>
                  <a:pt x="79354" y="46546"/>
                </a:lnTo>
                <a:lnTo>
                  <a:pt x="46546" y="79354"/>
                </a:lnTo>
                <a:lnTo>
                  <a:pt x="21535" y="118687"/>
                </a:lnTo>
                <a:lnTo>
                  <a:pt x="5596" y="163272"/>
                </a:lnTo>
                <a:lnTo>
                  <a:pt x="0" y="211835"/>
                </a:lnTo>
                <a:lnTo>
                  <a:pt x="0" y="1059179"/>
                </a:lnTo>
                <a:lnTo>
                  <a:pt x="5596" y="1107751"/>
                </a:lnTo>
                <a:lnTo>
                  <a:pt x="21535" y="1152339"/>
                </a:lnTo>
                <a:lnTo>
                  <a:pt x="46546" y="1191672"/>
                </a:lnTo>
                <a:lnTo>
                  <a:pt x="79354" y="1224477"/>
                </a:lnTo>
                <a:lnTo>
                  <a:pt x="118687" y="1249484"/>
                </a:lnTo>
                <a:lnTo>
                  <a:pt x="163272" y="1265421"/>
                </a:lnTo>
                <a:lnTo>
                  <a:pt x="211835" y="1271015"/>
                </a:lnTo>
                <a:lnTo>
                  <a:pt x="1616964" y="1271015"/>
                </a:lnTo>
                <a:lnTo>
                  <a:pt x="1665527" y="1265421"/>
                </a:lnTo>
                <a:lnTo>
                  <a:pt x="1710112" y="1249484"/>
                </a:lnTo>
                <a:lnTo>
                  <a:pt x="1749445" y="1224477"/>
                </a:lnTo>
                <a:lnTo>
                  <a:pt x="1782253" y="1191672"/>
                </a:lnTo>
                <a:lnTo>
                  <a:pt x="1807264" y="1152339"/>
                </a:lnTo>
                <a:lnTo>
                  <a:pt x="1823203" y="1107751"/>
                </a:lnTo>
                <a:lnTo>
                  <a:pt x="1828800" y="1059179"/>
                </a:lnTo>
                <a:lnTo>
                  <a:pt x="1828800" y="211835"/>
                </a:lnTo>
                <a:lnTo>
                  <a:pt x="1823203" y="163272"/>
                </a:lnTo>
                <a:lnTo>
                  <a:pt x="1807264" y="118687"/>
                </a:lnTo>
                <a:lnTo>
                  <a:pt x="1782253" y="79354"/>
                </a:lnTo>
                <a:lnTo>
                  <a:pt x="1749445" y="46546"/>
                </a:lnTo>
                <a:lnTo>
                  <a:pt x="1710112" y="21535"/>
                </a:lnTo>
                <a:lnTo>
                  <a:pt x="1665527" y="5596"/>
                </a:lnTo>
                <a:lnTo>
                  <a:pt x="1616964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endParaRPr lang="en-US" sz="2000" b="1" spc="-5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FFFFFF"/>
                </a:solidFill>
                <a:latin typeface="Segoe UI"/>
                <a:cs typeface="Segoe UI"/>
              </a:rPr>
              <a:t>Fake Test    </a:t>
            </a:r>
          </a:p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FFFFFF"/>
                </a:solidFill>
                <a:latin typeface="Segoe UI"/>
                <a:cs typeface="Segoe UI"/>
              </a:rPr>
              <a:t>Object</a:t>
            </a:r>
            <a:endParaRPr lang="tr-TR" sz="2000" dirty="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49668" y="2432304"/>
            <a:ext cx="1772920" cy="424180"/>
          </a:xfrm>
          <a:custGeom>
            <a:avLst/>
            <a:gdLst/>
            <a:ahLst/>
            <a:cxnLst/>
            <a:rect l="l" t="t" r="r" b="b"/>
            <a:pathLst>
              <a:path w="1772920" h="424180">
                <a:moveTo>
                  <a:pt x="1560576" y="0"/>
                </a:moveTo>
                <a:lnTo>
                  <a:pt x="1560576" y="105918"/>
                </a:lnTo>
                <a:lnTo>
                  <a:pt x="0" y="105918"/>
                </a:lnTo>
                <a:lnTo>
                  <a:pt x="0" y="317754"/>
                </a:lnTo>
                <a:lnTo>
                  <a:pt x="1560576" y="317754"/>
                </a:lnTo>
                <a:lnTo>
                  <a:pt x="1560576" y="423672"/>
                </a:lnTo>
                <a:lnTo>
                  <a:pt x="1772411" y="211836"/>
                </a:lnTo>
                <a:lnTo>
                  <a:pt x="1560576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9268" y="2648711"/>
            <a:ext cx="977265" cy="2598420"/>
          </a:xfrm>
          <a:custGeom>
            <a:avLst/>
            <a:gdLst/>
            <a:ahLst/>
            <a:cxnLst/>
            <a:rect l="l" t="t" r="r" b="b"/>
            <a:pathLst>
              <a:path w="977265" h="2598420">
                <a:moveTo>
                  <a:pt x="228346" y="0"/>
                </a:moveTo>
                <a:lnTo>
                  <a:pt x="0" y="0"/>
                </a:lnTo>
                <a:lnTo>
                  <a:pt x="0" y="2105787"/>
                </a:lnTo>
                <a:lnTo>
                  <a:pt x="2818" y="2154673"/>
                </a:lnTo>
                <a:lnTo>
                  <a:pt x="11065" y="2201901"/>
                </a:lnTo>
                <a:lnTo>
                  <a:pt x="24425" y="2247155"/>
                </a:lnTo>
                <a:lnTo>
                  <a:pt x="42584" y="2290122"/>
                </a:lnTo>
                <a:lnTo>
                  <a:pt x="65228" y="2330487"/>
                </a:lnTo>
                <a:lnTo>
                  <a:pt x="92043" y="2367937"/>
                </a:lnTo>
                <a:lnTo>
                  <a:pt x="122713" y="2402157"/>
                </a:lnTo>
                <a:lnTo>
                  <a:pt x="156926" y="2432833"/>
                </a:lnTo>
                <a:lnTo>
                  <a:pt x="194365" y="2459652"/>
                </a:lnTo>
                <a:lnTo>
                  <a:pt x="234718" y="2482299"/>
                </a:lnTo>
                <a:lnTo>
                  <a:pt x="277670" y="2500460"/>
                </a:lnTo>
                <a:lnTo>
                  <a:pt x="322905" y="2513821"/>
                </a:lnTo>
                <a:lnTo>
                  <a:pt x="370111" y="2522068"/>
                </a:lnTo>
                <a:lnTo>
                  <a:pt x="418973" y="2524887"/>
                </a:lnTo>
                <a:lnTo>
                  <a:pt x="776604" y="2524887"/>
                </a:lnTo>
                <a:lnTo>
                  <a:pt x="776604" y="2598420"/>
                </a:lnTo>
                <a:lnTo>
                  <a:pt x="976883" y="2410714"/>
                </a:lnTo>
                <a:lnTo>
                  <a:pt x="855145" y="2296541"/>
                </a:lnTo>
                <a:lnTo>
                  <a:pt x="418973" y="2296541"/>
                </a:lnTo>
                <a:lnTo>
                  <a:pt x="375263" y="2291499"/>
                </a:lnTo>
                <a:lnTo>
                  <a:pt x="335138" y="2277140"/>
                </a:lnTo>
                <a:lnTo>
                  <a:pt x="299744" y="2254613"/>
                </a:lnTo>
                <a:lnTo>
                  <a:pt x="270223" y="2225065"/>
                </a:lnTo>
                <a:lnTo>
                  <a:pt x="247721" y="2189646"/>
                </a:lnTo>
                <a:lnTo>
                  <a:pt x="233380" y="2149503"/>
                </a:lnTo>
                <a:lnTo>
                  <a:pt x="228346" y="2105787"/>
                </a:lnTo>
                <a:lnTo>
                  <a:pt x="228346" y="0"/>
                </a:lnTo>
                <a:close/>
              </a:path>
              <a:path w="977265" h="2598420">
                <a:moveTo>
                  <a:pt x="776604" y="2222881"/>
                </a:moveTo>
                <a:lnTo>
                  <a:pt x="776604" y="2296541"/>
                </a:lnTo>
                <a:lnTo>
                  <a:pt x="855145" y="2296541"/>
                </a:lnTo>
                <a:lnTo>
                  <a:pt x="776604" y="2222881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3852" y="3674364"/>
            <a:ext cx="425450" cy="871855"/>
          </a:xfrm>
          <a:custGeom>
            <a:avLst/>
            <a:gdLst/>
            <a:ahLst/>
            <a:cxnLst/>
            <a:rect l="l" t="t" r="r" b="b"/>
            <a:pathLst>
              <a:path w="425450" h="871854">
                <a:moveTo>
                  <a:pt x="425196" y="659130"/>
                </a:moveTo>
                <a:lnTo>
                  <a:pt x="0" y="659130"/>
                </a:lnTo>
                <a:lnTo>
                  <a:pt x="212598" y="871728"/>
                </a:lnTo>
                <a:lnTo>
                  <a:pt x="425196" y="659130"/>
                </a:lnTo>
                <a:close/>
              </a:path>
              <a:path w="425450" h="871854">
                <a:moveTo>
                  <a:pt x="318897" y="0"/>
                </a:moveTo>
                <a:lnTo>
                  <a:pt x="106299" y="0"/>
                </a:lnTo>
                <a:lnTo>
                  <a:pt x="106299" y="659130"/>
                </a:lnTo>
                <a:lnTo>
                  <a:pt x="318897" y="659130"/>
                </a:lnTo>
                <a:lnTo>
                  <a:pt x="31889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96383" y="4817745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Segoe UI"/>
                <a:cs typeface="Segoe UI"/>
              </a:rPr>
              <a:t>RESU</a:t>
            </a:r>
            <a:r>
              <a:rPr sz="3600" b="1" spc="-245" dirty="0">
                <a:solidFill>
                  <a:srgbClr val="FF0000"/>
                </a:solidFill>
                <a:latin typeface="Segoe UI"/>
                <a:cs typeface="Segoe UI"/>
              </a:rPr>
              <a:t>L</a:t>
            </a:r>
            <a:r>
              <a:rPr sz="3600" b="1" dirty="0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262616" y="3561588"/>
            <a:ext cx="425450" cy="553720"/>
          </a:xfrm>
          <a:custGeom>
            <a:avLst/>
            <a:gdLst/>
            <a:ahLst/>
            <a:cxnLst/>
            <a:rect l="l" t="t" r="r" b="b"/>
            <a:pathLst>
              <a:path w="425450" h="553720">
                <a:moveTo>
                  <a:pt x="425195" y="340613"/>
                </a:moveTo>
                <a:lnTo>
                  <a:pt x="0" y="340613"/>
                </a:lnTo>
                <a:lnTo>
                  <a:pt x="212598" y="553212"/>
                </a:lnTo>
                <a:lnTo>
                  <a:pt x="425195" y="340613"/>
                </a:lnTo>
                <a:close/>
              </a:path>
              <a:path w="425450" h="553720">
                <a:moveTo>
                  <a:pt x="318897" y="0"/>
                </a:moveTo>
                <a:lnTo>
                  <a:pt x="106299" y="0"/>
                </a:lnTo>
                <a:lnTo>
                  <a:pt x="106299" y="340613"/>
                </a:lnTo>
                <a:lnTo>
                  <a:pt x="318897" y="340613"/>
                </a:lnTo>
                <a:lnTo>
                  <a:pt x="318897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4573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1F3863"/>
                </a:solidFill>
              </a:rPr>
              <a:t>CREATE </a:t>
            </a:r>
            <a:r>
              <a:rPr sz="2800" dirty="0">
                <a:solidFill>
                  <a:srgbClr val="1F3863"/>
                </a:solidFill>
              </a:rPr>
              <a:t>THE UNIT TEST</a:t>
            </a:r>
            <a:r>
              <a:rPr sz="2800" spc="-120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FIRST?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2481072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5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4916" y="2530602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930" y="2535173"/>
            <a:ext cx="4295140" cy="4978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54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Help developer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 really consider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what needs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 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be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done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95" y="33299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9487" y="3379723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502" y="4217289"/>
            <a:ext cx="3105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Have “blue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print”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of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system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695" y="4187952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9487" y="4237735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9502" y="5075301"/>
            <a:ext cx="41198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It can be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confusing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if the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unit testing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r>
              <a:rPr sz="16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buggy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0268" y="502310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6978" y="5072837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3769" y="3326129"/>
            <a:ext cx="4307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Have immediate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feedback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while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developer</a:t>
            </a:r>
            <a:r>
              <a:rPr sz="16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work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369" y="1702689"/>
            <a:ext cx="217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863"/>
                </a:solidFill>
                <a:latin typeface="Segoe UI"/>
                <a:cs typeface="Segoe UI"/>
              </a:rPr>
              <a:t>Create unit </a:t>
            </a:r>
            <a:r>
              <a:rPr sz="1800" b="1" spc="-10" dirty="0">
                <a:solidFill>
                  <a:srgbClr val="1F3863"/>
                </a:solidFill>
                <a:latin typeface="Segoe UI"/>
                <a:cs typeface="Segoe UI"/>
              </a:rPr>
              <a:t>test</a:t>
            </a:r>
            <a:r>
              <a:rPr sz="1800" b="1" spc="-6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1F3863"/>
                </a:solidFill>
                <a:latin typeface="Segoe UI"/>
                <a:cs typeface="Segoe UI"/>
              </a:rPr>
              <a:t>first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82156" y="2487167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40" h="410210">
                <a:moveTo>
                  <a:pt x="204216" y="0"/>
                </a:moveTo>
                <a:lnTo>
                  <a:pt x="157394" y="5416"/>
                </a:lnTo>
                <a:lnTo>
                  <a:pt x="114411" y="20842"/>
                </a:lnTo>
                <a:lnTo>
                  <a:pt x="76493" y="45046"/>
                </a:lnTo>
                <a:lnTo>
                  <a:pt x="44866" y="76795"/>
                </a:lnTo>
                <a:lnTo>
                  <a:pt x="20758" y="114855"/>
                </a:lnTo>
                <a:lnTo>
                  <a:pt x="5393" y="157993"/>
                </a:lnTo>
                <a:lnTo>
                  <a:pt x="0" y="204978"/>
                </a:lnTo>
                <a:lnTo>
                  <a:pt x="5393" y="251962"/>
                </a:lnTo>
                <a:lnTo>
                  <a:pt x="20758" y="295100"/>
                </a:lnTo>
                <a:lnTo>
                  <a:pt x="44866" y="333160"/>
                </a:lnTo>
                <a:lnTo>
                  <a:pt x="76493" y="364909"/>
                </a:lnTo>
                <a:lnTo>
                  <a:pt x="114411" y="389113"/>
                </a:lnTo>
                <a:lnTo>
                  <a:pt x="157394" y="404539"/>
                </a:lnTo>
                <a:lnTo>
                  <a:pt x="204216" y="409956"/>
                </a:lnTo>
                <a:lnTo>
                  <a:pt x="251037" y="404539"/>
                </a:lnTo>
                <a:lnTo>
                  <a:pt x="294020" y="389113"/>
                </a:lnTo>
                <a:lnTo>
                  <a:pt x="331938" y="364909"/>
                </a:lnTo>
                <a:lnTo>
                  <a:pt x="363565" y="333160"/>
                </a:lnTo>
                <a:lnTo>
                  <a:pt x="387673" y="295100"/>
                </a:lnTo>
                <a:lnTo>
                  <a:pt x="403038" y="251962"/>
                </a:lnTo>
                <a:lnTo>
                  <a:pt x="408432" y="204978"/>
                </a:lnTo>
                <a:lnTo>
                  <a:pt x="403038" y="157993"/>
                </a:lnTo>
                <a:lnTo>
                  <a:pt x="387673" y="114855"/>
                </a:lnTo>
                <a:lnTo>
                  <a:pt x="363565" y="76795"/>
                </a:lnTo>
                <a:lnTo>
                  <a:pt x="331938" y="45046"/>
                </a:lnTo>
                <a:lnTo>
                  <a:pt x="294020" y="20842"/>
                </a:lnTo>
                <a:lnTo>
                  <a:pt x="251037" y="5416"/>
                </a:lnTo>
                <a:lnTo>
                  <a:pt x="20421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95947" y="2537205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85204" y="41864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33413" y="42368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85204" y="50444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33413" y="509485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20255" y="4241419"/>
            <a:ext cx="4069715" cy="1127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66675">
              <a:lnSpc>
                <a:spcPts val="1800"/>
              </a:lnSpc>
              <a:spcBef>
                <a:spcPts val="254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Developer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have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feedback 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after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unit testing is 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finished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Code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will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likely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doesn’t meet the</a:t>
            </a:r>
            <a:r>
              <a:rPr sz="16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requirement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77583" y="333298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6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91376" y="3382771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91427" y="1709420"/>
            <a:ext cx="4937125" cy="1888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863"/>
                </a:solidFill>
                <a:latin typeface="Segoe UI"/>
                <a:cs typeface="Segoe UI"/>
              </a:rPr>
              <a:t>Create unit testing</a:t>
            </a:r>
            <a:r>
              <a:rPr sz="1800" b="1" spc="-1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1F3863"/>
                </a:solidFill>
                <a:latin typeface="Segoe UI"/>
                <a:cs typeface="Segoe UI"/>
              </a:rPr>
              <a:t>after</a:t>
            </a:r>
            <a:endParaRPr sz="1800">
              <a:latin typeface="Segoe UI"/>
              <a:cs typeface="Segoe UI"/>
            </a:endParaRPr>
          </a:p>
          <a:p>
            <a:pPr marL="536575" marR="5080">
              <a:lnSpc>
                <a:spcPct val="323000"/>
              </a:lnSpc>
              <a:spcBef>
                <a:spcPts val="105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Unit test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will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likely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have maximum code coverage 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Developer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have full creativity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create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1600" spc="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code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31991" y="1472183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1123" y="2252472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5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1680" y="230162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930" y="2305938"/>
            <a:ext cx="2132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Find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problems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early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5695" y="3101339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6251" y="3150489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9502" y="3155061"/>
            <a:ext cx="1684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Facilitates</a:t>
            </a:r>
            <a:r>
              <a:rPr sz="16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changes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695" y="3959352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6251" y="400850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502" y="4013072"/>
            <a:ext cx="1919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Simplifies</a:t>
            </a:r>
            <a:r>
              <a:rPr sz="16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Integration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0268" y="479450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0823" y="4844288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3769" y="4848301"/>
            <a:ext cx="1413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Documentation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7609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THE BENEFITS (AND THE </a:t>
            </a:r>
            <a:r>
              <a:rPr sz="2800" spc="-10" dirty="0">
                <a:solidFill>
                  <a:srgbClr val="1F3863"/>
                </a:solidFill>
              </a:rPr>
              <a:t>CONS) </a:t>
            </a:r>
            <a:r>
              <a:rPr sz="2800" spc="-5" dirty="0">
                <a:solidFill>
                  <a:srgbClr val="1F3863"/>
                </a:solidFill>
              </a:rPr>
              <a:t>OF </a:t>
            </a:r>
            <a:r>
              <a:rPr sz="2800" dirty="0">
                <a:solidFill>
                  <a:srgbClr val="1F3863"/>
                </a:solidFill>
              </a:rPr>
              <a:t>UNIT</a:t>
            </a:r>
            <a:r>
              <a:rPr sz="2800" spc="-215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TESTING</a:t>
            </a:r>
            <a:endParaRPr sz="2800"/>
          </a:p>
        </p:txBody>
      </p:sp>
      <p:sp>
        <p:nvSpPr>
          <p:cNvPr id="16" name="object 16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0369" y="1511046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3863"/>
                </a:solidFill>
                <a:latin typeface="Segoe UI"/>
                <a:cs typeface="Segoe UI"/>
              </a:rPr>
              <a:t>The </a:t>
            </a:r>
            <a:r>
              <a:rPr sz="1800" b="1" spc="-5" dirty="0">
                <a:solidFill>
                  <a:srgbClr val="1F3863"/>
                </a:solidFill>
                <a:latin typeface="Segoe UI"/>
                <a:cs typeface="Segoe UI"/>
              </a:rPr>
              <a:t>Pros</a:t>
            </a:r>
            <a:r>
              <a:rPr sz="1800" b="1" spc="-10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1F3863"/>
                </a:solidFill>
                <a:latin typeface="Segoe UI"/>
                <a:cs typeface="Segoe UI"/>
              </a:rPr>
              <a:t>(+)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31991" y="1472183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82156" y="2258567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40" h="410210">
                <a:moveTo>
                  <a:pt x="204216" y="0"/>
                </a:moveTo>
                <a:lnTo>
                  <a:pt x="157394" y="5416"/>
                </a:lnTo>
                <a:lnTo>
                  <a:pt x="114411" y="20842"/>
                </a:lnTo>
                <a:lnTo>
                  <a:pt x="76493" y="45046"/>
                </a:lnTo>
                <a:lnTo>
                  <a:pt x="44866" y="76795"/>
                </a:lnTo>
                <a:lnTo>
                  <a:pt x="20758" y="114855"/>
                </a:lnTo>
                <a:lnTo>
                  <a:pt x="5393" y="157993"/>
                </a:lnTo>
                <a:lnTo>
                  <a:pt x="0" y="204978"/>
                </a:lnTo>
                <a:lnTo>
                  <a:pt x="5393" y="251962"/>
                </a:lnTo>
                <a:lnTo>
                  <a:pt x="20758" y="295100"/>
                </a:lnTo>
                <a:lnTo>
                  <a:pt x="44866" y="333160"/>
                </a:lnTo>
                <a:lnTo>
                  <a:pt x="76493" y="364909"/>
                </a:lnTo>
                <a:lnTo>
                  <a:pt x="114411" y="389113"/>
                </a:lnTo>
                <a:lnTo>
                  <a:pt x="157394" y="404539"/>
                </a:lnTo>
                <a:lnTo>
                  <a:pt x="204216" y="409956"/>
                </a:lnTo>
                <a:lnTo>
                  <a:pt x="251037" y="404539"/>
                </a:lnTo>
                <a:lnTo>
                  <a:pt x="294020" y="389113"/>
                </a:lnTo>
                <a:lnTo>
                  <a:pt x="331938" y="364909"/>
                </a:lnTo>
                <a:lnTo>
                  <a:pt x="363565" y="333160"/>
                </a:lnTo>
                <a:lnTo>
                  <a:pt x="387673" y="295100"/>
                </a:lnTo>
                <a:lnTo>
                  <a:pt x="403038" y="251962"/>
                </a:lnTo>
                <a:lnTo>
                  <a:pt x="408432" y="204978"/>
                </a:lnTo>
                <a:lnTo>
                  <a:pt x="403038" y="157993"/>
                </a:lnTo>
                <a:lnTo>
                  <a:pt x="387673" y="114855"/>
                </a:lnTo>
                <a:lnTo>
                  <a:pt x="363565" y="76795"/>
                </a:lnTo>
                <a:lnTo>
                  <a:pt x="331938" y="45046"/>
                </a:lnTo>
                <a:lnTo>
                  <a:pt x="294020" y="20842"/>
                </a:lnTo>
                <a:lnTo>
                  <a:pt x="251037" y="5416"/>
                </a:lnTo>
                <a:lnTo>
                  <a:pt x="204216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12711" y="230809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15936" y="2312669"/>
            <a:ext cx="1501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Time</a:t>
            </a:r>
            <a:r>
              <a:rPr sz="1600" spc="-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consuming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85204" y="310743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5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17030" y="3157220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20255" y="3161792"/>
            <a:ext cx="2952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Does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not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show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absence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errors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85204" y="3965447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17030" y="4015232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20255" y="4019803"/>
            <a:ext cx="4431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Cannot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be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run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in actual deployment environment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89776" y="48006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21602" y="4851019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24827" y="4855209"/>
            <a:ext cx="2707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404040"/>
                </a:solidFill>
                <a:latin typeface="Segoe UI"/>
                <a:cs typeface="Segoe UI"/>
              </a:rPr>
              <a:t>Test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code is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likely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 be</a:t>
            </a:r>
            <a:r>
              <a:rPr sz="1600" spc="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buggy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91427" y="1517650"/>
            <a:ext cx="1329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3863"/>
                </a:solidFill>
                <a:latin typeface="Segoe UI"/>
                <a:cs typeface="Segoe UI"/>
              </a:rPr>
              <a:t>The Cons</a:t>
            </a:r>
            <a:r>
              <a:rPr sz="1800" b="1" spc="-10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1F3863"/>
                </a:solidFill>
                <a:latin typeface="Segoe UI"/>
                <a:cs typeface="Segoe UI"/>
              </a:rPr>
              <a:t>(-)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1554480"/>
            <a:ext cx="11686540" cy="5090160"/>
          </a:xfrm>
          <a:custGeom>
            <a:avLst/>
            <a:gdLst/>
            <a:ahLst/>
            <a:cxnLst/>
            <a:rect l="l" t="t" r="r" b="b"/>
            <a:pathLst>
              <a:path w="11686540" h="5090159">
                <a:moveTo>
                  <a:pt x="0" y="5090160"/>
                </a:moveTo>
                <a:lnTo>
                  <a:pt x="11686032" y="5090160"/>
                </a:lnTo>
                <a:lnTo>
                  <a:pt x="11686032" y="0"/>
                </a:lnTo>
                <a:lnTo>
                  <a:pt x="0" y="0"/>
                </a:lnTo>
                <a:lnTo>
                  <a:pt x="0" y="50901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224" y="288036"/>
            <a:ext cx="11686540" cy="1266825"/>
          </a:xfrm>
          <a:custGeom>
            <a:avLst/>
            <a:gdLst/>
            <a:ahLst/>
            <a:cxnLst/>
            <a:rect l="l" t="t" r="r" b="b"/>
            <a:pathLst>
              <a:path w="11686540" h="1266825">
                <a:moveTo>
                  <a:pt x="0" y="1266444"/>
                </a:moveTo>
                <a:lnTo>
                  <a:pt x="11686032" y="1266444"/>
                </a:lnTo>
                <a:lnTo>
                  <a:pt x="11686032" y="0"/>
                </a:lnTo>
                <a:lnTo>
                  <a:pt x="0" y="0"/>
                </a:lnTo>
                <a:lnTo>
                  <a:pt x="0" y="1266444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6903" y="1868423"/>
            <a:ext cx="0" cy="4497070"/>
          </a:xfrm>
          <a:custGeom>
            <a:avLst/>
            <a:gdLst/>
            <a:ahLst/>
            <a:cxnLst/>
            <a:rect l="l" t="t" r="r" b="b"/>
            <a:pathLst>
              <a:path h="4497070">
                <a:moveTo>
                  <a:pt x="0" y="0"/>
                </a:moveTo>
                <a:lnTo>
                  <a:pt x="0" y="4497070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9948" y="491439"/>
            <a:ext cx="1135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J</a:t>
            </a:r>
            <a:r>
              <a:rPr sz="3600" spc="10" dirty="0"/>
              <a:t>UN</a:t>
            </a:r>
            <a:r>
              <a:rPr sz="3600" spc="-5" dirty="0"/>
              <a:t>IT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620369" y="1172337"/>
            <a:ext cx="12052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(www.junit.org)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123" y="20391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5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1680" y="208864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930" y="2106930"/>
            <a:ext cx="2716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Java-based unit testing</a:t>
            </a:r>
            <a:r>
              <a:rPr sz="14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framework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695" y="270205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6251" y="2752090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9502" y="2770377"/>
            <a:ext cx="12998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Elegantly</a:t>
            </a:r>
            <a:r>
              <a:rPr sz="14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simple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695" y="337565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09" h="408939">
                <a:moveTo>
                  <a:pt x="204978" y="0"/>
                </a:moveTo>
                <a:lnTo>
                  <a:pt x="157977" y="5393"/>
                </a:lnTo>
                <a:lnTo>
                  <a:pt x="114833" y="20758"/>
                </a:lnTo>
                <a:lnTo>
                  <a:pt x="76774" y="44866"/>
                </a:lnTo>
                <a:lnTo>
                  <a:pt x="45030" y="76493"/>
                </a:lnTo>
                <a:lnTo>
                  <a:pt x="20833" y="114411"/>
                </a:lnTo>
                <a:lnTo>
                  <a:pt x="5413" y="157394"/>
                </a:lnTo>
                <a:lnTo>
                  <a:pt x="0" y="204215"/>
                </a:lnTo>
                <a:lnTo>
                  <a:pt x="5413" y="251037"/>
                </a:lnTo>
                <a:lnTo>
                  <a:pt x="20833" y="294020"/>
                </a:lnTo>
                <a:lnTo>
                  <a:pt x="45030" y="331938"/>
                </a:lnTo>
                <a:lnTo>
                  <a:pt x="76774" y="363565"/>
                </a:lnTo>
                <a:lnTo>
                  <a:pt x="114833" y="387673"/>
                </a:lnTo>
                <a:lnTo>
                  <a:pt x="157977" y="403038"/>
                </a:lnTo>
                <a:lnTo>
                  <a:pt x="204978" y="408431"/>
                </a:lnTo>
                <a:lnTo>
                  <a:pt x="251978" y="403038"/>
                </a:lnTo>
                <a:lnTo>
                  <a:pt x="295122" y="387673"/>
                </a:lnTo>
                <a:lnTo>
                  <a:pt x="333181" y="363565"/>
                </a:lnTo>
                <a:lnTo>
                  <a:pt x="364925" y="331938"/>
                </a:lnTo>
                <a:lnTo>
                  <a:pt x="389122" y="294020"/>
                </a:lnTo>
                <a:lnTo>
                  <a:pt x="404542" y="251037"/>
                </a:lnTo>
                <a:lnTo>
                  <a:pt x="409956" y="204215"/>
                </a:lnTo>
                <a:lnTo>
                  <a:pt x="404542" y="157394"/>
                </a:lnTo>
                <a:lnTo>
                  <a:pt x="389122" y="114411"/>
                </a:lnTo>
                <a:lnTo>
                  <a:pt x="364925" y="76493"/>
                </a:lnTo>
                <a:lnTo>
                  <a:pt x="333181" y="44866"/>
                </a:lnTo>
                <a:lnTo>
                  <a:pt x="295122" y="20758"/>
                </a:lnTo>
                <a:lnTo>
                  <a:pt x="251978" y="5393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51" y="3424250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9502" y="3442842"/>
            <a:ext cx="1783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Easy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to write unit</a:t>
            </a:r>
            <a:r>
              <a:rPr sz="14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tests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0268" y="4024884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0823" y="407466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3769" y="4092955"/>
            <a:ext cx="1265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Easy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14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manage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0268" y="4710684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0823" y="476072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3769" y="4778755"/>
            <a:ext cx="1779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De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facto </a:t>
            </a:r>
            <a:r>
              <a:rPr sz="1400" spc="-10" dirty="0">
                <a:solidFill>
                  <a:srgbClr val="404040"/>
                </a:solidFill>
                <a:latin typeface="Segoe UI"/>
                <a:cs typeface="Segoe UI"/>
              </a:rPr>
              <a:t>java</a:t>
            </a:r>
            <a:r>
              <a:rPr sz="14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standard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4840" y="541477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78"/>
                </a:lnTo>
                <a:lnTo>
                  <a:pt x="20833" y="295122"/>
                </a:lnTo>
                <a:lnTo>
                  <a:pt x="45030" y="333181"/>
                </a:lnTo>
                <a:lnTo>
                  <a:pt x="76774" y="364925"/>
                </a:lnTo>
                <a:lnTo>
                  <a:pt x="114833" y="389122"/>
                </a:lnTo>
                <a:lnTo>
                  <a:pt x="157977" y="404542"/>
                </a:lnTo>
                <a:lnTo>
                  <a:pt x="204978" y="409955"/>
                </a:lnTo>
                <a:lnTo>
                  <a:pt x="251978" y="404542"/>
                </a:lnTo>
                <a:lnTo>
                  <a:pt x="295122" y="389122"/>
                </a:lnTo>
                <a:lnTo>
                  <a:pt x="333181" y="364925"/>
                </a:lnTo>
                <a:lnTo>
                  <a:pt x="364925" y="333181"/>
                </a:lnTo>
                <a:lnTo>
                  <a:pt x="389122" y="295122"/>
                </a:lnTo>
                <a:lnTo>
                  <a:pt x="404542" y="251978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5091" y="546455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8341" y="5482234"/>
            <a:ext cx="20999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Generic testing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framework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41491" y="5001766"/>
            <a:ext cx="5422392" cy="1856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3015" y="2898648"/>
            <a:ext cx="5419344" cy="20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671525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SOME </a:t>
            </a:r>
            <a:r>
              <a:rPr lang="en-US" sz="2800" spc="-5" dirty="0">
                <a:solidFill>
                  <a:srgbClr val="1F3863"/>
                </a:solidFill>
              </a:rPr>
              <a:t>Information About Junit -</a:t>
            </a:r>
            <a:r>
              <a:rPr sz="2800" spc="-80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(JUnit</a:t>
            </a:r>
            <a:r>
              <a:rPr sz="2800" spc="-95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4.12)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1687" y="1456080"/>
            <a:ext cx="9284970" cy="354584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r>
              <a:rPr lang="en-US" altLang="tr-TR" sz="1600" dirty="0">
                <a:ea typeface="ＭＳ Ｐゴシック" panose="020B0600070205080204" pitchFamily="34" charset="-128"/>
              </a:rPr>
              <a:t>- A Java framework for writing and running unit tests</a:t>
            </a:r>
          </a:p>
          <a:p>
            <a:pPr lvl="1"/>
            <a:r>
              <a:rPr lang="en-US" altLang="tr-TR" sz="1600" dirty="0">
                <a:ea typeface="ＭＳ Ｐゴシック" panose="020B0600070205080204" pitchFamily="34" charset="-128"/>
              </a:rPr>
              <a:t>Test cases and fixtures </a:t>
            </a:r>
          </a:p>
          <a:p>
            <a:pPr lvl="1"/>
            <a:r>
              <a:rPr lang="en-US" altLang="tr-TR" sz="1600" dirty="0">
                <a:ea typeface="ＭＳ Ｐゴシック" panose="020B0600070205080204" pitchFamily="34" charset="-128"/>
              </a:rPr>
              <a:t>Test suites</a:t>
            </a:r>
          </a:p>
          <a:p>
            <a:pPr lvl="1"/>
            <a:r>
              <a:rPr lang="en-US" altLang="tr-TR" sz="1600" dirty="0">
                <a:ea typeface="ＭＳ Ｐゴシック" panose="020B0600070205080204" pitchFamily="34" charset="-128"/>
              </a:rPr>
              <a:t>Test runner</a:t>
            </a:r>
          </a:p>
          <a:p>
            <a:r>
              <a:rPr lang="en-US" altLang="tr-TR" sz="1600" dirty="0">
                <a:ea typeface="ＭＳ Ｐゴシック" panose="020B0600070205080204" pitchFamily="34" charset="-128"/>
              </a:rPr>
              <a:t>- Written by Kent Beck and Erich Gamma</a:t>
            </a:r>
          </a:p>
          <a:p>
            <a:r>
              <a:rPr lang="en-US" altLang="tr-TR" sz="1600" dirty="0">
                <a:ea typeface="ＭＳ Ｐゴシック" panose="020B0600070205080204" pitchFamily="34" charset="-128"/>
              </a:rPr>
              <a:t>- Written with “test first” and pattern-based development in mind</a:t>
            </a:r>
          </a:p>
          <a:p>
            <a:pPr lvl="1"/>
            <a:r>
              <a:rPr lang="en-US" altLang="tr-TR" sz="1600" dirty="0">
                <a:ea typeface="ＭＳ Ｐゴシック" panose="020B0600070205080204" pitchFamily="34" charset="-128"/>
              </a:rPr>
              <a:t>Tests written before code</a:t>
            </a:r>
          </a:p>
          <a:p>
            <a:pPr lvl="1"/>
            <a:r>
              <a:rPr lang="en-US" altLang="tr-TR" sz="1600" dirty="0">
                <a:ea typeface="ＭＳ Ｐゴシック" panose="020B0600070205080204" pitchFamily="34" charset="-128"/>
              </a:rPr>
              <a:t>Allows for regression testing</a:t>
            </a:r>
          </a:p>
          <a:p>
            <a:pPr lvl="1"/>
            <a:r>
              <a:rPr lang="en-US" altLang="tr-TR" sz="1600" dirty="0">
                <a:ea typeface="ＭＳ Ｐゴシック" panose="020B0600070205080204" pitchFamily="34" charset="-128"/>
              </a:rPr>
              <a:t>Facilitates refactoring</a:t>
            </a:r>
          </a:p>
          <a:p>
            <a:r>
              <a:rPr lang="en-US" altLang="tr-TR" sz="1600" dirty="0">
                <a:ea typeface="ＭＳ Ｐゴシック" panose="020B0600070205080204" pitchFamily="34" charset="-128"/>
              </a:rPr>
              <a:t>- JUnit is Open Source</a:t>
            </a:r>
          </a:p>
          <a:p>
            <a:pPr lvl="1"/>
            <a:r>
              <a:rPr lang="en-US" altLang="tr-TR" sz="1600" dirty="0">
                <a:ea typeface="ＭＳ Ｐゴシック" panose="020B0600070205080204" pitchFamily="34" charset="-128"/>
                <a:hlinkClick r:id="rId2"/>
              </a:rPr>
              <a:t>www.junit.org</a:t>
            </a:r>
            <a:endParaRPr lang="en-US" altLang="tr-TR" sz="1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tr-TR" sz="1600" dirty="0">
                <a:ea typeface="ＭＳ Ｐゴシック" panose="020B0600070205080204" pitchFamily="34" charset="-128"/>
              </a:rPr>
              <a:t>JUnit Version 4, released Mar 2006</a:t>
            </a:r>
          </a:p>
          <a:p>
            <a:pPr lvl="1"/>
            <a:endParaRPr lang="en-US" altLang="tr-TR" sz="1600" dirty="0">
              <a:ea typeface="ＭＳ Ｐゴシック" panose="020B0600070205080204" pitchFamily="34" charset="-128"/>
            </a:endParaRPr>
          </a:p>
          <a:p>
            <a:pPr lvl="1"/>
            <a:endParaRPr lang="en-US" altLang="tr-TR" sz="1600" dirty="0">
              <a:ea typeface="ＭＳ Ｐゴシック" panose="020B0600070205080204" pitchFamily="34" charset="-128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5BC693D-06A0-4A38-AD9C-6D8C9F1E6A34}"/>
              </a:ext>
            </a:extLst>
          </p:cNvPr>
          <p:cNvSpPr txBox="1"/>
          <p:nvPr/>
        </p:nvSpPr>
        <p:spPr>
          <a:xfrm>
            <a:off x="631698" y="5181600"/>
            <a:ext cx="108577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tr-TR" sz="3200" dirty="0"/>
              <a:t>Goal: Accelerate programming and increase the quality of code.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349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2497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JUNIT</a:t>
            </a:r>
            <a:r>
              <a:rPr sz="2800" spc="-85" dirty="0">
                <a:solidFill>
                  <a:srgbClr val="1F3863"/>
                </a:solidFill>
              </a:rPr>
              <a:t> </a:t>
            </a:r>
            <a:r>
              <a:rPr sz="2800" spc="-10" dirty="0">
                <a:solidFill>
                  <a:srgbClr val="1F3863"/>
                </a:solidFill>
              </a:rPr>
              <a:t>CONCEPT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1811" y="1472183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2035" y="2034539"/>
            <a:ext cx="1828800" cy="1272540"/>
          </a:xfrm>
          <a:custGeom>
            <a:avLst/>
            <a:gdLst/>
            <a:ahLst/>
            <a:cxnLst/>
            <a:rect l="l" t="t" r="r" b="b"/>
            <a:pathLst>
              <a:path w="1828800" h="1272539">
                <a:moveTo>
                  <a:pt x="1616710" y="0"/>
                </a:moveTo>
                <a:lnTo>
                  <a:pt x="212089" y="0"/>
                </a:lnTo>
                <a:lnTo>
                  <a:pt x="163472" y="5603"/>
                </a:lnTo>
                <a:lnTo>
                  <a:pt x="118835" y="21564"/>
                </a:lnTo>
                <a:lnTo>
                  <a:pt x="79455" y="46606"/>
                </a:lnTo>
                <a:lnTo>
                  <a:pt x="46606" y="79455"/>
                </a:lnTo>
                <a:lnTo>
                  <a:pt x="21564" y="118835"/>
                </a:lnTo>
                <a:lnTo>
                  <a:pt x="5603" y="163472"/>
                </a:lnTo>
                <a:lnTo>
                  <a:pt x="0" y="212089"/>
                </a:lnTo>
                <a:lnTo>
                  <a:pt x="0" y="1060450"/>
                </a:lnTo>
                <a:lnTo>
                  <a:pt x="5603" y="1109067"/>
                </a:lnTo>
                <a:lnTo>
                  <a:pt x="21564" y="1153704"/>
                </a:lnTo>
                <a:lnTo>
                  <a:pt x="46606" y="1193084"/>
                </a:lnTo>
                <a:lnTo>
                  <a:pt x="79455" y="1225933"/>
                </a:lnTo>
                <a:lnTo>
                  <a:pt x="118835" y="1250975"/>
                </a:lnTo>
                <a:lnTo>
                  <a:pt x="163472" y="1266936"/>
                </a:lnTo>
                <a:lnTo>
                  <a:pt x="212089" y="1272539"/>
                </a:lnTo>
                <a:lnTo>
                  <a:pt x="1616710" y="1272539"/>
                </a:lnTo>
                <a:lnTo>
                  <a:pt x="1665327" y="1266936"/>
                </a:lnTo>
                <a:lnTo>
                  <a:pt x="1709964" y="1250975"/>
                </a:lnTo>
                <a:lnTo>
                  <a:pt x="1749344" y="1225933"/>
                </a:lnTo>
                <a:lnTo>
                  <a:pt x="1782193" y="1193084"/>
                </a:lnTo>
                <a:lnTo>
                  <a:pt x="1807235" y="1153704"/>
                </a:lnTo>
                <a:lnTo>
                  <a:pt x="1823196" y="1109067"/>
                </a:lnTo>
                <a:lnTo>
                  <a:pt x="1828799" y="1060450"/>
                </a:lnTo>
                <a:lnTo>
                  <a:pt x="1828799" y="212089"/>
                </a:lnTo>
                <a:lnTo>
                  <a:pt x="1823196" y="163472"/>
                </a:lnTo>
                <a:lnTo>
                  <a:pt x="1807235" y="118835"/>
                </a:lnTo>
                <a:lnTo>
                  <a:pt x="1782193" y="79455"/>
                </a:lnTo>
                <a:lnTo>
                  <a:pt x="1749344" y="46606"/>
                </a:lnTo>
                <a:lnTo>
                  <a:pt x="1709964" y="21564"/>
                </a:lnTo>
                <a:lnTo>
                  <a:pt x="1665327" y="5603"/>
                </a:lnTo>
                <a:lnTo>
                  <a:pt x="1616710" y="0"/>
                </a:lnTo>
                <a:close/>
              </a:path>
            </a:pathLst>
          </a:custGeom>
          <a:solidFill>
            <a:srgbClr val="FF9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70879" y="2241041"/>
            <a:ext cx="15341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FFFF"/>
                </a:solidFill>
                <a:latin typeface="Segoe UI"/>
                <a:cs typeface="Segoe UI"/>
              </a:rPr>
              <a:t>Test</a:t>
            </a:r>
            <a:r>
              <a:rPr sz="1800" b="1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Runnable 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Method  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(Runnable)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76943" y="2034539"/>
            <a:ext cx="1828800" cy="1272540"/>
          </a:xfrm>
          <a:custGeom>
            <a:avLst/>
            <a:gdLst/>
            <a:ahLst/>
            <a:cxnLst/>
            <a:rect l="l" t="t" r="r" b="b"/>
            <a:pathLst>
              <a:path w="1828800" h="1272539">
                <a:moveTo>
                  <a:pt x="1616709" y="0"/>
                </a:moveTo>
                <a:lnTo>
                  <a:pt x="212089" y="0"/>
                </a:lnTo>
                <a:lnTo>
                  <a:pt x="163472" y="5603"/>
                </a:lnTo>
                <a:lnTo>
                  <a:pt x="118835" y="21564"/>
                </a:lnTo>
                <a:lnTo>
                  <a:pt x="79455" y="46606"/>
                </a:lnTo>
                <a:lnTo>
                  <a:pt x="46606" y="79455"/>
                </a:lnTo>
                <a:lnTo>
                  <a:pt x="21564" y="118835"/>
                </a:lnTo>
                <a:lnTo>
                  <a:pt x="5603" y="163472"/>
                </a:lnTo>
                <a:lnTo>
                  <a:pt x="0" y="212089"/>
                </a:lnTo>
                <a:lnTo>
                  <a:pt x="0" y="1060450"/>
                </a:lnTo>
                <a:lnTo>
                  <a:pt x="5603" y="1109067"/>
                </a:lnTo>
                <a:lnTo>
                  <a:pt x="21564" y="1153704"/>
                </a:lnTo>
                <a:lnTo>
                  <a:pt x="46606" y="1193084"/>
                </a:lnTo>
                <a:lnTo>
                  <a:pt x="79455" y="1225933"/>
                </a:lnTo>
                <a:lnTo>
                  <a:pt x="118835" y="1250975"/>
                </a:lnTo>
                <a:lnTo>
                  <a:pt x="163472" y="1266936"/>
                </a:lnTo>
                <a:lnTo>
                  <a:pt x="212089" y="1272539"/>
                </a:lnTo>
                <a:lnTo>
                  <a:pt x="1616709" y="1272539"/>
                </a:lnTo>
                <a:lnTo>
                  <a:pt x="1665327" y="1266936"/>
                </a:lnTo>
                <a:lnTo>
                  <a:pt x="1709964" y="1250975"/>
                </a:lnTo>
                <a:lnTo>
                  <a:pt x="1749344" y="1225933"/>
                </a:lnTo>
                <a:lnTo>
                  <a:pt x="1782193" y="1193084"/>
                </a:lnTo>
                <a:lnTo>
                  <a:pt x="1807235" y="1153704"/>
                </a:lnTo>
                <a:lnTo>
                  <a:pt x="1823196" y="1109067"/>
                </a:lnTo>
                <a:lnTo>
                  <a:pt x="1828800" y="1060450"/>
                </a:lnTo>
                <a:lnTo>
                  <a:pt x="1828800" y="212089"/>
                </a:lnTo>
                <a:lnTo>
                  <a:pt x="1823196" y="163472"/>
                </a:lnTo>
                <a:lnTo>
                  <a:pt x="1807235" y="118835"/>
                </a:lnTo>
                <a:lnTo>
                  <a:pt x="1782193" y="79455"/>
                </a:lnTo>
                <a:lnTo>
                  <a:pt x="1749344" y="46606"/>
                </a:lnTo>
                <a:lnTo>
                  <a:pt x="1709964" y="21564"/>
                </a:lnTo>
                <a:lnTo>
                  <a:pt x="1665327" y="5603"/>
                </a:lnTo>
                <a:lnTo>
                  <a:pt x="16167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67850" y="2515057"/>
            <a:ext cx="1047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FFFF"/>
                </a:solidFill>
                <a:latin typeface="Segoe UI"/>
                <a:cs typeface="Segoe UI"/>
              </a:rPr>
              <a:t>Test</a:t>
            </a:r>
            <a:r>
              <a:rPr sz="1800" b="1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Class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22664" y="4427220"/>
            <a:ext cx="1828800" cy="1271270"/>
          </a:xfrm>
          <a:custGeom>
            <a:avLst/>
            <a:gdLst/>
            <a:ahLst/>
            <a:cxnLst/>
            <a:rect l="l" t="t" r="r" b="b"/>
            <a:pathLst>
              <a:path w="1828800" h="1271270">
                <a:moveTo>
                  <a:pt x="1616963" y="0"/>
                </a:moveTo>
                <a:lnTo>
                  <a:pt x="211835" y="0"/>
                </a:lnTo>
                <a:lnTo>
                  <a:pt x="163272" y="5596"/>
                </a:lnTo>
                <a:lnTo>
                  <a:pt x="118687" y="21535"/>
                </a:lnTo>
                <a:lnTo>
                  <a:pt x="79354" y="46546"/>
                </a:lnTo>
                <a:lnTo>
                  <a:pt x="46546" y="79354"/>
                </a:lnTo>
                <a:lnTo>
                  <a:pt x="21535" y="118687"/>
                </a:lnTo>
                <a:lnTo>
                  <a:pt x="5596" y="163272"/>
                </a:lnTo>
                <a:lnTo>
                  <a:pt x="0" y="211835"/>
                </a:lnTo>
                <a:lnTo>
                  <a:pt x="0" y="1059179"/>
                </a:lnTo>
                <a:lnTo>
                  <a:pt x="5596" y="1107751"/>
                </a:lnTo>
                <a:lnTo>
                  <a:pt x="21535" y="1152339"/>
                </a:lnTo>
                <a:lnTo>
                  <a:pt x="46546" y="1191672"/>
                </a:lnTo>
                <a:lnTo>
                  <a:pt x="79354" y="1224477"/>
                </a:lnTo>
                <a:lnTo>
                  <a:pt x="118687" y="1249484"/>
                </a:lnTo>
                <a:lnTo>
                  <a:pt x="163272" y="1265421"/>
                </a:lnTo>
                <a:lnTo>
                  <a:pt x="211835" y="1271015"/>
                </a:lnTo>
                <a:lnTo>
                  <a:pt x="1616963" y="1271015"/>
                </a:lnTo>
                <a:lnTo>
                  <a:pt x="1665527" y="1265421"/>
                </a:lnTo>
                <a:lnTo>
                  <a:pt x="1710112" y="1249484"/>
                </a:lnTo>
                <a:lnTo>
                  <a:pt x="1749445" y="1224477"/>
                </a:lnTo>
                <a:lnTo>
                  <a:pt x="1782253" y="1191672"/>
                </a:lnTo>
                <a:lnTo>
                  <a:pt x="1807264" y="1152339"/>
                </a:lnTo>
                <a:lnTo>
                  <a:pt x="1823203" y="1107751"/>
                </a:lnTo>
                <a:lnTo>
                  <a:pt x="1828800" y="1059179"/>
                </a:lnTo>
                <a:lnTo>
                  <a:pt x="1828800" y="211835"/>
                </a:lnTo>
                <a:lnTo>
                  <a:pt x="1823203" y="163272"/>
                </a:lnTo>
                <a:lnTo>
                  <a:pt x="1807264" y="118687"/>
                </a:lnTo>
                <a:lnTo>
                  <a:pt x="1782253" y="79354"/>
                </a:lnTo>
                <a:lnTo>
                  <a:pt x="1749445" y="46546"/>
                </a:lnTo>
                <a:lnTo>
                  <a:pt x="1710112" y="21535"/>
                </a:lnTo>
                <a:lnTo>
                  <a:pt x="1665527" y="5596"/>
                </a:lnTo>
                <a:lnTo>
                  <a:pt x="161696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66884" y="4770882"/>
            <a:ext cx="134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Class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A  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(Under</a:t>
            </a:r>
            <a:r>
              <a:rPr sz="1800" b="1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Segoe UI"/>
                <a:cs typeface="Segoe UI"/>
              </a:rPr>
              <a:t>Test)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24600" y="3645408"/>
            <a:ext cx="425450" cy="870585"/>
          </a:xfrm>
          <a:custGeom>
            <a:avLst/>
            <a:gdLst/>
            <a:ahLst/>
            <a:cxnLst/>
            <a:rect l="l" t="t" r="r" b="b"/>
            <a:pathLst>
              <a:path w="425450" h="870585">
                <a:moveTo>
                  <a:pt x="425196" y="657606"/>
                </a:moveTo>
                <a:lnTo>
                  <a:pt x="0" y="657606"/>
                </a:lnTo>
                <a:lnTo>
                  <a:pt x="212598" y="870204"/>
                </a:lnTo>
                <a:lnTo>
                  <a:pt x="425196" y="657606"/>
                </a:lnTo>
                <a:close/>
              </a:path>
              <a:path w="425450" h="870585">
                <a:moveTo>
                  <a:pt x="318897" y="0"/>
                </a:moveTo>
                <a:lnTo>
                  <a:pt x="106299" y="0"/>
                </a:lnTo>
                <a:lnTo>
                  <a:pt x="106299" y="657606"/>
                </a:lnTo>
                <a:lnTo>
                  <a:pt x="318897" y="657606"/>
                </a:lnTo>
                <a:lnTo>
                  <a:pt x="31889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91734" y="4720208"/>
            <a:ext cx="2127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0000"/>
                </a:solidFill>
                <a:latin typeface="Segoe UI"/>
                <a:cs typeface="Segoe UI"/>
              </a:rPr>
              <a:t>Pass </a:t>
            </a:r>
            <a:r>
              <a:rPr sz="3600" b="1" dirty="0">
                <a:solidFill>
                  <a:srgbClr val="FF0000"/>
                </a:solidFill>
                <a:latin typeface="Segoe UI"/>
                <a:cs typeface="Segoe UI"/>
              </a:rPr>
              <a:t>/</a:t>
            </a:r>
            <a:r>
              <a:rPr sz="3600" b="1" spc="-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3600" b="1" spc="-35" dirty="0">
                <a:solidFill>
                  <a:srgbClr val="FF0000"/>
                </a:solidFill>
                <a:latin typeface="Segoe UI"/>
                <a:cs typeface="Segoe UI"/>
              </a:rPr>
              <a:t>Fail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87283" y="2778251"/>
            <a:ext cx="553720" cy="424180"/>
          </a:xfrm>
          <a:custGeom>
            <a:avLst/>
            <a:gdLst/>
            <a:ahLst/>
            <a:cxnLst/>
            <a:rect l="l" t="t" r="r" b="b"/>
            <a:pathLst>
              <a:path w="553720" h="424180">
                <a:moveTo>
                  <a:pt x="341375" y="0"/>
                </a:moveTo>
                <a:lnTo>
                  <a:pt x="341375" y="105918"/>
                </a:lnTo>
                <a:lnTo>
                  <a:pt x="0" y="105918"/>
                </a:lnTo>
                <a:lnTo>
                  <a:pt x="0" y="317753"/>
                </a:lnTo>
                <a:lnTo>
                  <a:pt x="341375" y="317753"/>
                </a:lnTo>
                <a:lnTo>
                  <a:pt x="341375" y="423672"/>
                </a:lnTo>
                <a:lnTo>
                  <a:pt x="553212" y="211836"/>
                </a:lnTo>
                <a:lnTo>
                  <a:pt x="3413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79507" y="3707891"/>
            <a:ext cx="424180" cy="554990"/>
          </a:xfrm>
          <a:custGeom>
            <a:avLst/>
            <a:gdLst/>
            <a:ahLst/>
            <a:cxnLst/>
            <a:rect l="l" t="t" r="r" b="b"/>
            <a:pathLst>
              <a:path w="424179" h="554989">
                <a:moveTo>
                  <a:pt x="423672" y="342899"/>
                </a:moveTo>
                <a:lnTo>
                  <a:pt x="0" y="342899"/>
                </a:lnTo>
                <a:lnTo>
                  <a:pt x="211836" y="554735"/>
                </a:lnTo>
                <a:lnTo>
                  <a:pt x="423672" y="342899"/>
                </a:lnTo>
                <a:close/>
              </a:path>
              <a:path w="424179" h="554989">
                <a:moveTo>
                  <a:pt x="317753" y="0"/>
                </a:moveTo>
                <a:lnTo>
                  <a:pt x="105918" y="0"/>
                </a:lnTo>
                <a:lnTo>
                  <a:pt x="105918" y="342899"/>
                </a:lnTo>
                <a:lnTo>
                  <a:pt x="317753" y="342899"/>
                </a:lnTo>
                <a:lnTo>
                  <a:pt x="317753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87283" y="2279904"/>
            <a:ext cx="553720" cy="424180"/>
          </a:xfrm>
          <a:custGeom>
            <a:avLst/>
            <a:gdLst/>
            <a:ahLst/>
            <a:cxnLst/>
            <a:rect l="l" t="t" r="r" b="b"/>
            <a:pathLst>
              <a:path w="553720" h="424180">
                <a:moveTo>
                  <a:pt x="211836" y="0"/>
                </a:moveTo>
                <a:lnTo>
                  <a:pt x="0" y="211836"/>
                </a:lnTo>
                <a:lnTo>
                  <a:pt x="211836" y="423672"/>
                </a:lnTo>
                <a:lnTo>
                  <a:pt x="211836" y="317754"/>
                </a:lnTo>
                <a:lnTo>
                  <a:pt x="553212" y="317754"/>
                </a:lnTo>
                <a:lnTo>
                  <a:pt x="553212" y="105918"/>
                </a:lnTo>
                <a:lnTo>
                  <a:pt x="211836" y="105918"/>
                </a:lnTo>
                <a:lnTo>
                  <a:pt x="21183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306012" y="3645408"/>
            <a:ext cx="369332" cy="717805"/>
          </a:xfrm>
          <a:prstGeom prst="rect">
            <a:avLst/>
          </a:prstGeom>
        </p:spPr>
        <p:txBody>
          <a:bodyPr vert="vert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2D75B6"/>
                </a:solidFill>
                <a:latin typeface="Segoe UI"/>
                <a:cs typeface="Segoe UI"/>
              </a:rPr>
              <a:t>Use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57566" y="3188589"/>
            <a:ext cx="54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D75B6"/>
                </a:solidFill>
                <a:latin typeface="Segoe UI"/>
                <a:cs typeface="Segoe UI"/>
              </a:rPr>
              <a:t>Use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03642" y="1877314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EC7C30"/>
                </a:solidFill>
                <a:latin typeface="Segoe UI"/>
                <a:cs typeface="Segoe UI"/>
              </a:rPr>
              <a:t>Assert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1123" y="1496567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1680" y="154609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4930" y="1550288"/>
            <a:ext cx="1438910" cy="70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Class</a:t>
            </a:r>
            <a:r>
              <a:rPr sz="1600" b="1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Class under</a:t>
            </a:r>
            <a:r>
              <a:rPr sz="16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5695" y="2622804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6251" y="267284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9502" y="2677160"/>
            <a:ext cx="2443480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404040"/>
                </a:solidFill>
                <a:latin typeface="Segoe UI"/>
                <a:cs typeface="Segoe UI"/>
              </a:rPr>
              <a:t>Test</a:t>
            </a:r>
            <a:r>
              <a:rPr sz="16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Class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ts val="1800"/>
              </a:lnSpc>
              <a:spcBef>
                <a:spcPts val="163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Class with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methods</a:t>
            </a:r>
            <a:r>
              <a:rPr sz="1600" spc="-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for  </a:t>
            </a:r>
            <a:r>
              <a:rPr sz="1600" spc="5" dirty="0">
                <a:solidFill>
                  <a:srgbClr val="404040"/>
                </a:solidFill>
                <a:latin typeface="Segoe UI"/>
                <a:cs typeface="Segoe UI"/>
              </a:rPr>
              <a:t>every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Class A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methods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5695" y="38633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6251" y="3913123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9502" y="3917137"/>
            <a:ext cx="2623820" cy="92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404040"/>
                </a:solidFill>
                <a:latin typeface="Segoe UI"/>
                <a:cs typeface="Segoe UI"/>
              </a:rPr>
              <a:t>Test </a:t>
            </a: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Runnable</a:t>
            </a:r>
            <a:r>
              <a:rPr sz="16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(Runnable)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ts val="1800"/>
              </a:lnSpc>
              <a:spcBef>
                <a:spcPts val="1639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Runnable method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 run </a:t>
            </a:r>
            <a:r>
              <a:rPr sz="1600" spc="-50" dirty="0">
                <a:solidFill>
                  <a:srgbClr val="404040"/>
                </a:solidFill>
                <a:latin typeface="Segoe UI"/>
                <a:cs typeface="Segoe UI"/>
              </a:rPr>
              <a:t>Test 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Case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Class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0268" y="5053584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0823" y="510362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53769" y="5107940"/>
            <a:ext cx="2734310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404040"/>
                </a:solidFill>
                <a:latin typeface="Segoe UI"/>
                <a:cs typeface="Segoe UI"/>
              </a:rPr>
              <a:t>Result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ts val="1800"/>
              </a:lnSpc>
              <a:spcBef>
                <a:spcPts val="1640"/>
              </a:spcBef>
            </a:pP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Result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from 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Assert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(JUnit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API) 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 determine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pass/fail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3173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JUNIT</a:t>
            </a:r>
            <a:r>
              <a:rPr sz="2800" spc="-75" dirty="0">
                <a:solidFill>
                  <a:srgbClr val="1F3863"/>
                </a:solidFill>
              </a:rPr>
              <a:t> </a:t>
            </a:r>
            <a:r>
              <a:rPr sz="2800" spc="-45" dirty="0">
                <a:solidFill>
                  <a:srgbClr val="1F3863"/>
                </a:solidFill>
              </a:rPr>
              <a:t>INSTALLATION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1757172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09" h="408939">
                <a:moveTo>
                  <a:pt x="204978" y="0"/>
                </a:moveTo>
                <a:lnTo>
                  <a:pt x="157977" y="5393"/>
                </a:lnTo>
                <a:lnTo>
                  <a:pt x="114833" y="20758"/>
                </a:lnTo>
                <a:lnTo>
                  <a:pt x="76774" y="44866"/>
                </a:lnTo>
                <a:lnTo>
                  <a:pt x="45030" y="76493"/>
                </a:lnTo>
                <a:lnTo>
                  <a:pt x="20833" y="114411"/>
                </a:lnTo>
                <a:lnTo>
                  <a:pt x="5413" y="157394"/>
                </a:lnTo>
                <a:lnTo>
                  <a:pt x="0" y="204215"/>
                </a:lnTo>
                <a:lnTo>
                  <a:pt x="5413" y="251037"/>
                </a:lnTo>
                <a:lnTo>
                  <a:pt x="20833" y="294020"/>
                </a:lnTo>
                <a:lnTo>
                  <a:pt x="45030" y="331938"/>
                </a:lnTo>
                <a:lnTo>
                  <a:pt x="76774" y="363565"/>
                </a:lnTo>
                <a:lnTo>
                  <a:pt x="114833" y="387673"/>
                </a:lnTo>
                <a:lnTo>
                  <a:pt x="157977" y="403038"/>
                </a:lnTo>
                <a:lnTo>
                  <a:pt x="204978" y="408431"/>
                </a:lnTo>
                <a:lnTo>
                  <a:pt x="251978" y="403038"/>
                </a:lnTo>
                <a:lnTo>
                  <a:pt x="295122" y="387673"/>
                </a:lnTo>
                <a:lnTo>
                  <a:pt x="333181" y="363565"/>
                </a:lnTo>
                <a:lnTo>
                  <a:pt x="364925" y="331938"/>
                </a:lnTo>
                <a:lnTo>
                  <a:pt x="389122" y="294020"/>
                </a:lnTo>
                <a:lnTo>
                  <a:pt x="404542" y="251037"/>
                </a:lnTo>
                <a:lnTo>
                  <a:pt x="409956" y="204215"/>
                </a:lnTo>
                <a:lnTo>
                  <a:pt x="404542" y="157394"/>
                </a:lnTo>
                <a:lnTo>
                  <a:pt x="389122" y="114411"/>
                </a:lnTo>
                <a:lnTo>
                  <a:pt x="364925" y="76493"/>
                </a:lnTo>
                <a:lnTo>
                  <a:pt x="333181" y="44866"/>
                </a:lnTo>
                <a:lnTo>
                  <a:pt x="295122" y="20758"/>
                </a:lnTo>
                <a:lnTo>
                  <a:pt x="251978" y="5393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680" y="180568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930" y="1810257"/>
            <a:ext cx="4211320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Using Jar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ts val="1800"/>
              </a:lnSpc>
              <a:spcBef>
                <a:spcPts val="1635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Download </a:t>
            </a:r>
            <a:r>
              <a:rPr sz="1600" spc="5" dirty="0">
                <a:solidFill>
                  <a:srgbClr val="404040"/>
                </a:solidFill>
                <a:latin typeface="Segoe UI"/>
                <a:cs typeface="Segoe UI"/>
              </a:rPr>
              <a:t>“junit.jar”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and “hamcrest-core.jar” at  </a:t>
            </a:r>
            <a:r>
              <a:rPr sz="16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2"/>
              </a:rPr>
              <a:t>www.junit.org</a:t>
            </a:r>
            <a:r>
              <a:rPr sz="1600" spc="-15" dirty="0">
                <a:solidFill>
                  <a:srgbClr val="0462C1"/>
                </a:solidFill>
                <a:latin typeface="Segoe UI"/>
                <a:cs typeface="Segoe UI"/>
                <a:hlinkClick r:id="rId2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put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your class</a:t>
            </a:r>
            <a:r>
              <a:rPr sz="1600" spc="9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path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95" y="41102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6251" y="415975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502" y="4163948"/>
            <a:ext cx="4368165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Using </a:t>
            </a: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POM</a:t>
            </a:r>
            <a:r>
              <a:rPr sz="16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(Maven)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ts val="1860"/>
              </a:lnSpc>
              <a:spcBef>
                <a:spcPts val="147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Add this dependency in pom.xml on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your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 maven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ts val="1860"/>
              </a:lnSpc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module /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project.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EAAF5C24-E09A-4C3D-832D-EC3406241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144" y="1579943"/>
            <a:ext cx="4567554" cy="216217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5A50D1ED-DBBB-4D93-895E-681F59382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144" y="4180593"/>
            <a:ext cx="4567554" cy="20507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2487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RUNNING</a:t>
            </a:r>
            <a:r>
              <a:rPr sz="2800" spc="-105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JUNIT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1757172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09" h="408939">
                <a:moveTo>
                  <a:pt x="204978" y="0"/>
                </a:moveTo>
                <a:lnTo>
                  <a:pt x="157977" y="5393"/>
                </a:lnTo>
                <a:lnTo>
                  <a:pt x="114833" y="20758"/>
                </a:lnTo>
                <a:lnTo>
                  <a:pt x="76774" y="44866"/>
                </a:lnTo>
                <a:lnTo>
                  <a:pt x="45030" y="76493"/>
                </a:lnTo>
                <a:lnTo>
                  <a:pt x="20833" y="114411"/>
                </a:lnTo>
                <a:lnTo>
                  <a:pt x="5413" y="157394"/>
                </a:lnTo>
                <a:lnTo>
                  <a:pt x="0" y="204215"/>
                </a:lnTo>
                <a:lnTo>
                  <a:pt x="5413" y="251037"/>
                </a:lnTo>
                <a:lnTo>
                  <a:pt x="20833" y="294020"/>
                </a:lnTo>
                <a:lnTo>
                  <a:pt x="45030" y="331938"/>
                </a:lnTo>
                <a:lnTo>
                  <a:pt x="76774" y="363565"/>
                </a:lnTo>
                <a:lnTo>
                  <a:pt x="114833" y="387673"/>
                </a:lnTo>
                <a:lnTo>
                  <a:pt x="157977" y="403038"/>
                </a:lnTo>
                <a:lnTo>
                  <a:pt x="204978" y="408431"/>
                </a:lnTo>
                <a:lnTo>
                  <a:pt x="251978" y="403038"/>
                </a:lnTo>
                <a:lnTo>
                  <a:pt x="295122" y="387673"/>
                </a:lnTo>
                <a:lnTo>
                  <a:pt x="333181" y="363565"/>
                </a:lnTo>
                <a:lnTo>
                  <a:pt x="364925" y="331938"/>
                </a:lnTo>
                <a:lnTo>
                  <a:pt x="389122" y="294020"/>
                </a:lnTo>
                <a:lnTo>
                  <a:pt x="404542" y="251037"/>
                </a:lnTo>
                <a:lnTo>
                  <a:pt x="409956" y="204215"/>
                </a:lnTo>
                <a:lnTo>
                  <a:pt x="404542" y="157394"/>
                </a:lnTo>
                <a:lnTo>
                  <a:pt x="389122" y="114411"/>
                </a:lnTo>
                <a:lnTo>
                  <a:pt x="364925" y="76493"/>
                </a:lnTo>
                <a:lnTo>
                  <a:pt x="333181" y="44866"/>
                </a:lnTo>
                <a:lnTo>
                  <a:pt x="295122" y="20758"/>
                </a:lnTo>
                <a:lnTo>
                  <a:pt x="251978" y="5393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680" y="180568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930" y="1810257"/>
            <a:ext cx="4441825" cy="115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Using runnable</a:t>
            </a:r>
            <a:r>
              <a:rPr sz="16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method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ts val="1800"/>
              </a:lnSpc>
              <a:spcBef>
                <a:spcPts val="1635"/>
              </a:spcBef>
            </a:pPr>
            <a:r>
              <a:rPr sz="1600" spc="-25" dirty="0">
                <a:solidFill>
                  <a:srgbClr val="404040"/>
                </a:solidFill>
                <a:latin typeface="Segoe UI"/>
                <a:cs typeface="Segoe UI"/>
              </a:rPr>
              <a:t>We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can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create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runnable method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 run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  class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using 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assert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from test class to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check the 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result.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95" y="329031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6251" y="3340734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502" y="3344926"/>
            <a:ext cx="4233545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Right click on test class</a:t>
            </a:r>
            <a:r>
              <a:rPr sz="1600" b="1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(</a:t>
            </a:r>
            <a:r>
              <a:rPr lang="en-US" sz="1600" b="1" spc="-10" dirty="0" err="1">
                <a:solidFill>
                  <a:srgbClr val="404040"/>
                </a:solidFill>
                <a:latin typeface="Segoe UI"/>
                <a:cs typeface="Segoe UI"/>
              </a:rPr>
              <a:t>Intellij</a:t>
            </a:r>
            <a:r>
              <a:rPr lang="en-US" sz="1600" b="1" spc="-10" dirty="0">
                <a:solidFill>
                  <a:srgbClr val="404040"/>
                </a:solidFill>
                <a:latin typeface="Segoe UI"/>
                <a:cs typeface="Segoe UI"/>
              </a:rPr>
              <a:t>/Eclipse</a:t>
            </a: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)</a:t>
            </a:r>
            <a:endParaRPr sz="1600" dirty="0">
              <a:latin typeface="Segoe UI"/>
              <a:cs typeface="Segoe UI"/>
            </a:endParaRPr>
          </a:p>
          <a:p>
            <a:pPr marL="12700" marR="5080">
              <a:lnSpc>
                <a:spcPts val="1800"/>
              </a:lnSpc>
              <a:spcBef>
                <a:spcPts val="1639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There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is </a:t>
            </a:r>
            <a:r>
              <a:rPr lang="en-US" sz="1600" spc="-10" dirty="0">
                <a:solidFill>
                  <a:srgbClr val="404040"/>
                </a:solidFill>
                <a:latin typeface="Segoe UI"/>
                <a:cs typeface="Segoe UI"/>
              </a:rPr>
              <a:t>IDE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 feature which we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can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right click 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on JUnit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 class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run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it with</a:t>
            </a:r>
            <a:r>
              <a:rPr sz="1600" spc="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Junit.</a:t>
            </a:r>
            <a:endParaRPr sz="1600" dirty="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709" y="4708652"/>
            <a:ext cx="3984625" cy="115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Run with maven</a:t>
            </a:r>
            <a:r>
              <a:rPr sz="1600" b="1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(Maven)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ct val="93800"/>
              </a:lnSpc>
              <a:spcBef>
                <a:spcPts val="1595"/>
              </a:spcBef>
            </a:pPr>
            <a:r>
              <a:rPr sz="1600" spc="-25" dirty="0">
                <a:solidFill>
                  <a:srgbClr val="404040"/>
                </a:solidFill>
                <a:latin typeface="Segoe UI"/>
                <a:cs typeface="Segoe UI"/>
              </a:rPr>
              <a:t>We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can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run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JUnit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using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maven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goal </a:t>
            </a:r>
            <a:r>
              <a:rPr sz="1600" spc="-20" dirty="0">
                <a:solidFill>
                  <a:srgbClr val="404040"/>
                </a:solidFill>
                <a:latin typeface="Segoe UI"/>
                <a:cs typeface="Segoe UI"/>
              </a:rPr>
              <a:t>“test”,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or  even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run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it automatically </a:t>
            </a:r>
            <a:r>
              <a:rPr sz="1600" spc="5" dirty="0">
                <a:solidFill>
                  <a:srgbClr val="404040"/>
                </a:solidFill>
                <a:latin typeface="Segoe UI"/>
                <a:cs typeface="Segoe UI"/>
              </a:rPr>
              <a:t>every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time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we use  “package”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goal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" y="4675632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40" h="410210">
                <a:moveTo>
                  <a:pt x="204215" y="0"/>
                </a:moveTo>
                <a:lnTo>
                  <a:pt x="157390" y="5416"/>
                </a:lnTo>
                <a:lnTo>
                  <a:pt x="114405" y="20842"/>
                </a:lnTo>
                <a:lnTo>
                  <a:pt x="76487" y="45046"/>
                </a:lnTo>
                <a:lnTo>
                  <a:pt x="44862" y="76795"/>
                </a:lnTo>
                <a:lnTo>
                  <a:pt x="20756" y="114855"/>
                </a:lnTo>
                <a:lnTo>
                  <a:pt x="5393" y="157993"/>
                </a:lnTo>
                <a:lnTo>
                  <a:pt x="0" y="204978"/>
                </a:lnTo>
                <a:lnTo>
                  <a:pt x="5393" y="251962"/>
                </a:lnTo>
                <a:lnTo>
                  <a:pt x="20756" y="295100"/>
                </a:lnTo>
                <a:lnTo>
                  <a:pt x="44862" y="333160"/>
                </a:lnTo>
                <a:lnTo>
                  <a:pt x="76487" y="364909"/>
                </a:lnTo>
                <a:lnTo>
                  <a:pt x="114405" y="389113"/>
                </a:lnTo>
                <a:lnTo>
                  <a:pt x="157390" y="404539"/>
                </a:lnTo>
                <a:lnTo>
                  <a:pt x="204215" y="409956"/>
                </a:lnTo>
                <a:lnTo>
                  <a:pt x="251041" y="404539"/>
                </a:lnTo>
                <a:lnTo>
                  <a:pt x="294026" y="389113"/>
                </a:lnTo>
                <a:lnTo>
                  <a:pt x="331944" y="364909"/>
                </a:lnTo>
                <a:lnTo>
                  <a:pt x="363569" y="333160"/>
                </a:lnTo>
                <a:lnTo>
                  <a:pt x="387675" y="295100"/>
                </a:lnTo>
                <a:lnTo>
                  <a:pt x="403038" y="251962"/>
                </a:lnTo>
                <a:lnTo>
                  <a:pt x="408431" y="204978"/>
                </a:lnTo>
                <a:lnTo>
                  <a:pt x="403038" y="157993"/>
                </a:lnTo>
                <a:lnTo>
                  <a:pt x="387675" y="114855"/>
                </a:lnTo>
                <a:lnTo>
                  <a:pt x="363569" y="76795"/>
                </a:lnTo>
                <a:lnTo>
                  <a:pt x="331944" y="45046"/>
                </a:lnTo>
                <a:lnTo>
                  <a:pt x="294026" y="20842"/>
                </a:lnTo>
                <a:lnTo>
                  <a:pt x="251041" y="5416"/>
                </a:lnTo>
                <a:lnTo>
                  <a:pt x="20421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9241" y="472516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1844" y="3189732"/>
            <a:ext cx="4867656" cy="1677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99276" y="1583436"/>
            <a:ext cx="4813300" cy="1615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900" spc="-5" dirty="0">
                <a:solidFill>
                  <a:srgbClr val="8000FF"/>
                </a:solidFill>
                <a:latin typeface="Segoe UI"/>
                <a:cs typeface="Segoe UI"/>
              </a:rPr>
              <a:t>public class </a:t>
            </a:r>
            <a:r>
              <a:rPr sz="900" spc="-10" dirty="0">
                <a:latin typeface="Segoe UI"/>
                <a:cs typeface="Segoe UI"/>
              </a:rPr>
              <a:t>TestRunner</a:t>
            </a:r>
            <a:r>
              <a:rPr sz="900" spc="65" dirty="0"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00080"/>
                </a:solidFill>
                <a:latin typeface="Segoe UI"/>
                <a:cs typeface="Segoe UI"/>
              </a:rPr>
              <a:t>{</a:t>
            </a:r>
            <a:endParaRPr sz="900">
              <a:latin typeface="Segoe UI"/>
              <a:cs typeface="Segoe UI"/>
            </a:endParaRPr>
          </a:p>
          <a:p>
            <a:pPr marL="1007110">
              <a:lnSpc>
                <a:spcPct val="100000"/>
              </a:lnSpc>
            </a:pPr>
            <a:r>
              <a:rPr sz="900" spc="-5" dirty="0">
                <a:solidFill>
                  <a:srgbClr val="8000FF"/>
                </a:solidFill>
                <a:latin typeface="Segoe UI"/>
                <a:cs typeface="Segoe UI"/>
              </a:rPr>
              <a:t>public static </a:t>
            </a:r>
            <a:r>
              <a:rPr sz="900" dirty="0">
                <a:solidFill>
                  <a:srgbClr val="8000FF"/>
                </a:solidFill>
                <a:latin typeface="Segoe UI"/>
                <a:cs typeface="Segoe UI"/>
              </a:rPr>
              <a:t>void </a:t>
            </a:r>
            <a:r>
              <a:rPr sz="900" spc="-5" dirty="0">
                <a:latin typeface="Segoe UI"/>
                <a:cs typeface="Segoe UI"/>
              </a:rPr>
              <a:t>main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(</a:t>
            </a:r>
            <a:r>
              <a:rPr sz="900" spc="-5" dirty="0">
                <a:latin typeface="Segoe UI"/>
                <a:cs typeface="Segoe UI"/>
              </a:rPr>
              <a:t>String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[] </a:t>
            </a:r>
            <a:r>
              <a:rPr sz="900" spc="-5" dirty="0">
                <a:latin typeface="Segoe UI"/>
                <a:cs typeface="Segoe UI"/>
              </a:rPr>
              <a:t>args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)</a:t>
            </a:r>
            <a:r>
              <a:rPr sz="900" b="1" spc="5" dirty="0">
                <a:solidFill>
                  <a:srgbClr val="000080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00080"/>
                </a:solidFill>
                <a:latin typeface="Segoe UI"/>
                <a:cs typeface="Segoe UI"/>
              </a:rPr>
              <a:t>{</a:t>
            </a:r>
            <a:endParaRPr sz="900">
              <a:latin typeface="Segoe UI"/>
              <a:cs typeface="Segoe UI"/>
            </a:endParaRPr>
          </a:p>
          <a:p>
            <a:pPr marL="1921510">
              <a:lnSpc>
                <a:spcPct val="100000"/>
              </a:lnSpc>
            </a:pPr>
            <a:r>
              <a:rPr sz="900" spc="-5" dirty="0">
                <a:latin typeface="Segoe UI"/>
                <a:cs typeface="Segoe UI"/>
              </a:rPr>
              <a:t>Result result </a:t>
            </a:r>
            <a:r>
              <a:rPr sz="900" b="1" dirty="0">
                <a:solidFill>
                  <a:srgbClr val="000080"/>
                </a:solidFill>
                <a:latin typeface="Segoe UI"/>
                <a:cs typeface="Segoe UI"/>
              </a:rPr>
              <a:t>=</a:t>
            </a:r>
            <a:r>
              <a:rPr sz="900" b="1" spc="40" dirty="0">
                <a:solidFill>
                  <a:srgbClr val="000080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JUnitCore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.</a:t>
            </a:r>
            <a:r>
              <a:rPr sz="900" spc="-5" dirty="0">
                <a:latin typeface="Segoe UI"/>
                <a:cs typeface="Segoe UI"/>
              </a:rPr>
              <a:t>runClasses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(</a:t>
            </a:r>
            <a:r>
              <a:rPr sz="900" spc="-5" dirty="0">
                <a:latin typeface="Segoe UI"/>
                <a:cs typeface="Segoe UI"/>
              </a:rPr>
              <a:t>TestClass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.</a:t>
            </a:r>
            <a:r>
              <a:rPr sz="900" spc="-5" dirty="0">
                <a:solidFill>
                  <a:srgbClr val="8000FF"/>
                </a:solidFill>
                <a:latin typeface="Segoe UI"/>
                <a:cs typeface="Segoe UI"/>
              </a:rPr>
              <a:t>class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);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101090" algn="ctr">
              <a:lnSpc>
                <a:spcPct val="100000"/>
              </a:lnSpc>
            </a:pPr>
            <a:r>
              <a:rPr sz="900" b="1" spc="-5" dirty="0">
                <a:solidFill>
                  <a:srgbClr val="0000FF"/>
                </a:solidFill>
                <a:latin typeface="Segoe UI"/>
                <a:cs typeface="Segoe UI"/>
              </a:rPr>
              <a:t>for 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(</a:t>
            </a:r>
            <a:r>
              <a:rPr sz="900" spc="-5" dirty="0">
                <a:latin typeface="Segoe UI"/>
                <a:cs typeface="Segoe UI"/>
              </a:rPr>
              <a:t>Failure failure </a:t>
            </a:r>
            <a:r>
              <a:rPr sz="900" b="1" dirty="0">
                <a:solidFill>
                  <a:srgbClr val="000080"/>
                </a:solidFill>
                <a:latin typeface="Segoe UI"/>
                <a:cs typeface="Segoe UI"/>
              </a:rPr>
              <a:t>: </a:t>
            </a:r>
            <a:r>
              <a:rPr sz="900" spc="-5" dirty="0">
                <a:latin typeface="Segoe UI"/>
                <a:cs typeface="Segoe UI"/>
              </a:rPr>
              <a:t>result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.</a:t>
            </a:r>
            <a:r>
              <a:rPr sz="900" spc="-5" dirty="0">
                <a:latin typeface="Segoe UI"/>
                <a:cs typeface="Segoe UI"/>
              </a:rPr>
              <a:t>getFailures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())</a:t>
            </a:r>
            <a:r>
              <a:rPr sz="900" b="1" spc="90" dirty="0">
                <a:solidFill>
                  <a:srgbClr val="000080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000080"/>
                </a:solidFill>
                <a:latin typeface="Segoe UI"/>
                <a:cs typeface="Segoe UI"/>
              </a:rPr>
              <a:t>{</a:t>
            </a:r>
            <a:endParaRPr sz="900">
              <a:latin typeface="Segoe UI"/>
              <a:cs typeface="Segoe UI"/>
            </a:endParaRPr>
          </a:p>
          <a:p>
            <a:pPr marL="2726690" algn="ctr">
              <a:lnSpc>
                <a:spcPct val="100000"/>
              </a:lnSpc>
            </a:pPr>
            <a:r>
              <a:rPr sz="900" spc="-5" dirty="0">
                <a:latin typeface="Segoe UI"/>
                <a:cs typeface="Segoe UI"/>
              </a:rPr>
              <a:t>System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.</a:t>
            </a:r>
            <a:r>
              <a:rPr sz="900" spc="-5" dirty="0">
                <a:latin typeface="Segoe UI"/>
                <a:cs typeface="Segoe UI"/>
              </a:rPr>
              <a:t>out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.</a:t>
            </a:r>
            <a:r>
              <a:rPr sz="900" spc="-5" dirty="0">
                <a:latin typeface="Segoe UI"/>
                <a:cs typeface="Segoe UI"/>
              </a:rPr>
              <a:t>println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(</a:t>
            </a:r>
            <a:r>
              <a:rPr sz="900" spc="-5" dirty="0">
                <a:latin typeface="Segoe UI"/>
                <a:cs typeface="Segoe UI"/>
              </a:rPr>
              <a:t>failure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.</a:t>
            </a:r>
            <a:r>
              <a:rPr sz="900" spc="-5" dirty="0">
                <a:latin typeface="Segoe UI"/>
                <a:cs typeface="Segoe UI"/>
              </a:rPr>
              <a:t>toString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());</a:t>
            </a:r>
            <a:endParaRPr sz="900">
              <a:latin typeface="Segoe UI"/>
              <a:cs typeface="Segoe UI"/>
            </a:endParaRPr>
          </a:p>
          <a:p>
            <a:pPr marR="918844" algn="ctr">
              <a:lnSpc>
                <a:spcPct val="100000"/>
              </a:lnSpc>
            </a:pPr>
            <a:r>
              <a:rPr sz="900" b="1" dirty="0">
                <a:solidFill>
                  <a:srgbClr val="000080"/>
                </a:solidFill>
                <a:latin typeface="Segoe UI"/>
                <a:cs typeface="Segoe UI"/>
              </a:rPr>
              <a:t>}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921510">
              <a:lnSpc>
                <a:spcPct val="100000"/>
              </a:lnSpc>
            </a:pPr>
            <a:r>
              <a:rPr sz="900" spc="-5" dirty="0">
                <a:latin typeface="Segoe UI"/>
                <a:cs typeface="Segoe UI"/>
              </a:rPr>
              <a:t>System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.</a:t>
            </a:r>
            <a:r>
              <a:rPr sz="900" spc="-5" dirty="0">
                <a:latin typeface="Segoe UI"/>
                <a:cs typeface="Segoe UI"/>
              </a:rPr>
              <a:t>out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.</a:t>
            </a:r>
            <a:r>
              <a:rPr sz="900" spc="-5" dirty="0">
                <a:latin typeface="Segoe UI"/>
                <a:cs typeface="Segoe UI"/>
              </a:rPr>
              <a:t>println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(</a:t>
            </a:r>
            <a:r>
              <a:rPr sz="900" spc="-5" dirty="0">
                <a:latin typeface="Segoe UI"/>
                <a:cs typeface="Segoe UI"/>
              </a:rPr>
              <a:t>result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.</a:t>
            </a:r>
            <a:r>
              <a:rPr sz="900" spc="-5" dirty="0">
                <a:latin typeface="Segoe UI"/>
                <a:cs typeface="Segoe UI"/>
              </a:rPr>
              <a:t>wasSuccessful</a:t>
            </a:r>
            <a:r>
              <a:rPr sz="900" b="1" spc="-5" dirty="0">
                <a:solidFill>
                  <a:srgbClr val="000080"/>
                </a:solidFill>
                <a:latin typeface="Segoe UI"/>
                <a:cs typeface="Segoe UI"/>
              </a:rPr>
              <a:t>());</a:t>
            </a:r>
            <a:endParaRPr sz="900">
              <a:latin typeface="Segoe UI"/>
              <a:cs typeface="Segoe UI"/>
            </a:endParaRPr>
          </a:p>
          <a:p>
            <a:pPr marL="1007110">
              <a:lnSpc>
                <a:spcPct val="100000"/>
              </a:lnSpc>
            </a:pPr>
            <a:r>
              <a:rPr sz="900" b="1" dirty="0">
                <a:solidFill>
                  <a:srgbClr val="000080"/>
                </a:solidFill>
                <a:latin typeface="Segoe UI"/>
                <a:cs typeface="Segoe UI"/>
              </a:rPr>
              <a:t>}</a:t>
            </a:r>
            <a:endParaRPr sz="900">
              <a:latin typeface="Segoe UI"/>
              <a:cs typeface="Segoe UI"/>
            </a:endParaRPr>
          </a:p>
          <a:p>
            <a:pPr marL="92710">
              <a:lnSpc>
                <a:spcPct val="100000"/>
              </a:lnSpc>
            </a:pPr>
            <a:r>
              <a:rPr sz="900" b="1" dirty="0">
                <a:solidFill>
                  <a:srgbClr val="000080"/>
                </a:solidFill>
                <a:latin typeface="Segoe UI"/>
                <a:cs typeface="Segoe UI"/>
              </a:rPr>
              <a:t>}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84035" y="4181855"/>
            <a:ext cx="4843271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97752" y="3646932"/>
            <a:ext cx="4815840" cy="525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84035" y="6091426"/>
            <a:ext cx="4843271" cy="766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97752" y="4684776"/>
            <a:ext cx="4815840" cy="1397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4721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SOME </a:t>
            </a:r>
            <a:r>
              <a:rPr sz="2800" spc="-5" dirty="0">
                <a:solidFill>
                  <a:srgbClr val="1F3863"/>
                </a:solidFill>
              </a:rPr>
              <a:t>OF </a:t>
            </a:r>
            <a:r>
              <a:rPr sz="2800" dirty="0">
                <a:solidFill>
                  <a:srgbClr val="1F3863"/>
                </a:solidFill>
              </a:rPr>
              <a:t>JUNIT API (JUnit</a:t>
            </a:r>
            <a:r>
              <a:rPr sz="2800" spc="-160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4.12)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1589532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5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  <a:tabLst>
                <a:tab pos="415290" algn="l"/>
              </a:tabLst>
            </a:pPr>
            <a:r>
              <a:rPr b="0" dirty="0">
                <a:solidFill>
                  <a:srgbClr val="FFFFFF"/>
                </a:solidFill>
                <a:latin typeface="Segoe UI"/>
                <a:cs typeface="Segoe UI"/>
              </a:rPr>
              <a:t>1	</a:t>
            </a:r>
            <a:r>
              <a:rPr sz="2700" spc="-7" baseline="1543" dirty="0"/>
              <a:t>org.junit.Assert.*</a:t>
            </a:r>
            <a:endParaRPr sz="2700" baseline="1543">
              <a:latin typeface="Segoe UI"/>
              <a:cs typeface="Segoe UI"/>
            </a:endParaRPr>
          </a:p>
          <a:p>
            <a:pPr marL="415925">
              <a:lnSpc>
                <a:spcPct val="100000"/>
              </a:lnSpc>
              <a:spcBef>
                <a:spcPts val="1195"/>
              </a:spcBef>
            </a:pPr>
            <a:r>
              <a:rPr b="0" spc="-5" dirty="0">
                <a:latin typeface="Segoe UI"/>
                <a:cs typeface="Segoe UI"/>
              </a:rPr>
              <a:t>It will fail </a:t>
            </a:r>
            <a:r>
              <a:rPr b="0" dirty="0">
                <a:latin typeface="Segoe UI"/>
                <a:cs typeface="Segoe UI"/>
              </a:rPr>
              <a:t>the </a:t>
            </a:r>
            <a:r>
              <a:rPr b="0" spc="-10" dirty="0">
                <a:latin typeface="Segoe UI"/>
                <a:cs typeface="Segoe UI"/>
              </a:rPr>
              <a:t>test </a:t>
            </a:r>
            <a:r>
              <a:rPr b="0" spc="-5" dirty="0">
                <a:latin typeface="Segoe UI"/>
                <a:cs typeface="Segoe UI"/>
              </a:rPr>
              <a:t>if </a:t>
            </a:r>
            <a:r>
              <a:rPr b="0" dirty="0">
                <a:latin typeface="Segoe UI"/>
                <a:cs typeface="Segoe UI"/>
              </a:rPr>
              <a:t>not</a:t>
            </a:r>
            <a:r>
              <a:rPr b="0" spc="-9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true</a:t>
            </a:r>
          </a:p>
          <a:p>
            <a:pPr marL="644525" indent="-228600">
              <a:lnSpc>
                <a:spcPct val="100000"/>
              </a:lnSpc>
              <a:spcBef>
                <a:spcPts val="1485"/>
              </a:spcBef>
              <a:buFont typeface="Segoe UI"/>
              <a:buChar char="-"/>
              <a:tabLst>
                <a:tab pos="643890" algn="l"/>
                <a:tab pos="644525" algn="l"/>
              </a:tabLst>
            </a:pPr>
            <a:r>
              <a:rPr sz="1600" spc="-10" dirty="0">
                <a:solidFill>
                  <a:srgbClr val="404040"/>
                </a:solidFill>
              </a:rPr>
              <a:t>assertTrue(boolean)</a:t>
            </a:r>
            <a:endParaRPr sz="1600"/>
          </a:p>
          <a:p>
            <a:pPr marL="1330325">
              <a:lnSpc>
                <a:spcPct val="100000"/>
              </a:lnSpc>
              <a:spcBef>
                <a:spcPts val="1490"/>
              </a:spcBef>
            </a:pPr>
            <a:r>
              <a:rPr sz="1600" b="0" dirty="0">
                <a:solidFill>
                  <a:srgbClr val="404040"/>
                </a:solidFill>
                <a:latin typeface="Segoe UI"/>
                <a:cs typeface="Segoe UI"/>
              </a:rPr>
              <a:t>Assert </a:t>
            </a:r>
            <a:r>
              <a:rPr sz="1600" b="0" spc="-5" dirty="0">
                <a:solidFill>
                  <a:srgbClr val="404040"/>
                </a:solidFill>
                <a:latin typeface="Segoe UI"/>
                <a:cs typeface="Segoe UI"/>
              </a:rPr>
              <a:t>that boolean is true</a:t>
            </a:r>
            <a:endParaRPr sz="1600">
              <a:latin typeface="Segoe UI"/>
              <a:cs typeface="Segoe UI"/>
            </a:endParaRPr>
          </a:p>
          <a:p>
            <a:pPr marL="644525" indent="-228600">
              <a:lnSpc>
                <a:spcPct val="100000"/>
              </a:lnSpc>
              <a:spcBef>
                <a:spcPts val="1475"/>
              </a:spcBef>
              <a:buFont typeface="Segoe UI"/>
              <a:buChar char="-"/>
              <a:tabLst>
                <a:tab pos="643890" algn="l"/>
                <a:tab pos="644525" algn="l"/>
              </a:tabLst>
            </a:pPr>
            <a:r>
              <a:rPr sz="1600" spc="-5" dirty="0">
                <a:solidFill>
                  <a:srgbClr val="404040"/>
                </a:solidFill>
              </a:rPr>
              <a:t>assertEquals(type,</a:t>
            </a:r>
            <a:r>
              <a:rPr sz="1600" spc="-30" dirty="0">
                <a:solidFill>
                  <a:srgbClr val="404040"/>
                </a:solidFill>
              </a:rPr>
              <a:t> </a:t>
            </a:r>
            <a:r>
              <a:rPr sz="1600" spc="-5" dirty="0">
                <a:solidFill>
                  <a:srgbClr val="404040"/>
                </a:solidFill>
              </a:rPr>
              <a:t>type)</a:t>
            </a:r>
            <a:endParaRPr sz="1600"/>
          </a:p>
          <a:p>
            <a:pPr marL="1330325">
              <a:lnSpc>
                <a:spcPct val="100000"/>
              </a:lnSpc>
              <a:spcBef>
                <a:spcPts val="1475"/>
              </a:spcBef>
            </a:pPr>
            <a:r>
              <a:rPr sz="1600" b="0" dirty="0">
                <a:solidFill>
                  <a:srgbClr val="404040"/>
                </a:solidFill>
                <a:latin typeface="Segoe UI"/>
                <a:cs typeface="Segoe UI"/>
              </a:rPr>
              <a:t>Assert </a:t>
            </a:r>
            <a:r>
              <a:rPr sz="1600" b="0" spc="-5" dirty="0">
                <a:solidFill>
                  <a:srgbClr val="404040"/>
                </a:solidFill>
                <a:latin typeface="Segoe UI"/>
                <a:cs typeface="Segoe UI"/>
              </a:rPr>
              <a:t>that two variables </a:t>
            </a:r>
            <a:r>
              <a:rPr sz="1600" b="0" spc="-15" dirty="0">
                <a:solidFill>
                  <a:srgbClr val="404040"/>
                </a:solidFill>
                <a:latin typeface="Segoe UI"/>
                <a:cs typeface="Segoe UI"/>
              </a:rPr>
              <a:t>are</a:t>
            </a:r>
            <a:r>
              <a:rPr sz="1600" b="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0" spc="-5" dirty="0">
                <a:solidFill>
                  <a:srgbClr val="404040"/>
                </a:solidFill>
                <a:latin typeface="Segoe UI"/>
                <a:cs typeface="Segoe UI"/>
              </a:rPr>
              <a:t>equals</a:t>
            </a:r>
            <a:endParaRPr sz="1600">
              <a:latin typeface="Segoe UI"/>
              <a:cs typeface="Segoe UI"/>
            </a:endParaRPr>
          </a:p>
          <a:p>
            <a:pPr marL="644525" indent="-228600">
              <a:lnSpc>
                <a:spcPct val="100000"/>
              </a:lnSpc>
              <a:spcBef>
                <a:spcPts val="1490"/>
              </a:spcBef>
              <a:buFont typeface="Segoe UI"/>
              <a:buChar char="-"/>
              <a:tabLst>
                <a:tab pos="643890" algn="l"/>
                <a:tab pos="644525" algn="l"/>
              </a:tabLst>
            </a:pPr>
            <a:r>
              <a:rPr sz="1600" spc="-5" dirty="0">
                <a:solidFill>
                  <a:srgbClr val="404040"/>
                </a:solidFill>
              </a:rPr>
              <a:t>assertArrayEquals(type[],</a:t>
            </a:r>
            <a:r>
              <a:rPr sz="1600" spc="-35" dirty="0">
                <a:solidFill>
                  <a:srgbClr val="404040"/>
                </a:solidFill>
              </a:rPr>
              <a:t> </a:t>
            </a:r>
            <a:r>
              <a:rPr sz="1600" spc="-5" dirty="0">
                <a:solidFill>
                  <a:srgbClr val="404040"/>
                </a:solidFill>
              </a:rPr>
              <a:t>type[])</a:t>
            </a:r>
            <a:endParaRPr sz="1600"/>
          </a:p>
          <a:p>
            <a:pPr marL="1330325">
              <a:lnSpc>
                <a:spcPct val="100000"/>
              </a:lnSpc>
              <a:spcBef>
                <a:spcPts val="1475"/>
              </a:spcBef>
            </a:pPr>
            <a:r>
              <a:rPr sz="1600" b="0" dirty="0">
                <a:solidFill>
                  <a:srgbClr val="404040"/>
                </a:solidFill>
                <a:latin typeface="Segoe UI"/>
                <a:cs typeface="Segoe UI"/>
              </a:rPr>
              <a:t>Assert </a:t>
            </a:r>
            <a:r>
              <a:rPr sz="1600" b="0" spc="-5" dirty="0">
                <a:solidFill>
                  <a:srgbClr val="404040"/>
                </a:solidFill>
                <a:latin typeface="Segoe UI"/>
                <a:cs typeface="Segoe UI"/>
              </a:rPr>
              <a:t>that two arrays </a:t>
            </a:r>
            <a:r>
              <a:rPr sz="1600" b="0" spc="-15" dirty="0">
                <a:solidFill>
                  <a:srgbClr val="404040"/>
                </a:solidFill>
                <a:latin typeface="Segoe UI"/>
                <a:cs typeface="Segoe UI"/>
              </a:rPr>
              <a:t>are</a:t>
            </a:r>
            <a:r>
              <a:rPr sz="1600" b="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0" spc="-5" dirty="0">
                <a:solidFill>
                  <a:srgbClr val="404040"/>
                </a:solidFill>
                <a:latin typeface="Segoe UI"/>
                <a:cs typeface="Segoe UI"/>
              </a:rPr>
              <a:t>equals</a:t>
            </a:r>
            <a:endParaRPr sz="1600">
              <a:latin typeface="Segoe UI"/>
              <a:cs typeface="Segoe UI"/>
            </a:endParaRPr>
          </a:p>
          <a:p>
            <a:pPr marL="644525" indent="-228600">
              <a:lnSpc>
                <a:spcPct val="100000"/>
              </a:lnSpc>
              <a:spcBef>
                <a:spcPts val="1480"/>
              </a:spcBef>
              <a:buFont typeface="Segoe UI"/>
              <a:buChar char="-"/>
              <a:tabLst>
                <a:tab pos="643890" algn="l"/>
                <a:tab pos="644525" algn="l"/>
              </a:tabLst>
            </a:pPr>
            <a:r>
              <a:rPr sz="1600" spc="-5" dirty="0">
                <a:solidFill>
                  <a:srgbClr val="404040"/>
                </a:solidFill>
              </a:rPr>
              <a:t>assertNotNull(object)</a:t>
            </a:r>
            <a:endParaRPr sz="1600"/>
          </a:p>
          <a:p>
            <a:pPr marL="1330325">
              <a:lnSpc>
                <a:spcPct val="100000"/>
              </a:lnSpc>
              <a:spcBef>
                <a:spcPts val="1485"/>
              </a:spcBef>
            </a:pPr>
            <a:r>
              <a:rPr sz="1600" b="0" dirty="0">
                <a:solidFill>
                  <a:srgbClr val="404040"/>
                </a:solidFill>
                <a:latin typeface="Segoe UI"/>
                <a:cs typeface="Segoe UI"/>
              </a:rPr>
              <a:t>Assert </a:t>
            </a:r>
            <a:r>
              <a:rPr sz="1600" b="0" spc="-5" dirty="0">
                <a:solidFill>
                  <a:srgbClr val="404040"/>
                </a:solidFill>
                <a:latin typeface="Segoe UI"/>
                <a:cs typeface="Segoe UI"/>
              </a:rPr>
              <a:t>that object </a:t>
            </a:r>
            <a:r>
              <a:rPr sz="1600" b="0" spc="-10" dirty="0">
                <a:solidFill>
                  <a:srgbClr val="404040"/>
                </a:solidFill>
                <a:latin typeface="Segoe UI"/>
                <a:cs typeface="Segoe UI"/>
              </a:rPr>
              <a:t>reference </a:t>
            </a:r>
            <a:r>
              <a:rPr sz="1600" b="0" spc="-5" dirty="0">
                <a:solidFill>
                  <a:srgbClr val="404040"/>
                </a:solidFill>
                <a:latin typeface="Segoe UI"/>
                <a:cs typeface="Segoe UI"/>
              </a:rPr>
              <a:t>is not</a:t>
            </a:r>
            <a:r>
              <a:rPr sz="1600" b="0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0" spc="-10" dirty="0">
                <a:solidFill>
                  <a:srgbClr val="404040"/>
                </a:solidFill>
                <a:latin typeface="Segoe UI"/>
                <a:cs typeface="Segoe UI"/>
              </a:rPr>
              <a:t>null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80403" y="1589532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8" y="409955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12229" y="1639570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5455" y="1477137"/>
            <a:ext cx="4518660" cy="434467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b="1" spc="-5" dirty="0">
                <a:solidFill>
                  <a:srgbClr val="1F3863"/>
                </a:solidFill>
                <a:latin typeface="Segoe UI"/>
                <a:cs typeface="Segoe UI"/>
              </a:rPr>
              <a:t>org.junit.Assume.*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spc="-5" dirty="0">
                <a:solidFill>
                  <a:srgbClr val="1F3863"/>
                </a:solidFill>
                <a:latin typeface="Segoe UI"/>
                <a:cs typeface="Segoe UI"/>
              </a:rPr>
              <a:t>It will </a:t>
            </a:r>
            <a:r>
              <a:rPr sz="1800" spc="-10" dirty="0">
                <a:solidFill>
                  <a:srgbClr val="1F3863"/>
                </a:solidFill>
                <a:latin typeface="Segoe UI"/>
                <a:cs typeface="Segoe UI"/>
              </a:rPr>
              <a:t>ignore </a:t>
            </a:r>
            <a:r>
              <a:rPr sz="1800" dirty="0">
                <a:solidFill>
                  <a:srgbClr val="1F3863"/>
                </a:solidFill>
                <a:latin typeface="Segoe UI"/>
                <a:cs typeface="Segoe UI"/>
              </a:rPr>
              <a:t>the </a:t>
            </a:r>
            <a:r>
              <a:rPr sz="1800" spc="-10" dirty="0">
                <a:solidFill>
                  <a:srgbClr val="1F3863"/>
                </a:solidFill>
                <a:latin typeface="Segoe UI"/>
                <a:cs typeface="Segoe UI"/>
              </a:rPr>
              <a:t>test </a:t>
            </a:r>
            <a:r>
              <a:rPr sz="1800" spc="-5" dirty="0">
                <a:solidFill>
                  <a:srgbClr val="1F3863"/>
                </a:solidFill>
                <a:latin typeface="Segoe UI"/>
                <a:cs typeface="Segoe UI"/>
              </a:rPr>
              <a:t>if </a:t>
            </a:r>
            <a:r>
              <a:rPr sz="1800" dirty="0">
                <a:solidFill>
                  <a:srgbClr val="1F3863"/>
                </a:solidFill>
                <a:latin typeface="Segoe UI"/>
                <a:cs typeface="Segoe UI"/>
              </a:rPr>
              <a:t>not</a:t>
            </a:r>
            <a:r>
              <a:rPr sz="1800" spc="-4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1F3863"/>
                </a:solidFill>
                <a:latin typeface="Segoe UI"/>
                <a:cs typeface="Segoe UI"/>
              </a:rPr>
              <a:t>true</a:t>
            </a:r>
            <a:endParaRPr sz="18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assumeNoException(Throwable)</a:t>
            </a:r>
            <a:endParaRPr sz="16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Assume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there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is no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exception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600" b="1" spc="-15" dirty="0">
                <a:solidFill>
                  <a:srgbClr val="404040"/>
                </a:solidFill>
                <a:latin typeface="Segoe UI"/>
                <a:cs typeface="Segoe UI"/>
              </a:rPr>
              <a:t>assumeTrue(boolean)</a:t>
            </a:r>
            <a:endParaRPr sz="16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147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Assume boolean is true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asumeNotNull(object)</a:t>
            </a:r>
            <a:endParaRPr sz="16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1480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Assume object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reference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is not</a:t>
            </a:r>
            <a:r>
              <a:rPr sz="16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null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assumeThat(type,</a:t>
            </a:r>
            <a:r>
              <a:rPr sz="16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Matcher)</a:t>
            </a:r>
            <a:endParaRPr sz="16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Assume that type is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match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with</a:t>
            </a:r>
            <a:r>
              <a:rPr sz="16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Matcher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31991" y="1472183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1554480"/>
            <a:ext cx="11686540" cy="5090160"/>
          </a:xfrm>
          <a:custGeom>
            <a:avLst/>
            <a:gdLst/>
            <a:ahLst/>
            <a:cxnLst/>
            <a:rect l="l" t="t" r="r" b="b"/>
            <a:pathLst>
              <a:path w="11686540" h="5090159">
                <a:moveTo>
                  <a:pt x="0" y="5090160"/>
                </a:moveTo>
                <a:lnTo>
                  <a:pt x="11686032" y="5090160"/>
                </a:lnTo>
                <a:lnTo>
                  <a:pt x="11686032" y="0"/>
                </a:lnTo>
                <a:lnTo>
                  <a:pt x="0" y="0"/>
                </a:lnTo>
                <a:lnTo>
                  <a:pt x="0" y="50901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224" y="288036"/>
            <a:ext cx="11686540" cy="1266825"/>
          </a:xfrm>
          <a:custGeom>
            <a:avLst/>
            <a:gdLst/>
            <a:ahLst/>
            <a:cxnLst/>
            <a:rect l="l" t="t" r="r" b="b"/>
            <a:pathLst>
              <a:path w="11686540" h="1266825">
                <a:moveTo>
                  <a:pt x="0" y="1266444"/>
                </a:moveTo>
                <a:lnTo>
                  <a:pt x="11686032" y="1266444"/>
                </a:lnTo>
                <a:lnTo>
                  <a:pt x="11686032" y="0"/>
                </a:lnTo>
                <a:lnTo>
                  <a:pt x="0" y="0"/>
                </a:lnTo>
                <a:lnTo>
                  <a:pt x="0" y="1266444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8" y="491439"/>
            <a:ext cx="17519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A</a:t>
            </a:r>
            <a:r>
              <a:rPr sz="3600" dirty="0"/>
              <a:t>G</a:t>
            </a:r>
            <a:r>
              <a:rPr sz="3600" spc="10" dirty="0"/>
              <a:t>E</a:t>
            </a:r>
            <a:r>
              <a:rPr sz="3600" dirty="0"/>
              <a:t>N</a:t>
            </a:r>
            <a:r>
              <a:rPr sz="3600" spc="-90" dirty="0"/>
              <a:t>D</a:t>
            </a:r>
            <a:r>
              <a:rPr sz="3600" dirty="0"/>
              <a:t>A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620369" y="1172337"/>
            <a:ext cx="16846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What we’ll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talk</a:t>
            </a:r>
            <a:r>
              <a:rPr sz="14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123" y="198729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5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680" y="203644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930" y="2054479"/>
            <a:ext cx="2257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E5496"/>
                </a:solidFill>
                <a:latin typeface="Segoe UI"/>
                <a:cs typeface="Segoe UI"/>
              </a:rPr>
              <a:t>Software </a:t>
            </a:r>
            <a:r>
              <a:rPr sz="1400" b="1" spc="-20" dirty="0">
                <a:solidFill>
                  <a:srgbClr val="2E5496"/>
                </a:solidFill>
                <a:latin typeface="Segoe UI"/>
                <a:cs typeface="Segoe UI"/>
              </a:rPr>
              <a:t>Testing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14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general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95" y="265023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5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6251" y="2700020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9502" y="2718054"/>
            <a:ext cx="17487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What is </a:t>
            </a:r>
            <a:r>
              <a:rPr sz="1400" b="1" dirty="0">
                <a:solidFill>
                  <a:srgbClr val="2E5496"/>
                </a:solidFill>
                <a:latin typeface="Segoe UI"/>
                <a:cs typeface="Segoe UI"/>
              </a:rPr>
              <a:t>Unit</a:t>
            </a:r>
            <a:r>
              <a:rPr sz="1400" b="1" spc="-65" dirty="0">
                <a:solidFill>
                  <a:srgbClr val="2E5496"/>
                </a:solidFill>
                <a:latin typeface="Segoe UI"/>
                <a:cs typeface="Segoe UI"/>
              </a:rPr>
              <a:t> </a:t>
            </a:r>
            <a:r>
              <a:rPr sz="1400" b="1" spc="-15" dirty="0">
                <a:solidFill>
                  <a:srgbClr val="2E5496"/>
                </a:solidFill>
                <a:latin typeface="Segoe UI"/>
                <a:cs typeface="Segoe UI"/>
              </a:rPr>
              <a:t>Testing</a:t>
            </a:r>
            <a:r>
              <a:rPr sz="1400" spc="-15" dirty="0">
                <a:solidFill>
                  <a:srgbClr val="404040"/>
                </a:solidFill>
                <a:latin typeface="Segoe UI"/>
                <a:cs typeface="Segoe UI"/>
              </a:rPr>
              <a:t>?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5695" y="332232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5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6251" y="337235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9502" y="3390645"/>
            <a:ext cx="1221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All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about</a:t>
            </a:r>
            <a:r>
              <a:rPr sz="14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2E5496"/>
                </a:solidFill>
                <a:latin typeface="Segoe UI"/>
                <a:cs typeface="Segoe UI"/>
              </a:rPr>
              <a:t>JUnit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0268" y="3973067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5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0823" y="402259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7279" y="4724400"/>
            <a:ext cx="2446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Some </a:t>
            </a:r>
            <a:r>
              <a:rPr sz="1400" b="1" spc="-5" dirty="0">
                <a:solidFill>
                  <a:srgbClr val="2E5496"/>
                </a:solidFill>
                <a:latin typeface="Segoe UI"/>
                <a:cs typeface="Segoe UI"/>
              </a:rPr>
              <a:t>demo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about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unit</a:t>
            </a:r>
            <a:r>
              <a:rPr sz="14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testing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57387" y="3834847"/>
            <a:ext cx="2180844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64702" y="3012236"/>
            <a:ext cx="2177796" cy="830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60651" y="4541227"/>
            <a:ext cx="2017776" cy="2017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12023" y="4658867"/>
            <a:ext cx="1633727" cy="1633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Resim 32" descr="saat, çizim içeren bir resim&#10;&#10;Açıklama otomatik olarak oluşturuldu">
            <a:extLst>
              <a:ext uri="{FF2B5EF4-FFF2-40B4-BE49-F238E27FC236}">
                <a16:creationId xmlns:a16="http://schemas.microsoft.com/office/drawing/2014/main" id="{71BDDE1B-1F33-4296-8E28-DB36BA72F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02" y="1840636"/>
            <a:ext cx="4197502" cy="4197502"/>
          </a:xfrm>
          <a:prstGeom prst="rect">
            <a:avLst/>
          </a:prstGeom>
        </p:spPr>
      </p:pic>
      <p:sp>
        <p:nvSpPr>
          <p:cNvPr id="23" name="object 13">
            <a:extLst>
              <a:ext uri="{FF2B5EF4-FFF2-40B4-BE49-F238E27FC236}">
                <a16:creationId xmlns:a16="http://schemas.microsoft.com/office/drawing/2014/main" id="{D3BEEC2D-16AD-4CB2-8106-D772D037199D}"/>
              </a:ext>
            </a:extLst>
          </p:cNvPr>
          <p:cNvSpPr/>
          <p:nvPr/>
        </p:nvSpPr>
        <p:spPr>
          <a:xfrm>
            <a:off x="615695" y="464820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5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C1C14F54-8232-4FE6-BE25-DF149DE1E9D9}"/>
              </a:ext>
            </a:extLst>
          </p:cNvPr>
          <p:cNvSpPr txBox="1"/>
          <p:nvPr/>
        </p:nvSpPr>
        <p:spPr>
          <a:xfrm>
            <a:off x="1140514" y="4063236"/>
            <a:ext cx="255445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5" dirty="0">
                <a:solidFill>
                  <a:srgbClr val="404040"/>
                </a:solidFill>
                <a:latin typeface="Segoe UI"/>
                <a:cs typeface="Segoe UI"/>
              </a:rPr>
              <a:t>What is</a:t>
            </a:r>
            <a:r>
              <a:rPr lang="en-US" sz="14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lang="en-US" sz="1400" b="1" spc="-5" dirty="0">
                <a:solidFill>
                  <a:srgbClr val="2E5496"/>
                </a:solidFill>
                <a:latin typeface="Segoe UI"/>
                <a:cs typeface="Segoe UI"/>
              </a:rPr>
              <a:t>Mockito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1F5C6A51-526D-44AF-A8A5-61048880DFB9}"/>
              </a:ext>
            </a:extLst>
          </p:cNvPr>
          <p:cNvSpPr txBox="1"/>
          <p:nvPr/>
        </p:nvSpPr>
        <p:spPr>
          <a:xfrm>
            <a:off x="741680" y="4703444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6312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SOME </a:t>
            </a:r>
            <a:r>
              <a:rPr sz="2800" spc="-5" dirty="0">
                <a:solidFill>
                  <a:srgbClr val="1F3863"/>
                </a:solidFill>
              </a:rPr>
              <a:t>OF </a:t>
            </a:r>
            <a:r>
              <a:rPr sz="2800" dirty="0">
                <a:solidFill>
                  <a:srgbClr val="1F3863"/>
                </a:solidFill>
              </a:rPr>
              <a:t>JUNIT </a:t>
            </a:r>
            <a:r>
              <a:rPr sz="2800" spc="-80" dirty="0">
                <a:solidFill>
                  <a:srgbClr val="1F3863"/>
                </a:solidFill>
              </a:rPr>
              <a:t>ANNOTATION </a:t>
            </a:r>
            <a:r>
              <a:rPr sz="2800" dirty="0">
                <a:solidFill>
                  <a:srgbClr val="1F3863"/>
                </a:solidFill>
              </a:rPr>
              <a:t>(JUnit</a:t>
            </a:r>
            <a:r>
              <a:rPr sz="2800" spc="-95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4.12)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1687" y="1456080"/>
            <a:ext cx="9284970" cy="46348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600" b="1" spc="-35" dirty="0">
                <a:solidFill>
                  <a:srgbClr val="1F3863"/>
                </a:solidFill>
                <a:latin typeface="Segoe UI"/>
                <a:cs typeface="Segoe UI"/>
              </a:rPr>
              <a:t>@Test</a:t>
            </a:r>
            <a:endParaRPr sz="16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1600" spc="-40" dirty="0">
                <a:solidFill>
                  <a:srgbClr val="404040"/>
                </a:solidFill>
                <a:latin typeface="Segoe UI"/>
                <a:cs typeface="Segoe UI"/>
              </a:rPr>
              <a:t>Tells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JUnit to run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the method with this annotation as a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</a:t>
            </a:r>
            <a:r>
              <a:rPr sz="1600" spc="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method.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600" b="1" spc="-10" dirty="0">
                <a:solidFill>
                  <a:srgbClr val="1F3863"/>
                </a:solidFill>
                <a:latin typeface="Segoe UI"/>
                <a:cs typeface="Segoe UI"/>
              </a:rPr>
              <a:t>@Before</a:t>
            </a:r>
            <a:endParaRPr sz="16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1600" spc="-40" dirty="0">
                <a:solidFill>
                  <a:srgbClr val="404040"/>
                </a:solidFill>
                <a:latin typeface="Segoe UI"/>
                <a:cs typeface="Segoe UI"/>
              </a:rPr>
              <a:t>Tells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JUnit to run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the method with this annotation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before running </a:t>
            </a:r>
            <a:r>
              <a:rPr sz="1600" spc="5" dirty="0">
                <a:solidFill>
                  <a:srgbClr val="404040"/>
                </a:solidFill>
                <a:latin typeface="Segoe UI"/>
                <a:cs typeface="Segoe UI"/>
              </a:rPr>
              <a:t>every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</a:t>
            </a:r>
            <a:r>
              <a:rPr sz="1600" spc="1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method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600" b="1" spc="-5" dirty="0">
                <a:solidFill>
                  <a:srgbClr val="1F3863"/>
                </a:solidFill>
                <a:latin typeface="Segoe UI"/>
                <a:cs typeface="Segoe UI"/>
              </a:rPr>
              <a:t>@BeforeClasss</a:t>
            </a:r>
            <a:endParaRPr sz="16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1600" spc="-40" dirty="0">
                <a:solidFill>
                  <a:srgbClr val="404040"/>
                </a:solidFill>
                <a:latin typeface="Segoe UI"/>
                <a:cs typeface="Segoe UI"/>
              </a:rPr>
              <a:t>Tells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JUnit to run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the method with this annotation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before running 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everything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in the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</a:t>
            </a:r>
            <a:r>
              <a:rPr sz="1600" spc="1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class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600" b="1" dirty="0">
                <a:solidFill>
                  <a:srgbClr val="1F3863"/>
                </a:solidFill>
                <a:latin typeface="Segoe UI"/>
                <a:cs typeface="Segoe UI"/>
              </a:rPr>
              <a:t>@After</a:t>
            </a:r>
            <a:endParaRPr sz="16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1600" spc="-40" dirty="0">
                <a:solidFill>
                  <a:srgbClr val="404040"/>
                </a:solidFill>
                <a:latin typeface="Segoe UI"/>
                <a:cs typeface="Segoe UI"/>
              </a:rPr>
              <a:t>Tells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JUnit to run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the method with this annotation 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after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running </a:t>
            </a:r>
            <a:r>
              <a:rPr sz="1600" spc="5" dirty="0">
                <a:solidFill>
                  <a:srgbClr val="404040"/>
                </a:solidFill>
                <a:latin typeface="Segoe UI"/>
                <a:cs typeface="Segoe UI"/>
              </a:rPr>
              <a:t>every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</a:t>
            </a:r>
            <a:r>
              <a:rPr sz="1600" spc="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method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600" b="1" dirty="0">
                <a:solidFill>
                  <a:srgbClr val="1F3863"/>
                </a:solidFill>
                <a:latin typeface="Segoe UI"/>
                <a:cs typeface="Segoe UI"/>
              </a:rPr>
              <a:t>@AfterClass</a:t>
            </a:r>
            <a:endParaRPr sz="1600">
              <a:latin typeface="Segoe UI"/>
              <a:cs typeface="Segoe UI"/>
            </a:endParaRPr>
          </a:p>
          <a:p>
            <a:pPr marL="981710">
              <a:lnSpc>
                <a:spcPct val="100000"/>
              </a:lnSpc>
              <a:spcBef>
                <a:spcPts val="670"/>
              </a:spcBef>
            </a:pPr>
            <a:r>
              <a:rPr sz="1600" spc="-35" dirty="0">
                <a:solidFill>
                  <a:srgbClr val="404040"/>
                </a:solidFill>
                <a:latin typeface="Segoe UI"/>
                <a:cs typeface="Segoe UI"/>
              </a:rPr>
              <a:t>Tells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JUnit to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run the method with this annotation 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after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all the test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are</a:t>
            </a:r>
            <a:r>
              <a:rPr sz="1600" spc="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executed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600" b="1" spc="-5" dirty="0">
                <a:solidFill>
                  <a:srgbClr val="1F3863"/>
                </a:solidFill>
                <a:latin typeface="Segoe UI"/>
                <a:cs typeface="Segoe UI"/>
              </a:rPr>
              <a:t>@RunWith(Class)</a:t>
            </a:r>
            <a:endParaRPr sz="1600">
              <a:latin typeface="Segoe UI"/>
              <a:cs typeface="Segoe UI"/>
            </a:endParaRPr>
          </a:p>
          <a:p>
            <a:pPr marL="981710">
              <a:lnSpc>
                <a:spcPct val="100000"/>
              </a:lnSpc>
              <a:spcBef>
                <a:spcPts val="675"/>
              </a:spcBef>
            </a:pPr>
            <a:r>
              <a:rPr sz="1600" spc="-40" dirty="0">
                <a:solidFill>
                  <a:srgbClr val="404040"/>
                </a:solidFill>
                <a:latin typeface="Segoe UI"/>
                <a:cs typeface="Segoe UI"/>
              </a:rPr>
              <a:t>Tells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JUnit to run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class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with this annotation with “Class”</a:t>
            </a:r>
            <a:r>
              <a:rPr sz="1600" spc="1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parameter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600" b="1" spc="-10" dirty="0">
                <a:solidFill>
                  <a:srgbClr val="1F3863"/>
                </a:solidFill>
                <a:latin typeface="Segoe UI"/>
                <a:cs typeface="Segoe UI"/>
              </a:rPr>
              <a:t>@Parameterized.parameter</a:t>
            </a:r>
            <a:endParaRPr sz="16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1600" spc="-40" dirty="0">
                <a:solidFill>
                  <a:srgbClr val="404040"/>
                </a:solidFill>
                <a:latin typeface="Segoe UI"/>
                <a:cs typeface="Segoe UI"/>
              </a:rPr>
              <a:t>Tells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JUnit to use return value from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method with this annotation as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parameter 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for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</a:t>
            </a:r>
            <a:r>
              <a:rPr sz="1600" spc="20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method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0369" y="1438401"/>
            <a:ext cx="25222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latin typeface="Segoe UI"/>
                <a:cs typeface="Segoe UI"/>
              </a:rPr>
              <a:t>In this </a:t>
            </a:r>
            <a:r>
              <a:rPr sz="1200" spc="-5" dirty="0">
                <a:latin typeface="Segoe UI"/>
                <a:cs typeface="Segoe UI"/>
              </a:rPr>
              <a:t>example, we create </a:t>
            </a:r>
            <a:r>
              <a:rPr sz="1200" dirty="0">
                <a:latin typeface="Segoe UI"/>
                <a:cs typeface="Segoe UI"/>
              </a:rPr>
              <a:t>a </a:t>
            </a:r>
            <a:r>
              <a:rPr sz="1200" spc="-5" dirty="0">
                <a:latin typeface="Segoe UI"/>
                <a:cs typeface="Segoe UI"/>
              </a:rPr>
              <a:t>class  named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MyMath </a:t>
            </a:r>
            <a:r>
              <a:rPr sz="1200" spc="-5" dirty="0">
                <a:latin typeface="Segoe UI"/>
                <a:cs typeface="Segoe UI"/>
              </a:rPr>
              <a:t>which have </a:t>
            </a:r>
            <a:r>
              <a:rPr sz="1200" dirty="0">
                <a:latin typeface="Segoe UI"/>
                <a:cs typeface="Segoe UI"/>
              </a:rPr>
              <a:t>one  </a:t>
            </a:r>
            <a:r>
              <a:rPr sz="1200" spc="-5" dirty="0">
                <a:latin typeface="Segoe UI"/>
                <a:cs typeface="Segoe UI"/>
              </a:rPr>
              <a:t>static method </a:t>
            </a:r>
            <a:r>
              <a:rPr sz="1200" dirty="0">
                <a:latin typeface="Segoe UI"/>
                <a:cs typeface="Segoe UI"/>
              </a:rPr>
              <a:t>named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isPrime</a:t>
            </a:r>
            <a:r>
              <a:rPr sz="1200" spc="-5" dirty="0">
                <a:latin typeface="Segoe UI"/>
                <a:cs typeface="Segoe UI"/>
              </a:rPr>
              <a:t>. </a:t>
            </a:r>
            <a:r>
              <a:rPr sz="1200" dirty="0">
                <a:latin typeface="Segoe UI"/>
                <a:cs typeface="Segoe UI"/>
              </a:rPr>
              <a:t>As </a:t>
            </a:r>
            <a:r>
              <a:rPr sz="1200" spc="-5" dirty="0">
                <a:latin typeface="Segoe UI"/>
                <a:cs typeface="Segoe UI"/>
              </a:rPr>
              <a:t>we  </a:t>
            </a:r>
            <a:r>
              <a:rPr sz="1200" dirty="0">
                <a:latin typeface="Segoe UI"/>
                <a:cs typeface="Segoe UI"/>
              </a:rPr>
              <a:t>can </a:t>
            </a:r>
            <a:r>
              <a:rPr sz="1200" spc="-5" dirty="0">
                <a:latin typeface="Segoe UI"/>
                <a:cs typeface="Segoe UI"/>
              </a:rPr>
              <a:t>see in this slide, this method </a:t>
            </a:r>
            <a:r>
              <a:rPr sz="1200" spc="-10" dirty="0">
                <a:latin typeface="Segoe UI"/>
                <a:cs typeface="Segoe UI"/>
              </a:rPr>
              <a:t>will  </a:t>
            </a:r>
            <a:r>
              <a:rPr sz="1200" spc="-5" dirty="0">
                <a:latin typeface="Segoe UI"/>
                <a:cs typeface="Segoe UI"/>
              </a:rPr>
              <a:t>accept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integer </a:t>
            </a:r>
            <a:r>
              <a:rPr sz="1200" spc="-5" dirty="0">
                <a:latin typeface="Segoe UI"/>
                <a:cs typeface="Segoe UI"/>
              </a:rPr>
              <a:t>number </a:t>
            </a:r>
            <a:r>
              <a:rPr sz="1200" dirty="0">
                <a:latin typeface="Segoe UI"/>
                <a:cs typeface="Segoe UI"/>
              </a:rPr>
              <a:t>as </a:t>
            </a:r>
            <a:r>
              <a:rPr sz="1200" spc="-5" dirty="0">
                <a:latin typeface="Segoe UI"/>
                <a:cs typeface="Segoe UI"/>
              </a:rPr>
              <a:t>input </a:t>
            </a:r>
            <a:r>
              <a:rPr sz="1200" dirty="0">
                <a:latin typeface="Segoe UI"/>
                <a:cs typeface="Segoe UI"/>
              </a:rPr>
              <a:t>and  </a:t>
            </a:r>
            <a:r>
              <a:rPr sz="1200" spc="-5" dirty="0">
                <a:latin typeface="Segoe UI"/>
                <a:cs typeface="Segoe UI"/>
              </a:rPr>
              <a:t>return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boolean </a:t>
            </a:r>
            <a:r>
              <a:rPr sz="1200" spc="-5" dirty="0">
                <a:latin typeface="Segoe UI"/>
                <a:cs typeface="Segoe UI"/>
              </a:rPr>
              <a:t>value </a:t>
            </a:r>
            <a:r>
              <a:rPr sz="1200" dirty="0">
                <a:latin typeface="Segoe UI"/>
                <a:cs typeface="Segoe UI"/>
              </a:rPr>
              <a:t>as </a:t>
            </a:r>
            <a:r>
              <a:rPr sz="1200" spc="-5" dirty="0">
                <a:latin typeface="Segoe UI"/>
                <a:cs typeface="Segoe UI"/>
              </a:rPr>
              <a:t>return value.  This method will return </a:t>
            </a:r>
            <a:r>
              <a:rPr sz="1200" dirty="0">
                <a:latin typeface="Segoe UI"/>
                <a:cs typeface="Segoe UI"/>
              </a:rPr>
              <a:t>true </a:t>
            </a:r>
            <a:r>
              <a:rPr sz="1200" spc="-5" dirty="0">
                <a:latin typeface="Segoe UI"/>
                <a:cs typeface="Segoe UI"/>
              </a:rPr>
              <a:t>if</a:t>
            </a:r>
            <a:r>
              <a:rPr sz="1200" spc="-105" dirty="0">
                <a:latin typeface="Segoe UI"/>
                <a:cs typeface="Segoe UI"/>
              </a:rPr>
              <a:t> </a:t>
            </a:r>
            <a:r>
              <a:rPr sz="1200" spc="-5" dirty="0">
                <a:latin typeface="Segoe UI"/>
                <a:cs typeface="Segoe UI"/>
              </a:rPr>
              <a:t>integer  number is prime </a:t>
            </a:r>
            <a:r>
              <a:rPr sz="1200" dirty="0">
                <a:latin typeface="Segoe UI"/>
                <a:cs typeface="Segoe UI"/>
              </a:rPr>
              <a:t>and </a:t>
            </a:r>
            <a:r>
              <a:rPr sz="1200" spc="-5" dirty="0">
                <a:latin typeface="Segoe UI"/>
                <a:cs typeface="Segoe UI"/>
              </a:rPr>
              <a:t>false if</a:t>
            </a:r>
            <a:r>
              <a:rPr sz="1200" spc="-8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not.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2840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JUNIT EXAMPLE</a:t>
            </a:r>
            <a:r>
              <a:rPr sz="2800" spc="-135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(1)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4447" y="1472183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1" name="Resim 260">
            <a:extLst>
              <a:ext uri="{FF2B5EF4-FFF2-40B4-BE49-F238E27FC236}">
                <a16:creationId xmlns:a16="http://schemas.microsoft.com/office/drawing/2014/main" id="{41ABB002-B993-42FB-BDAB-55132BC5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468940"/>
            <a:ext cx="7448550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0369" y="1438401"/>
            <a:ext cx="243268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Cause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the </a:t>
            </a:r>
            <a:r>
              <a:rPr sz="1200" spc="-15" dirty="0">
                <a:solidFill>
                  <a:srgbClr val="404040"/>
                </a:solidFill>
                <a:latin typeface="Segoe UI"/>
                <a:cs typeface="Segoe UI"/>
              </a:rPr>
              <a:t>class’s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source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code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are  exposed, so we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can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say </a:t>
            </a:r>
            <a:r>
              <a:rPr sz="1200" spc="-25" dirty="0">
                <a:solidFill>
                  <a:srgbClr val="404040"/>
                </a:solidFill>
                <a:latin typeface="Segoe UI"/>
                <a:cs typeface="Segoe UI"/>
              </a:rPr>
              <a:t>it’s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2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white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spc="-15" dirty="0">
                <a:solidFill>
                  <a:srgbClr val="1F3863"/>
                </a:solidFill>
                <a:latin typeface="Segoe UI"/>
                <a:cs typeface="Segoe UI"/>
              </a:rPr>
              <a:t>box 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test.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In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order </a:t>
            </a:r>
            <a:r>
              <a:rPr sz="1200" spc="-10" dirty="0">
                <a:solidFill>
                  <a:srgbClr val="404040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create unit</a:t>
            </a:r>
            <a:r>
              <a:rPr sz="1200" spc="-1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Segoe UI"/>
                <a:cs typeface="Segoe UI"/>
              </a:rPr>
              <a:t>test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with maximum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code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coverage,</a:t>
            </a:r>
            <a:r>
              <a:rPr sz="12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we</a:t>
            </a:r>
            <a:endParaRPr sz="1200">
              <a:latin typeface="Segoe UI"/>
              <a:cs typeface="Segoe UI"/>
            </a:endParaRPr>
          </a:p>
          <a:p>
            <a:pPr marL="12700" marR="43815">
              <a:lnSpc>
                <a:spcPct val="125000"/>
              </a:lnSpc>
            </a:pP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can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create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flow </a:t>
            </a:r>
            <a:r>
              <a:rPr sz="1200" b="1" spc="5" dirty="0">
                <a:solidFill>
                  <a:srgbClr val="1F3863"/>
                </a:solidFill>
                <a:latin typeface="Segoe UI"/>
                <a:cs typeface="Segoe UI"/>
              </a:rPr>
              <a:t>chart </a:t>
            </a:r>
            <a:r>
              <a:rPr sz="1200" spc="-10" dirty="0">
                <a:solidFill>
                  <a:srgbClr val="404040"/>
                </a:solidFill>
                <a:latin typeface="Segoe UI"/>
                <a:cs typeface="Segoe UI"/>
              </a:rPr>
              <a:t>of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the 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programs </a:t>
            </a:r>
            <a:r>
              <a:rPr sz="1200" spc="-10" dirty="0">
                <a:solidFill>
                  <a:srgbClr val="404040"/>
                </a:solidFill>
                <a:latin typeface="Segoe UI"/>
                <a:cs typeface="Segoe UI"/>
              </a:rPr>
              <a:t>to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identify every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possible  </a:t>
            </a:r>
            <a:r>
              <a:rPr sz="1200" spc="-10" dirty="0">
                <a:solidFill>
                  <a:srgbClr val="404040"/>
                </a:solidFill>
                <a:latin typeface="Segoe UI"/>
                <a:cs typeface="Segoe UI"/>
              </a:rPr>
              <a:t>test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case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for the</a:t>
            </a:r>
            <a:r>
              <a:rPr sz="1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method.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369" y="3241675"/>
            <a:ext cx="254317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In this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case, we need </a:t>
            </a:r>
            <a:r>
              <a:rPr sz="1200" spc="-10" dirty="0">
                <a:solidFill>
                  <a:srgbClr val="404040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create </a:t>
            </a:r>
            <a:r>
              <a:rPr sz="1200" spc="-10" dirty="0">
                <a:solidFill>
                  <a:srgbClr val="404040"/>
                </a:solidFill>
                <a:latin typeface="Segoe UI"/>
                <a:cs typeface="Segoe UI"/>
              </a:rPr>
              <a:t>test 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case with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this type </a:t>
            </a:r>
            <a:r>
              <a:rPr sz="1200" spc="-10" dirty="0">
                <a:solidFill>
                  <a:srgbClr val="404040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number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at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least 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one :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less than 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2,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bigger than 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2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and  </a:t>
            </a:r>
            <a:r>
              <a:rPr sz="1200" b="1" spc="-10" dirty="0">
                <a:solidFill>
                  <a:srgbClr val="1F3863"/>
                </a:solidFill>
                <a:latin typeface="Segoe UI"/>
                <a:cs typeface="Segoe UI"/>
              </a:rPr>
              <a:t>even,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bigger than 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2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and odd,  exactly 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2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and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prime number </a:t>
            </a:r>
            <a:r>
              <a:rPr sz="1200" dirty="0">
                <a:solidFill>
                  <a:srgbClr val="404040"/>
                </a:solidFill>
                <a:latin typeface="Segoe UI"/>
                <a:cs typeface="Segoe UI"/>
              </a:rPr>
              <a:t>as</a:t>
            </a:r>
            <a:r>
              <a:rPr sz="12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Segoe UI"/>
                <a:cs typeface="Segoe UI"/>
              </a:rPr>
              <a:t>well.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2896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JUNIT EXAMPLE</a:t>
            </a:r>
            <a:r>
              <a:rPr sz="2800" spc="-135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(2)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4447" y="1472183"/>
            <a:ext cx="0" cy="4554855"/>
          </a:xfrm>
          <a:custGeom>
            <a:avLst/>
            <a:gdLst/>
            <a:ahLst/>
            <a:cxnLst/>
            <a:rect l="l" t="t" r="r" b="b"/>
            <a:pathLst>
              <a:path h="4554855">
                <a:moveTo>
                  <a:pt x="0" y="0"/>
                </a:moveTo>
                <a:lnTo>
                  <a:pt x="0" y="455429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7523" y="1935479"/>
            <a:ext cx="1247140" cy="457200"/>
          </a:xfrm>
          <a:custGeom>
            <a:avLst/>
            <a:gdLst/>
            <a:ahLst/>
            <a:cxnLst/>
            <a:rect l="l" t="t" r="r" b="b"/>
            <a:pathLst>
              <a:path w="1247140" h="457200">
                <a:moveTo>
                  <a:pt x="117043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170431" y="457200"/>
                </a:lnTo>
                <a:lnTo>
                  <a:pt x="1200072" y="451205"/>
                </a:lnTo>
                <a:lnTo>
                  <a:pt x="1224295" y="434863"/>
                </a:lnTo>
                <a:lnTo>
                  <a:pt x="1240637" y="410640"/>
                </a:lnTo>
                <a:lnTo>
                  <a:pt x="1246631" y="381000"/>
                </a:lnTo>
                <a:lnTo>
                  <a:pt x="1246631" y="76200"/>
                </a:lnTo>
                <a:lnTo>
                  <a:pt x="1240637" y="46559"/>
                </a:lnTo>
                <a:lnTo>
                  <a:pt x="1224295" y="22336"/>
                </a:lnTo>
                <a:lnTo>
                  <a:pt x="1200072" y="5994"/>
                </a:lnTo>
                <a:lnTo>
                  <a:pt x="1170431" y="0"/>
                </a:lnTo>
                <a:close/>
              </a:path>
            </a:pathLst>
          </a:custGeom>
          <a:solidFill>
            <a:srgbClr val="FF9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1541" y="2041017"/>
            <a:ext cx="9607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int</a:t>
            </a:r>
            <a:r>
              <a:rPr sz="1400" b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number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93891" y="2634995"/>
            <a:ext cx="1454150" cy="680085"/>
          </a:xfrm>
          <a:custGeom>
            <a:avLst/>
            <a:gdLst/>
            <a:ahLst/>
            <a:cxnLst/>
            <a:rect l="l" t="t" r="r" b="b"/>
            <a:pathLst>
              <a:path w="1454150" h="680085">
                <a:moveTo>
                  <a:pt x="726948" y="0"/>
                </a:moveTo>
                <a:lnTo>
                  <a:pt x="0" y="339851"/>
                </a:lnTo>
                <a:lnTo>
                  <a:pt x="726948" y="679703"/>
                </a:lnTo>
                <a:lnTo>
                  <a:pt x="1453896" y="339851"/>
                </a:lnTo>
                <a:lnTo>
                  <a:pt x="7269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43853" y="2851531"/>
            <a:ext cx="5549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&gt;= 2</a:t>
            </a:r>
            <a:r>
              <a:rPr sz="1400" b="1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?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93891" y="3557015"/>
            <a:ext cx="1454150" cy="680085"/>
          </a:xfrm>
          <a:custGeom>
            <a:avLst/>
            <a:gdLst/>
            <a:ahLst/>
            <a:cxnLst/>
            <a:rect l="l" t="t" r="r" b="b"/>
            <a:pathLst>
              <a:path w="1454150" h="680085">
                <a:moveTo>
                  <a:pt x="726948" y="0"/>
                </a:moveTo>
                <a:lnTo>
                  <a:pt x="0" y="339852"/>
                </a:lnTo>
                <a:lnTo>
                  <a:pt x="726948" y="679704"/>
                </a:lnTo>
                <a:lnTo>
                  <a:pt x="1453896" y="339852"/>
                </a:lnTo>
                <a:lnTo>
                  <a:pt x="7269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72809" y="3773804"/>
            <a:ext cx="497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en?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93891" y="4472940"/>
            <a:ext cx="1454150" cy="680085"/>
          </a:xfrm>
          <a:custGeom>
            <a:avLst/>
            <a:gdLst/>
            <a:ahLst/>
            <a:cxnLst/>
            <a:rect l="l" t="t" r="r" b="b"/>
            <a:pathLst>
              <a:path w="1454150" h="680085">
                <a:moveTo>
                  <a:pt x="726948" y="0"/>
                </a:moveTo>
                <a:lnTo>
                  <a:pt x="0" y="339852"/>
                </a:lnTo>
                <a:lnTo>
                  <a:pt x="726948" y="679704"/>
                </a:lnTo>
                <a:lnTo>
                  <a:pt x="1453896" y="339852"/>
                </a:lnTo>
                <a:lnTo>
                  <a:pt x="7269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3256" y="3509771"/>
            <a:ext cx="2131060" cy="774700"/>
          </a:xfrm>
          <a:custGeom>
            <a:avLst/>
            <a:gdLst/>
            <a:ahLst/>
            <a:cxnLst/>
            <a:rect l="l" t="t" r="r" b="b"/>
            <a:pathLst>
              <a:path w="2131059" h="774700">
                <a:moveTo>
                  <a:pt x="1065276" y="0"/>
                </a:moveTo>
                <a:lnTo>
                  <a:pt x="0" y="387095"/>
                </a:lnTo>
                <a:lnTo>
                  <a:pt x="1065276" y="774191"/>
                </a:lnTo>
                <a:lnTo>
                  <a:pt x="2130552" y="387095"/>
                </a:lnTo>
                <a:lnTo>
                  <a:pt x="106527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82381" y="3773804"/>
            <a:ext cx="894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Dividable?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83502" y="3315461"/>
            <a:ext cx="76200" cy="24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83502" y="4237482"/>
            <a:ext cx="76200" cy="235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8550" y="3859529"/>
            <a:ext cx="314960" cy="76200"/>
          </a:xfrm>
          <a:custGeom>
            <a:avLst/>
            <a:gdLst/>
            <a:ahLst/>
            <a:cxnLst/>
            <a:rect l="l" t="t" r="r" b="b"/>
            <a:pathLst>
              <a:path w="314959" h="76200">
                <a:moveTo>
                  <a:pt x="238759" y="0"/>
                </a:moveTo>
                <a:lnTo>
                  <a:pt x="238759" y="76200"/>
                </a:lnTo>
                <a:lnTo>
                  <a:pt x="295148" y="48006"/>
                </a:lnTo>
                <a:lnTo>
                  <a:pt x="251459" y="48006"/>
                </a:lnTo>
                <a:lnTo>
                  <a:pt x="251459" y="28194"/>
                </a:lnTo>
                <a:lnTo>
                  <a:pt x="295148" y="28194"/>
                </a:lnTo>
                <a:lnTo>
                  <a:pt x="238759" y="0"/>
                </a:lnTo>
                <a:close/>
              </a:path>
              <a:path w="314959" h="76200">
                <a:moveTo>
                  <a:pt x="238759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238759" y="48006"/>
                </a:lnTo>
                <a:lnTo>
                  <a:pt x="238759" y="28194"/>
                </a:lnTo>
                <a:close/>
              </a:path>
              <a:path w="314959" h="76200">
                <a:moveTo>
                  <a:pt x="295148" y="28194"/>
                </a:moveTo>
                <a:lnTo>
                  <a:pt x="251459" y="28194"/>
                </a:lnTo>
                <a:lnTo>
                  <a:pt x="251459" y="48006"/>
                </a:lnTo>
                <a:lnTo>
                  <a:pt x="295148" y="48006"/>
                </a:lnTo>
                <a:lnTo>
                  <a:pt x="314959" y="38100"/>
                </a:lnTo>
                <a:lnTo>
                  <a:pt x="295148" y="281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3502" y="2393442"/>
            <a:ext cx="76200" cy="241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05216" y="5405628"/>
            <a:ext cx="1247140" cy="455930"/>
          </a:xfrm>
          <a:custGeom>
            <a:avLst/>
            <a:gdLst/>
            <a:ahLst/>
            <a:cxnLst/>
            <a:rect l="l" t="t" r="r" b="b"/>
            <a:pathLst>
              <a:path w="1247140" h="455929">
                <a:moveTo>
                  <a:pt x="1170685" y="0"/>
                </a:moveTo>
                <a:lnTo>
                  <a:pt x="75945" y="0"/>
                </a:lnTo>
                <a:lnTo>
                  <a:pt x="46398" y="5972"/>
                </a:lnTo>
                <a:lnTo>
                  <a:pt x="22256" y="22256"/>
                </a:lnTo>
                <a:lnTo>
                  <a:pt x="5972" y="46398"/>
                </a:lnTo>
                <a:lnTo>
                  <a:pt x="0" y="75946"/>
                </a:lnTo>
                <a:lnTo>
                  <a:pt x="0" y="379730"/>
                </a:lnTo>
                <a:lnTo>
                  <a:pt x="5972" y="409293"/>
                </a:lnTo>
                <a:lnTo>
                  <a:pt x="22256" y="433433"/>
                </a:lnTo>
                <a:lnTo>
                  <a:pt x="46398" y="449708"/>
                </a:lnTo>
                <a:lnTo>
                  <a:pt x="75945" y="455676"/>
                </a:lnTo>
                <a:lnTo>
                  <a:pt x="1170685" y="455676"/>
                </a:lnTo>
                <a:lnTo>
                  <a:pt x="1200233" y="449708"/>
                </a:lnTo>
                <a:lnTo>
                  <a:pt x="1224375" y="433433"/>
                </a:lnTo>
                <a:lnTo>
                  <a:pt x="1240659" y="409293"/>
                </a:lnTo>
                <a:lnTo>
                  <a:pt x="1246631" y="379730"/>
                </a:lnTo>
                <a:lnTo>
                  <a:pt x="1246631" y="75946"/>
                </a:lnTo>
                <a:lnTo>
                  <a:pt x="1240659" y="46398"/>
                </a:lnTo>
                <a:lnTo>
                  <a:pt x="1224375" y="22256"/>
                </a:lnTo>
                <a:lnTo>
                  <a:pt x="1200233" y="5972"/>
                </a:lnTo>
                <a:lnTo>
                  <a:pt x="11706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622030" y="5510580"/>
            <a:ext cx="414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fal</a:t>
            </a:r>
            <a:r>
              <a:rPr sz="1400" b="1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91193" y="4284726"/>
            <a:ext cx="76200" cy="529590"/>
          </a:xfrm>
          <a:custGeom>
            <a:avLst/>
            <a:gdLst/>
            <a:ahLst/>
            <a:cxnLst/>
            <a:rect l="l" t="t" r="r" b="b"/>
            <a:pathLst>
              <a:path w="76200" h="529589">
                <a:moveTo>
                  <a:pt x="28194" y="453009"/>
                </a:moveTo>
                <a:lnTo>
                  <a:pt x="0" y="453009"/>
                </a:lnTo>
                <a:lnTo>
                  <a:pt x="38100" y="529209"/>
                </a:lnTo>
                <a:lnTo>
                  <a:pt x="69850" y="465709"/>
                </a:lnTo>
                <a:lnTo>
                  <a:pt x="28194" y="465709"/>
                </a:lnTo>
                <a:lnTo>
                  <a:pt x="28194" y="453009"/>
                </a:lnTo>
                <a:close/>
              </a:path>
              <a:path w="76200" h="529589">
                <a:moveTo>
                  <a:pt x="48005" y="0"/>
                </a:moveTo>
                <a:lnTo>
                  <a:pt x="28194" y="0"/>
                </a:lnTo>
                <a:lnTo>
                  <a:pt x="28194" y="465709"/>
                </a:lnTo>
                <a:lnTo>
                  <a:pt x="48005" y="465709"/>
                </a:lnTo>
                <a:lnTo>
                  <a:pt x="48005" y="0"/>
                </a:lnTo>
                <a:close/>
              </a:path>
              <a:path w="76200" h="529589">
                <a:moveTo>
                  <a:pt x="76200" y="453009"/>
                </a:moveTo>
                <a:lnTo>
                  <a:pt x="48005" y="453009"/>
                </a:lnTo>
                <a:lnTo>
                  <a:pt x="48005" y="465709"/>
                </a:lnTo>
                <a:lnTo>
                  <a:pt x="69850" y="465709"/>
                </a:lnTo>
                <a:lnTo>
                  <a:pt x="76200" y="45300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93807" y="5405628"/>
            <a:ext cx="1247140" cy="455930"/>
          </a:xfrm>
          <a:custGeom>
            <a:avLst/>
            <a:gdLst/>
            <a:ahLst/>
            <a:cxnLst/>
            <a:rect l="l" t="t" r="r" b="b"/>
            <a:pathLst>
              <a:path w="1247140" h="455929">
                <a:moveTo>
                  <a:pt x="1170686" y="0"/>
                </a:moveTo>
                <a:lnTo>
                  <a:pt x="75946" y="0"/>
                </a:lnTo>
                <a:lnTo>
                  <a:pt x="46398" y="5972"/>
                </a:lnTo>
                <a:lnTo>
                  <a:pt x="22256" y="22256"/>
                </a:lnTo>
                <a:lnTo>
                  <a:pt x="5972" y="46398"/>
                </a:lnTo>
                <a:lnTo>
                  <a:pt x="0" y="75946"/>
                </a:lnTo>
                <a:lnTo>
                  <a:pt x="0" y="379730"/>
                </a:lnTo>
                <a:lnTo>
                  <a:pt x="5972" y="409293"/>
                </a:lnTo>
                <a:lnTo>
                  <a:pt x="22256" y="433433"/>
                </a:lnTo>
                <a:lnTo>
                  <a:pt x="46398" y="449708"/>
                </a:lnTo>
                <a:lnTo>
                  <a:pt x="75946" y="455676"/>
                </a:lnTo>
                <a:lnTo>
                  <a:pt x="1170686" y="455676"/>
                </a:lnTo>
                <a:lnTo>
                  <a:pt x="1200233" y="449708"/>
                </a:lnTo>
                <a:lnTo>
                  <a:pt x="1224375" y="433433"/>
                </a:lnTo>
                <a:lnTo>
                  <a:pt x="1240659" y="409293"/>
                </a:lnTo>
                <a:lnTo>
                  <a:pt x="1246632" y="379730"/>
                </a:lnTo>
                <a:lnTo>
                  <a:pt x="1246632" y="75946"/>
                </a:lnTo>
                <a:lnTo>
                  <a:pt x="1240659" y="46398"/>
                </a:lnTo>
                <a:lnTo>
                  <a:pt x="1224375" y="22256"/>
                </a:lnTo>
                <a:lnTo>
                  <a:pt x="1200233" y="5972"/>
                </a:lnTo>
                <a:lnTo>
                  <a:pt x="117068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331957" y="5510580"/>
            <a:ext cx="371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true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894569" y="3887723"/>
            <a:ext cx="661670" cy="1518285"/>
          </a:xfrm>
          <a:custGeom>
            <a:avLst/>
            <a:gdLst/>
            <a:ahLst/>
            <a:cxnLst/>
            <a:rect l="l" t="t" r="r" b="b"/>
            <a:pathLst>
              <a:path w="661670" h="1518285">
                <a:moveTo>
                  <a:pt x="613409" y="1441577"/>
                </a:moveTo>
                <a:lnTo>
                  <a:pt x="585215" y="1441577"/>
                </a:lnTo>
                <a:lnTo>
                  <a:pt x="623315" y="1517777"/>
                </a:lnTo>
                <a:lnTo>
                  <a:pt x="655065" y="1454277"/>
                </a:lnTo>
                <a:lnTo>
                  <a:pt x="613409" y="1454277"/>
                </a:lnTo>
                <a:lnTo>
                  <a:pt x="613409" y="1441577"/>
                </a:lnTo>
                <a:close/>
              </a:path>
              <a:path w="661670" h="1518285">
                <a:moveTo>
                  <a:pt x="613409" y="9906"/>
                </a:moveTo>
                <a:lnTo>
                  <a:pt x="613409" y="1454277"/>
                </a:lnTo>
                <a:lnTo>
                  <a:pt x="633222" y="1454277"/>
                </a:lnTo>
                <a:lnTo>
                  <a:pt x="633222" y="19812"/>
                </a:lnTo>
                <a:lnTo>
                  <a:pt x="623315" y="19812"/>
                </a:lnTo>
                <a:lnTo>
                  <a:pt x="613409" y="9906"/>
                </a:lnTo>
                <a:close/>
              </a:path>
              <a:path w="661670" h="1518285">
                <a:moveTo>
                  <a:pt x="661415" y="1441577"/>
                </a:moveTo>
                <a:lnTo>
                  <a:pt x="633222" y="1441577"/>
                </a:lnTo>
                <a:lnTo>
                  <a:pt x="633222" y="1454277"/>
                </a:lnTo>
                <a:lnTo>
                  <a:pt x="655065" y="1454277"/>
                </a:lnTo>
                <a:lnTo>
                  <a:pt x="661415" y="1441577"/>
                </a:lnTo>
                <a:close/>
              </a:path>
              <a:path w="661670" h="1518285">
                <a:moveTo>
                  <a:pt x="633222" y="0"/>
                </a:moveTo>
                <a:lnTo>
                  <a:pt x="0" y="0"/>
                </a:lnTo>
                <a:lnTo>
                  <a:pt x="0" y="19812"/>
                </a:lnTo>
                <a:lnTo>
                  <a:pt x="613409" y="19812"/>
                </a:lnTo>
                <a:lnTo>
                  <a:pt x="613409" y="9906"/>
                </a:lnTo>
                <a:lnTo>
                  <a:pt x="633222" y="9906"/>
                </a:lnTo>
                <a:lnTo>
                  <a:pt x="633222" y="0"/>
                </a:lnTo>
                <a:close/>
              </a:path>
              <a:path w="661670" h="1518285">
                <a:moveTo>
                  <a:pt x="633222" y="9906"/>
                </a:moveTo>
                <a:lnTo>
                  <a:pt x="613409" y="9906"/>
                </a:lnTo>
                <a:lnTo>
                  <a:pt x="623315" y="19812"/>
                </a:lnTo>
                <a:lnTo>
                  <a:pt x="633222" y="19812"/>
                </a:lnTo>
                <a:lnTo>
                  <a:pt x="633222" y="99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4547" y="5405628"/>
            <a:ext cx="1247140" cy="455930"/>
          </a:xfrm>
          <a:custGeom>
            <a:avLst/>
            <a:gdLst/>
            <a:ahLst/>
            <a:cxnLst/>
            <a:rect l="l" t="t" r="r" b="b"/>
            <a:pathLst>
              <a:path w="1247139" h="455929">
                <a:moveTo>
                  <a:pt x="1170686" y="0"/>
                </a:moveTo>
                <a:lnTo>
                  <a:pt x="75946" y="0"/>
                </a:lnTo>
                <a:lnTo>
                  <a:pt x="46398" y="5972"/>
                </a:lnTo>
                <a:lnTo>
                  <a:pt x="22256" y="22256"/>
                </a:lnTo>
                <a:lnTo>
                  <a:pt x="5972" y="46398"/>
                </a:lnTo>
                <a:lnTo>
                  <a:pt x="0" y="75946"/>
                </a:lnTo>
                <a:lnTo>
                  <a:pt x="0" y="379730"/>
                </a:lnTo>
                <a:lnTo>
                  <a:pt x="5972" y="409293"/>
                </a:lnTo>
                <a:lnTo>
                  <a:pt x="22256" y="433433"/>
                </a:lnTo>
                <a:lnTo>
                  <a:pt x="46398" y="449708"/>
                </a:lnTo>
                <a:lnTo>
                  <a:pt x="75946" y="455676"/>
                </a:lnTo>
                <a:lnTo>
                  <a:pt x="1170686" y="455676"/>
                </a:lnTo>
                <a:lnTo>
                  <a:pt x="1200233" y="449708"/>
                </a:lnTo>
                <a:lnTo>
                  <a:pt x="1224375" y="433433"/>
                </a:lnTo>
                <a:lnTo>
                  <a:pt x="1240659" y="409293"/>
                </a:lnTo>
                <a:lnTo>
                  <a:pt x="1246631" y="379730"/>
                </a:lnTo>
                <a:lnTo>
                  <a:pt x="1246631" y="75946"/>
                </a:lnTo>
                <a:lnTo>
                  <a:pt x="1240659" y="46398"/>
                </a:lnTo>
                <a:lnTo>
                  <a:pt x="1224375" y="22256"/>
                </a:lnTo>
                <a:lnTo>
                  <a:pt x="1200233" y="5972"/>
                </a:lnTo>
                <a:lnTo>
                  <a:pt x="11706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01361" y="5510580"/>
            <a:ext cx="414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fal</a:t>
            </a:r>
            <a:r>
              <a:rPr sz="1400" b="1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70526" y="2965704"/>
            <a:ext cx="1024255" cy="2440305"/>
          </a:xfrm>
          <a:custGeom>
            <a:avLst/>
            <a:gdLst/>
            <a:ahLst/>
            <a:cxnLst/>
            <a:rect l="l" t="t" r="r" b="b"/>
            <a:pathLst>
              <a:path w="1024254" h="2440304">
                <a:moveTo>
                  <a:pt x="28194" y="2363724"/>
                </a:moveTo>
                <a:lnTo>
                  <a:pt x="0" y="2363724"/>
                </a:lnTo>
                <a:lnTo>
                  <a:pt x="38100" y="2439924"/>
                </a:lnTo>
                <a:lnTo>
                  <a:pt x="69850" y="2376424"/>
                </a:lnTo>
                <a:lnTo>
                  <a:pt x="28194" y="2376424"/>
                </a:lnTo>
                <a:lnTo>
                  <a:pt x="28194" y="2363724"/>
                </a:lnTo>
                <a:close/>
              </a:path>
              <a:path w="1024254" h="2440304">
                <a:moveTo>
                  <a:pt x="1023747" y="0"/>
                </a:moveTo>
                <a:lnTo>
                  <a:pt x="28194" y="0"/>
                </a:lnTo>
                <a:lnTo>
                  <a:pt x="28194" y="2376424"/>
                </a:lnTo>
                <a:lnTo>
                  <a:pt x="48006" y="2376424"/>
                </a:lnTo>
                <a:lnTo>
                  <a:pt x="48006" y="19812"/>
                </a:lnTo>
                <a:lnTo>
                  <a:pt x="38100" y="19812"/>
                </a:lnTo>
                <a:lnTo>
                  <a:pt x="48006" y="9906"/>
                </a:lnTo>
                <a:lnTo>
                  <a:pt x="1023747" y="9906"/>
                </a:lnTo>
                <a:lnTo>
                  <a:pt x="1023747" y="0"/>
                </a:lnTo>
                <a:close/>
              </a:path>
              <a:path w="1024254" h="2440304">
                <a:moveTo>
                  <a:pt x="76200" y="2363724"/>
                </a:moveTo>
                <a:lnTo>
                  <a:pt x="48006" y="2363724"/>
                </a:lnTo>
                <a:lnTo>
                  <a:pt x="48006" y="2376424"/>
                </a:lnTo>
                <a:lnTo>
                  <a:pt x="69850" y="2376424"/>
                </a:lnTo>
                <a:lnTo>
                  <a:pt x="76200" y="2363724"/>
                </a:lnTo>
                <a:close/>
              </a:path>
              <a:path w="1024254" h="2440304">
                <a:moveTo>
                  <a:pt x="48006" y="9906"/>
                </a:moveTo>
                <a:lnTo>
                  <a:pt x="38100" y="19812"/>
                </a:lnTo>
                <a:lnTo>
                  <a:pt x="48006" y="19812"/>
                </a:lnTo>
                <a:lnTo>
                  <a:pt x="48006" y="9906"/>
                </a:lnTo>
                <a:close/>
              </a:path>
              <a:path w="1024254" h="2440304">
                <a:moveTo>
                  <a:pt x="1023747" y="9906"/>
                </a:moveTo>
                <a:lnTo>
                  <a:pt x="48006" y="9906"/>
                </a:lnTo>
                <a:lnTo>
                  <a:pt x="48006" y="19812"/>
                </a:lnTo>
                <a:lnTo>
                  <a:pt x="1023747" y="19812"/>
                </a:lnTo>
                <a:lnTo>
                  <a:pt x="1023747" y="99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7523" y="5405628"/>
            <a:ext cx="1247140" cy="455930"/>
          </a:xfrm>
          <a:custGeom>
            <a:avLst/>
            <a:gdLst/>
            <a:ahLst/>
            <a:cxnLst/>
            <a:rect l="l" t="t" r="r" b="b"/>
            <a:pathLst>
              <a:path w="1247140" h="455929">
                <a:moveTo>
                  <a:pt x="1170685" y="0"/>
                </a:moveTo>
                <a:lnTo>
                  <a:pt x="75946" y="0"/>
                </a:lnTo>
                <a:lnTo>
                  <a:pt x="46398" y="5972"/>
                </a:lnTo>
                <a:lnTo>
                  <a:pt x="22256" y="22256"/>
                </a:lnTo>
                <a:lnTo>
                  <a:pt x="5972" y="46398"/>
                </a:lnTo>
                <a:lnTo>
                  <a:pt x="0" y="75946"/>
                </a:lnTo>
                <a:lnTo>
                  <a:pt x="0" y="379730"/>
                </a:lnTo>
                <a:lnTo>
                  <a:pt x="5972" y="409293"/>
                </a:lnTo>
                <a:lnTo>
                  <a:pt x="22256" y="433433"/>
                </a:lnTo>
                <a:lnTo>
                  <a:pt x="46398" y="449708"/>
                </a:lnTo>
                <a:lnTo>
                  <a:pt x="75946" y="455676"/>
                </a:lnTo>
                <a:lnTo>
                  <a:pt x="1170685" y="455676"/>
                </a:lnTo>
                <a:lnTo>
                  <a:pt x="1200233" y="449708"/>
                </a:lnTo>
                <a:lnTo>
                  <a:pt x="1224375" y="433433"/>
                </a:lnTo>
                <a:lnTo>
                  <a:pt x="1240659" y="409293"/>
                </a:lnTo>
                <a:lnTo>
                  <a:pt x="1246631" y="379730"/>
                </a:lnTo>
                <a:lnTo>
                  <a:pt x="1246631" y="75946"/>
                </a:lnTo>
                <a:lnTo>
                  <a:pt x="1240659" y="46398"/>
                </a:lnTo>
                <a:lnTo>
                  <a:pt x="1224375" y="22256"/>
                </a:lnTo>
                <a:lnTo>
                  <a:pt x="1200233" y="5972"/>
                </a:lnTo>
                <a:lnTo>
                  <a:pt x="117068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83882" y="5153405"/>
            <a:ext cx="76200" cy="251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8550" y="4775453"/>
            <a:ext cx="1380490" cy="76200"/>
          </a:xfrm>
          <a:custGeom>
            <a:avLst/>
            <a:gdLst/>
            <a:ahLst/>
            <a:cxnLst/>
            <a:rect l="l" t="t" r="r" b="b"/>
            <a:pathLst>
              <a:path w="1380490" h="76200">
                <a:moveTo>
                  <a:pt x="1303908" y="0"/>
                </a:moveTo>
                <a:lnTo>
                  <a:pt x="1303908" y="76200"/>
                </a:lnTo>
                <a:lnTo>
                  <a:pt x="1360296" y="48006"/>
                </a:lnTo>
                <a:lnTo>
                  <a:pt x="1316608" y="48006"/>
                </a:lnTo>
                <a:lnTo>
                  <a:pt x="1316608" y="28194"/>
                </a:lnTo>
                <a:lnTo>
                  <a:pt x="1360296" y="28194"/>
                </a:lnTo>
                <a:lnTo>
                  <a:pt x="1303908" y="0"/>
                </a:lnTo>
                <a:close/>
              </a:path>
              <a:path w="1380490" h="76200">
                <a:moveTo>
                  <a:pt x="1303908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303908" y="48006"/>
                </a:lnTo>
                <a:lnTo>
                  <a:pt x="1303908" y="28194"/>
                </a:lnTo>
                <a:close/>
              </a:path>
              <a:path w="1380490" h="76200">
                <a:moveTo>
                  <a:pt x="1360296" y="28194"/>
                </a:moveTo>
                <a:lnTo>
                  <a:pt x="1316608" y="28194"/>
                </a:lnTo>
                <a:lnTo>
                  <a:pt x="1316608" y="48006"/>
                </a:lnTo>
                <a:lnTo>
                  <a:pt x="1360296" y="48006"/>
                </a:lnTo>
                <a:lnTo>
                  <a:pt x="1380108" y="38100"/>
                </a:lnTo>
                <a:lnTo>
                  <a:pt x="1360296" y="281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50484" y="2679954"/>
            <a:ext cx="274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No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28356" y="3590671"/>
            <a:ext cx="274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No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06336" y="4480940"/>
            <a:ext cx="1196340" cy="44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No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664"/>
              </a:lnSpc>
            </a:pP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= 2</a:t>
            </a:r>
            <a:r>
              <a:rPr sz="14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?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40797" y="3595496"/>
            <a:ext cx="274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No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26122" y="3285870"/>
            <a:ext cx="2933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25" dirty="0">
                <a:solidFill>
                  <a:srgbClr val="00AF50"/>
                </a:solidFill>
                <a:latin typeface="Segoe UI"/>
                <a:cs typeface="Segoe UI"/>
              </a:rPr>
              <a:t>Y</a:t>
            </a:r>
            <a:r>
              <a:rPr sz="1400" b="1" dirty="0">
                <a:solidFill>
                  <a:srgbClr val="00AF50"/>
                </a:solidFill>
                <a:latin typeface="Segoe UI"/>
                <a:cs typeface="Segoe UI"/>
              </a:rPr>
              <a:t>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33996" y="4238625"/>
            <a:ext cx="293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25" dirty="0">
                <a:solidFill>
                  <a:srgbClr val="00AF50"/>
                </a:solidFill>
                <a:latin typeface="Segoe UI"/>
                <a:cs typeface="Segoe UI"/>
              </a:rPr>
              <a:t>Y</a:t>
            </a:r>
            <a:r>
              <a:rPr sz="1400" b="1" dirty="0">
                <a:solidFill>
                  <a:srgbClr val="00AF50"/>
                </a:solidFill>
                <a:latin typeface="Segoe UI"/>
                <a:cs typeface="Segoe UI"/>
              </a:rPr>
              <a:t>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36181" y="5130165"/>
            <a:ext cx="56769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sz="1400" b="1" spc="-125" dirty="0">
                <a:solidFill>
                  <a:srgbClr val="00AF50"/>
                </a:solidFill>
                <a:latin typeface="Segoe UI"/>
                <a:cs typeface="Segoe UI"/>
              </a:rPr>
              <a:t>Y</a:t>
            </a:r>
            <a:r>
              <a:rPr sz="1400" b="1" dirty="0">
                <a:solidFill>
                  <a:srgbClr val="00AF50"/>
                </a:solidFill>
                <a:latin typeface="Segoe UI"/>
                <a:cs typeface="Segoe UI"/>
              </a:rPr>
              <a:t>es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true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16669" y="4299330"/>
            <a:ext cx="293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25" dirty="0">
                <a:solidFill>
                  <a:srgbClr val="00AF50"/>
                </a:solidFill>
                <a:latin typeface="Segoe UI"/>
                <a:cs typeface="Segoe UI"/>
              </a:rPr>
              <a:t>Y</a:t>
            </a:r>
            <a:r>
              <a:rPr sz="1400" b="1" dirty="0">
                <a:solidFill>
                  <a:srgbClr val="00AF50"/>
                </a:solidFill>
                <a:latin typeface="Segoe UI"/>
                <a:cs typeface="Segoe UI"/>
              </a:rPr>
              <a:t>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791193" y="4813553"/>
            <a:ext cx="76200" cy="591820"/>
          </a:xfrm>
          <a:custGeom>
            <a:avLst/>
            <a:gdLst/>
            <a:ahLst/>
            <a:cxnLst/>
            <a:rect l="l" t="t" r="r" b="b"/>
            <a:pathLst>
              <a:path w="76200" h="591820">
                <a:moveTo>
                  <a:pt x="28194" y="515620"/>
                </a:moveTo>
                <a:lnTo>
                  <a:pt x="0" y="515620"/>
                </a:lnTo>
                <a:lnTo>
                  <a:pt x="38100" y="591820"/>
                </a:lnTo>
                <a:lnTo>
                  <a:pt x="69850" y="528320"/>
                </a:lnTo>
                <a:lnTo>
                  <a:pt x="28194" y="528320"/>
                </a:lnTo>
                <a:lnTo>
                  <a:pt x="28194" y="515620"/>
                </a:lnTo>
                <a:close/>
              </a:path>
              <a:path w="76200" h="591820">
                <a:moveTo>
                  <a:pt x="48005" y="0"/>
                </a:moveTo>
                <a:lnTo>
                  <a:pt x="28194" y="0"/>
                </a:lnTo>
                <a:lnTo>
                  <a:pt x="28194" y="528320"/>
                </a:lnTo>
                <a:lnTo>
                  <a:pt x="48005" y="528320"/>
                </a:lnTo>
                <a:lnTo>
                  <a:pt x="48005" y="0"/>
                </a:lnTo>
                <a:close/>
              </a:path>
              <a:path w="76200" h="591820">
                <a:moveTo>
                  <a:pt x="76200" y="515620"/>
                </a:moveTo>
                <a:lnTo>
                  <a:pt x="48005" y="515620"/>
                </a:lnTo>
                <a:lnTo>
                  <a:pt x="48005" y="528320"/>
                </a:lnTo>
                <a:lnTo>
                  <a:pt x="69850" y="528320"/>
                </a:lnTo>
                <a:lnTo>
                  <a:pt x="76200" y="51562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1554480"/>
            <a:ext cx="11686540" cy="5090160"/>
          </a:xfrm>
          <a:custGeom>
            <a:avLst/>
            <a:gdLst/>
            <a:ahLst/>
            <a:cxnLst/>
            <a:rect l="l" t="t" r="r" b="b"/>
            <a:pathLst>
              <a:path w="11686540" h="5090159">
                <a:moveTo>
                  <a:pt x="0" y="5090160"/>
                </a:moveTo>
                <a:lnTo>
                  <a:pt x="11686032" y="5090160"/>
                </a:lnTo>
                <a:lnTo>
                  <a:pt x="11686032" y="0"/>
                </a:lnTo>
                <a:lnTo>
                  <a:pt x="0" y="0"/>
                </a:lnTo>
                <a:lnTo>
                  <a:pt x="0" y="50901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224" y="288036"/>
            <a:ext cx="11686540" cy="1266825"/>
          </a:xfrm>
          <a:custGeom>
            <a:avLst/>
            <a:gdLst/>
            <a:ahLst/>
            <a:cxnLst/>
            <a:rect l="l" t="t" r="r" b="b"/>
            <a:pathLst>
              <a:path w="11686540" h="1266825">
                <a:moveTo>
                  <a:pt x="0" y="1266444"/>
                </a:moveTo>
                <a:lnTo>
                  <a:pt x="11686032" y="1266444"/>
                </a:lnTo>
                <a:lnTo>
                  <a:pt x="11686032" y="0"/>
                </a:lnTo>
                <a:lnTo>
                  <a:pt x="0" y="0"/>
                </a:lnTo>
                <a:lnTo>
                  <a:pt x="0" y="1266444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6903" y="1868423"/>
            <a:ext cx="0" cy="4497070"/>
          </a:xfrm>
          <a:custGeom>
            <a:avLst/>
            <a:gdLst/>
            <a:ahLst/>
            <a:cxnLst/>
            <a:rect l="l" t="t" r="r" b="b"/>
            <a:pathLst>
              <a:path h="4497070">
                <a:moveTo>
                  <a:pt x="0" y="0"/>
                </a:moveTo>
                <a:lnTo>
                  <a:pt x="0" y="4497070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9948" y="491439"/>
            <a:ext cx="1938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M</a:t>
            </a:r>
            <a:r>
              <a:rPr sz="3600" spc="-5" dirty="0"/>
              <a:t>O</a:t>
            </a:r>
            <a:r>
              <a:rPr sz="3600" spc="10" dirty="0"/>
              <a:t>C</a:t>
            </a:r>
            <a:r>
              <a:rPr sz="3600" dirty="0"/>
              <a:t>KI</a:t>
            </a:r>
            <a:r>
              <a:rPr sz="3600" spc="-245" dirty="0"/>
              <a:t>T</a:t>
            </a:r>
            <a:r>
              <a:rPr sz="3600" dirty="0"/>
              <a:t>O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620369" y="1172337"/>
            <a:ext cx="14947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(www.mockito.org)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123" y="203911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5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1680" y="208864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930" y="2106930"/>
            <a:ext cx="25044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Java-based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mocking</a:t>
            </a:r>
            <a:r>
              <a:rPr sz="1400" spc="-1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framework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695" y="270205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6251" y="2752090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9502" y="2770377"/>
            <a:ext cx="1546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Clean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&amp;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Simple</a:t>
            </a:r>
            <a:r>
              <a:rPr sz="14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API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695" y="3375659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09" h="408939">
                <a:moveTo>
                  <a:pt x="204978" y="0"/>
                </a:moveTo>
                <a:lnTo>
                  <a:pt x="157977" y="5393"/>
                </a:lnTo>
                <a:lnTo>
                  <a:pt x="114833" y="20758"/>
                </a:lnTo>
                <a:lnTo>
                  <a:pt x="76774" y="44866"/>
                </a:lnTo>
                <a:lnTo>
                  <a:pt x="45030" y="76493"/>
                </a:lnTo>
                <a:lnTo>
                  <a:pt x="20833" y="114411"/>
                </a:lnTo>
                <a:lnTo>
                  <a:pt x="5413" y="157394"/>
                </a:lnTo>
                <a:lnTo>
                  <a:pt x="0" y="204215"/>
                </a:lnTo>
                <a:lnTo>
                  <a:pt x="5413" y="251037"/>
                </a:lnTo>
                <a:lnTo>
                  <a:pt x="20833" y="294020"/>
                </a:lnTo>
                <a:lnTo>
                  <a:pt x="45030" y="331938"/>
                </a:lnTo>
                <a:lnTo>
                  <a:pt x="76774" y="363565"/>
                </a:lnTo>
                <a:lnTo>
                  <a:pt x="114833" y="387673"/>
                </a:lnTo>
                <a:lnTo>
                  <a:pt x="157977" y="403038"/>
                </a:lnTo>
                <a:lnTo>
                  <a:pt x="204978" y="408431"/>
                </a:lnTo>
                <a:lnTo>
                  <a:pt x="251978" y="403038"/>
                </a:lnTo>
                <a:lnTo>
                  <a:pt x="295122" y="387673"/>
                </a:lnTo>
                <a:lnTo>
                  <a:pt x="333181" y="363565"/>
                </a:lnTo>
                <a:lnTo>
                  <a:pt x="364925" y="331938"/>
                </a:lnTo>
                <a:lnTo>
                  <a:pt x="389122" y="294020"/>
                </a:lnTo>
                <a:lnTo>
                  <a:pt x="404542" y="251037"/>
                </a:lnTo>
                <a:lnTo>
                  <a:pt x="409956" y="204215"/>
                </a:lnTo>
                <a:lnTo>
                  <a:pt x="404542" y="157394"/>
                </a:lnTo>
                <a:lnTo>
                  <a:pt x="389122" y="114411"/>
                </a:lnTo>
                <a:lnTo>
                  <a:pt x="364925" y="76493"/>
                </a:lnTo>
                <a:lnTo>
                  <a:pt x="333181" y="44866"/>
                </a:lnTo>
                <a:lnTo>
                  <a:pt x="295122" y="20758"/>
                </a:lnTo>
                <a:lnTo>
                  <a:pt x="251978" y="5393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51" y="3424250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9502" y="3442842"/>
            <a:ext cx="11049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Very</a:t>
            </a:r>
            <a:r>
              <a:rPr sz="14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readable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0268" y="4024884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0823" y="407466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3769" y="4092955"/>
            <a:ext cx="18821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Clean verification</a:t>
            </a:r>
            <a:r>
              <a:rPr sz="14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errors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0268" y="4710684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0823" y="476072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3769" y="4778755"/>
            <a:ext cx="3003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Can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use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to create </a:t>
            </a:r>
            <a:r>
              <a:rPr sz="1400" spc="-40" dirty="0">
                <a:solidFill>
                  <a:srgbClr val="404040"/>
                </a:solidFill>
                <a:latin typeface="Segoe UI"/>
                <a:cs typeface="Segoe UI"/>
              </a:rPr>
              <a:t>Test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Double</a:t>
            </a:r>
            <a:r>
              <a:rPr sz="14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Objects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4840" y="5414771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78"/>
                </a:lnTo>
                <a:lnTo>
                  <a:pt x="20833" y="295122"/>
                </a:lnTo>
                <a:lnTo>
                  <a:pt x="45030" y="333181"/>
                </a:lnTo>
                <a:lnTo>
                  <a:pt x="76774" y="364925"/>
                </a:lnTo>
                <a:lnTo>
                  <a:pt x="114833" y="389122"/>
                </a:lnTo>
                <a:lnTo>
                  <a:pt x="157977" y="404542"/>
                </a:lnTo>
                <a:lnTo>
                  <a:pt x="204978" y="409955"/>
                </a:lnTo>
                <a:lnTo>
                  <a:pt x="251978" y="404542"/>
                </a:lnTo>
                <a:lnTo>
                  <a:pt x="295122" y="389122"/>
                </a:lnTo>
                <a:lnTo>
                  <a:pt x="333181" y="364925"/>
                </a:lnTo>
                <a:lnTo>
                  <a:pt x="364925" y="333181"/>
                </a:lnTo>
                <a:lnTo>
                  <a:pt x="389122" y="295122"/>
                </a:lnTo>
                <a:lnTo>
                  <a:pt x="404542" y="251978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5091" y="546455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8341" y="5482234"/>
            <a:ext cx="14573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040"/>
                </a:solidFill>
                <a:latin typeface="Segoe UI"/>
                <a:cs typeface="Segoe UI"/>
              </a:rPr>
              <a:t>Can run with</a:t>
            </a:r>
            <a:r>
              <a:rPr sz="1400" spc="-1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Segoe UI"/>
                <a:cs typeface="Segoe UI"/>
              </a:rPr>
              <a:t>JUnit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45023" y="2482595"/>
            <a:ext cx="6611111" cy="330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3122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1F3863"/>
                </a:solidFill>
              </a:rPr>
              <a:t>MOCKITO</a:t>
            </a:r>
            <a:r>
              <a:rPr sz="2800" spc="-95" dirty="0">
                <a:solidFill>
                  <a:srgbClr val="1F3863"/>
                </a:solidFill>
              </a:rPr>
              <a:t> </a:t>
            </a:r>
            <a:r>
              <a:rPr sz="2800" spc="-10" dirty="0">
                <a:solidFill>
                  <a:srgbClr val="1F3863"/>
                </a:solidFill>
              </a:rPr>
              <a:t>CONCEPT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1811" y="1472183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2035" y="2034539"/>
            <a:ext cx="1828800" cy="1272540"/>
          </a:xfrm>
          <a:custGeom>
            <a:avLst/>
            <a:gdLst/>
            <a:ahLst/>
            <a:cxnLst/>
            <a:rect l="l" t="t" r="r" b="b"/>
            <a:pathLst>
              <a:path w="1828800" h="1272539">
                <a:moveTo>
                  <a:pt x="1616710" y="0"/>
                </a:moveTo>
                <a:lnTo>
                  <a:pt x="212089" y="0"/>
                </a:lnTo>
                <a:lnTo>
                  <a:pt x="163472" y="5603"/>
                </a:lnTo>
                <a:lnTo>
                  <a:pt x="118835" y="21564"/>
                </a:lnTo>
                <a:lnTo>
                  <a:pt x="79455" y="46606"/>
                </a:lnTo>
                <a:lnTo>
                  <a:pt x="46606" y="79455"/>
                </a:lnTo>
                <a:lnTo>
                  <a:pt x="21564" y="118835"/>
                </a:lnTo>
                <a:lnTo>
                  <a:pt x="5603" y="163472"/>
                </a:lnTo>
                <a:lnTo>
                  <a:pt x="0" y="212089"/>
                </a:lnTo>
                <a:lnTo>
                  <a:pt x="0" y="1060450"/>
                </a:lnTo>
                <a:lnTo>
                  <a:pt x="5603" y="1109067"/>
                </a:lnTo>
                <a:lnTo>
                  <a:pt x="21564" y="1153704"/>
                </a:lnTo>
                <a:lnTo>
                  <a:pt x="46606" y="1193084"/>
                </a:lnTo>
                <a:lnTo>
                  <a:pt x="79455" y="1225933"/>
                </a:lnTo>
                <a:lnTo>
                  <a:pt x="118835" y="1250975"/>
                </a:lnTo>
                <a:lnTo>
                  <a:pt x="163472" y="1266936"/>
                </a:lnTo>
                <a:lnTo>
                  <a:pt x="212089" y="1272539"/>
                </a:lnTo>
                <a:lnTo>
                  <a:pt x="1616710" y="1272539"/>
                </a:lnTo>
                <a:lnTo>
                  <a:pt x="1665327" y="1266936"/>
                </a:lnTo>
                <a:lnTo>
                  <a:pt x="1709964" y="1250975"/>
                </a:lnTo>
                <a:lnTo>
                  <a:pt x="1749344" y="1225933"/>
                </a:lnTo>
                <a:lnTo>
                  <a:pt x="1782193" y="1193084"/>
                </a:lnTo>
                <a:lnTo>
                  <a:pt x="1807235" y="1153704"/>
                </a:lnTo>
                <a:lnTo>
                  <a:pt x="1823196" y="1109067"/>
                </a:lnTo>
                <a:lnTo>
                  <a:pt x="1828799" y="1060450"/>
                </a:lnTo>
                <a:lnTo>
                  <a:pt x="1828799" y="212089"/>
                </a:lnTo>
                <a:lnTo>
                  <a:pt x="1823196" y="163472"/>
                </a:lnTo>
                <a:lnTo>
                  <a:pt x="1807235" y="118835"/>
                </a:lnTo>
                <a:lnTo>
                  <a:pt x="1782193" y="79455"/>
                </a:lnTo>
                <a:lnTo>
                  <a:pt x="1749344" y="46606"/>
                </a:lnTo>
                <a:lnTo>
                  <a:pt x="1709964" y="21564"/>
                </a:lnTo>
                <a:lnTo>
                  <a:pt x="1665327" y="5603"/>
                </a:lnTo>
                <a:lnTo>
                  <a:pt x="1616710" y="0"/>
                </a:lnTo>
                <a:close/>
              </a:path>
            </a:pathLst>
          </a:custGeom>
          <a:solidFill>
            <a:srgbClr val="FF9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3196" y="2515057"/>
            <a:ext cx="1047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FFFF"/>
                </a:solidFill>
                <a:latin typeface="Segoe UI"/>
                <a:cs typeface="Segoe UI"/>
              </a:rPr>
              <a:t>Test</a:t>
            </a:r>
            <a:r>
              <a:rPr sz="1800" b="1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Class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76943" y="2078735"/>
            <a:ext cx="1828800" cy="1272540"/>
          </a:xfrm>
          <a:custGeom>
            <a:avLst/>
            <a:gdLst/>
            <a:ahLst/>
            <a:cxnLst/>
            <a:rect l="l" t="t" r="r" b="b"/>
            <a:pathLst>
              <a:path w="1828800" h="1272539">
                <a:moveTo>
                  <a:pt x="1616709" y="0"/>
                </a:moveTo>
                <a:lnTo>
                  <a:pt x="212089" y="0"/>
                </a:lnTo>
                <a:lnTo>
                  <a:pt x="163472" y="5603"/>
                </a:lnTo>
                <a:lnTo>
                  <a:pt x="118835" y="21564"/>
                </a:lnTo>
                <a:lnTo>
                  <a:pt x="79455" y="46606"/>
                </a:lnTo>
                <a:lnTo>
                  <a:pt x="46606" y="79455"/>
                </a:lnTo>
                <a:lnTo>
                  <a:pt x="21564" y="118835"/>
                </a:lnTo>
                <a:lnTo>
                  <a:pt x="5603" y="163472"/>
                </a:lnTo>
                <a:lnTo>
                  <a:pt x="0" y="212089"/>
                </a:lnTo>
                <a:lnTo>
                  <a:pt x="0" y="1060450"/>
                </a:lnTo>
                <a:lnTo>
                  <a:pt x="5603" y="1109067"/>
                </a:lnTo>
                <a:lnTo>
                  <a:pt x="21564" y="1153704"/>
                </a:lnTo>
                <a:lnTo>
                  <a:pt x="46606" y="1193084"/>
                </a:lnTo>
                <a:lnTo>
                  <a:pt x="79455" y="1225933"/>
                </a:lnTo>
                <a:lnTo>
                  <a:pt x="118835" y="1250975"/>
                </a:lnTo>
                <a:lnTo>
                  <a:pt x="163472" y="1266936"/>
                </a:lnTo>
                <a:lnTo>
                  <a:pt x="212089" y="1272539"/>
                </a:lnTo>
                <a:lnTo>
                  <a:pt x="1616709" y="1272539"/>
                </a:lnTo>
                <a:lnTo>
                  <a:pt x="1665327" y="1266936"/>
                </a:lnTo>
                <a:lnTo>
                  <a:pt x="1709964" y="1250975"/>
                </a:lnTo>
                <a:lnTo>
                  <a:pt x="1749344" y="1225933"/>
                </a:lnTo>
                <a:lnTo>
                  <a:pt x="1782193" y="1193084"/>
                </a:lnTo>
                <a:lnTo>
                  <a:pt x="1807235" y="1153704"/>
                </a:lnTo>
                <a:lnTo>
                  <a:pt x="1823196" y="1109067"/>
                </a:lnTo>
                <a:lnTo>
                  <a:pt x="1828800" y="1060450"/>
                </a:lnTo>
                <a:lnTo>
                  <a:pt x="1828800" y="212089"/>
                </a:lnTo>
                <a:lnTo>
                  <a:pt x="1823196" y="163472"/>
                </a:lnTo>
                <a:lnTo>
                  <a:pt x="1807235" y="118835"/>
                </a:lnTo>
                <a:lnTo>
                  <a:pt x="1782193" y="79455"/>
                </a:lnTo>
                <a:lnTo>
                  <a:pt x="1749344" y="46606"/>
                </a:lnTo>
                <a:lnTo>
                  <a:pt x="1709964" y="21564"/>
                </a:lnTo>
                <a:lnTo>
                  <a:pt x="1665327" y="5603"/>
                </a:lnTo>
                <a:lnTo>
                  <a:pt x="161670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21545" y="2422905"/>
            <a:ext cx="134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Class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A  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(Under</a:t>
            </a:r>
            <a:r>
              <a:rPr sz="1800" b="1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Segoe UI"/>
                <a:cs typeface="Segoe UI"/>
              </a:rPr>
              <a:t>Test)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4600" y="3553967"/>
            <a:ext cx="425450" cy="1472565"/>
          </a:xfrm>
          <a:custGeom>
            <a:avLst/>
            <a:gdLst/>
            <a:ahLst/>
            <a:cxnLst/>
            <a:rect l="l" t="t" r="r" b="b"/>
            <a:pathLst>
              <a:path w="425450" h="1472564">
                <a:moveTo>
                  <a:pt x="425196" y="1259586"/>
                </a:moveTo>
                <a:lnTo>
                  <a:pt x="0" y="1259586"/>
                </a:lnTo>
                <a:lnTo>
                  <a:pt x="212598" y="1472184"/>
                </a:lnTo>
                <a:lnTo>
                  <a:pt x="425196" y="1259586"/>
                </a:lnTo>
                <a:close/>
              </a:path>
              <a:path w="425450" h="1472564">
                <a:moveTo>
                  <a:pt x="318897" y="0"/>
                </a:moveTo>
                <a:lnTo>
                  <a:pt x="106299" y="0"/>
                </a:lnTo>
                <a:lnTo>
                  <a:pt x="106299" y="1259586"/>
                </a:lnTo>
                <a:lnTo>
                  <a:pt x="318897" y="1259586"/>
                </a:lnTo>
                <a:lnTo>
                  <a:pt x="31889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29732" y="5195417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Segoe UI"/>
                <a:cs typeface="Segoe UI"/>
              </a:rPr>
              <a:t>RESU</a:t>
            </a:r>
            <a:r>
              <a:rPr sz="3600" b="1" spc="-245" dirty="0">
                <a:solidFill>
                  <a:srgbClr val="FF0000"/>
                </a:solidFill>
                <a:latin typeface="Segoe UI"/>
                <a:cs typeface="Segoe UI"/>
              </a:rPr>
              <a:t>L</a:t>
            </a:r>
            <a:r>
              <a:rPr sz="3600" b="1" dirty="0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87283" y="2523744"/>
            <a:ext cx="553720" cy="424180"/>
          </a:xfrm>
          <a:custGeom>
            <a:avLst/>
            <a:gdLst/>
            <a:ahLst/>
            <a:cxnLst/>
            <a:rect l="l" t="t" r="r" b="b"/>
            <a:pathLst>
              <a:path w="553720" h="424180">
                <a:moveTo>
                  <a:pt x="341375" y="0"/>
                </a:moveTo>
                <a:lnTo>
                  <a:pt x="341375" y="105917"/>
                </a:lnTo>
                <a:lnTo>
                  <a:pt x="0" y="105917"/>
                </a:lnTo>
                <a:lnTo>
                  <a:pt x="0" y="317753"/>
                </a:lnTo>
                <a:lnTo>
                  <a:pt x="341375" y="317753"/>
                </a:lnTo>
                <a:lnTo>
                  <a:pt x="341375" y="423671"/>
                </a:lnTo>
                <a:lnTo>
                  <a:pt x="553212" y="211835"/>
                </a:lnTo>
                <a:lnTo>
                  <a:pt x="34137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70266" y="2122678"/>
            <a:ext cx="54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D75B6"/>
                </a:solidFill>
                <a:latin typeface="Segoe UI"/>
                <a:cs typeface="Segoe UI"/>
              </a:rPr>
              <a:t>Use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1123" y="1496567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1680" y="154609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4930" y="1550288"/>
            <a:ext cx="1438910" cy="70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Class</a:t>
            </a:r>
            <a:r>
              <a:rPr sz="1600" b="1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Class under</a:t>
            </a:r>
            <a:r>
              <a:rPr sz="16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5695" y="2622804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6251" y="267284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9502" y="2677160"/>
            <a:ext cx="2809240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Mock</a:t>
            </a:r>
            <a:r>
              <a:rPr sz="1600" b="1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Object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ts val="1800"/>
              </a:lnSpc>
              <a:spcBef>
                <a:spcPts val="1635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Object use to mimic real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object  and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verify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test correctness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5695" y="3863340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6251" y="3913123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9502" y="3917137"/>
            <a:ext cx="2638425" cy="92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404040"/>
                </a:solidFill>
                <a:latin typeface="Segoe UI"/>
                <a:cs typeface="Segoe UI"/>
              </a:rPr>
              <a:t>Test</a:t>
            </a:r>
            <a:r>
              <a:rPr sz="16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Segoe UI"/>
                <a:cs typeface="Segoe UI"/>
              </a:rPr>
              <a:t>Class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ts val="1800"/>
              </a:lnSpc>
              <a:spcBef>
                <a:spcPts val="1639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Class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 create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and initialize  scenario, and verify the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result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0268" y="5053584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0823" y="510362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3769" y="5107940"/>
            <a:ext cx="2954020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404040"/>
                </a:solidFill>
                <a:latin typeface="Segoe UI"/>
                <a:cs typeface="Segoe UI"/>
              </a:rPr>
              <a:t>Result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ts val="1800"/>
              </a:lnSpc>
              <a:spcBef>
                <a:spcPts val="1640"/>
              </a:spcBef>
            </a:pP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Result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from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mock objects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 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check how the object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are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treated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44482" y="4456557"/>
            <a:ext cx="129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Fake</a:t>
            </a:r>
            <a:r>
              <a:rPr sz="18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Objects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96882" y="4608652"/>
            <a:ext cx="1294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Fake</a:t>
            </a:r>
            <a:r>
              <a:rPr sz="18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Objects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38416" y="3155188"/>
            <a:ext cx="3825239" cy="254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249282" y="4746498"/>
            <a:ext cx="1295400" cy="6045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Fake</a:t>
            </a:r>
            <a:r>
              <a:rPr sz="1800" spc="-2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700" b="1" spc="-622" baseline="-3086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800" spc="-415" dirty="0">
                <a:solidFill>
                  <a:srgbClr val="FFFFFF"/>
                </a:solidFill>
                <a:latin typeface="Segoe UI"/>
                <a:cs typeface="Segoe UI"/>
              </a:rPr>
              <a:t>Ob</a:t>
            </a:r>
            <a:r>
              <a:rPr sz="2700" b="1" spc="-622" baseline="-3086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800" spc="-415" dirty="0">
                <a:solidFill>
                  <a:srgbClr val="FFFFFF"/>
                </a:solidFill>
                <a:latin typeface="Segoe UI"/>
                <a:cs typeface="Segoe UI"/>
              </a:rPr>
              <a:t>j</a:t>
            </a:r>
            <a:r>
              <a:rPr sz="2700" b="1" spc="-622" baseline="-3086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800" spc="-41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700" b="1" spc="-622" baseline="-3086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800" spc="-415" dirty="0">
                <a:solidFill>
                  <a:srgbClr val="FFFFFF"/>
                </a:solidFill>
                <a:latin typeface="Segoe UI"/>
                <a:cs typeface="Segoe UI"/>
              </a:rPr>
              <a:t>cts</a:t>
            </a:r>
            <a:endParaRPr sz="1800">
              <a:latin typeface="Segoe UI"/>
              <a:cs typeface="Segoe UI"/>
            </a:endParaRPr>
          </a:p>
          <a:p>
            <a:pPr marL="398145">
              <a:lnSpc>
                <a:spcPct val="100000"/>
              </a:lnSpc>
              <a:spcBef>
                <a:spcPts val="120"/>
              </a:spcBef>
            </a:pP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Objects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38695" y="3699509"/>
            <a:ext cx="431165" cy="544830"/>
          </a:xfrm>
          <a:prstGeom prst="rect">
            <a:avLst/>
          </a:prstGeom>
        </p:spPr>
        <p:txBody>
          <a:bodyPr vert="vert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2D75B6"/>
                </a:solidFill>
                <a:latin typeface="Segoe UI"/>
                <a:cs typeface="Segoe UI"/>
              </a:rPr>
              <a:t>Use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3799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1F3863"/>
                </a:solidFill>
              </a:rPr>
              <a:t>MOCKITO</a:t>
            </a:r>
            <a:r>
              <a:rPr sz="2800" spc="-85" dirty="0">
                <a:solidFill>
                  <a:srgbClr val="1F3863"/>
                </a:solidFill>
              </a:rPr>
              <a:t> </a:t>
            </a:r>
            <a:r>
              <a:rPr sz="2800" spc="-45" dirty="0">
                <a:solidFill>
                  <a:srgbClr val="1F3863"/>
                </a:solidFill>
              </a:rPr>
              <a:t>INSTALLATION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1757172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09" h="408939">
                <a:moveTo>
                  <a:pt x="204978" y="0"/>
                </a:moveTo>
                <a:lnTo>
                  <a:pt x="157977" y="5393"/>
                </a:lnTo>
                <a:lnTo>
                  <a:pt x="114833" y="20758"/>
                </a:lnTo>
                <a:lnTo>
                  <a:pt x="76774" y="44866"/>
                </a:lnTo>
                <a:lnTo>
                  <a:pt x="45030" y="76493"/>
                </a:lnTo>
                <a:lnTo>
                  <a:pt x="20833" y="114411"/>
                </a:lnTo>
                <a:lnTo>
                  <a:pt x="5413" y="157394"/>
                </a:lnTo>
                <a:lnTo>
                  <a:pt x="0" y="204215"/>
                </a:lnTo>
                <a:lnTo>
                  <a:pt x="5413" y="251037"/>
                </a:lnTo>
                <a:lnTo>
                  <a:pt x="20833" y="294020"/>
                </a:lnTo>
                <a:lnTo>
                  <a:pt x="45030" y="331938"/>
                </a:lnTo>
                <a:lnTo>
                  <a:pt x="76774" y="363565"/>
                </a:lnTo>
                <a:lnTo>
                  <a:pt x="114833" y="387673"/>
                </a:lnTo>
                <a:lnTo>
                  <a:pt x="157977" y="403038"/>
                </a:lnTo>
                <a:lnTo>
                  <a:pt x="204978" y="408431"/>
                </a:lnTo>
                <a:lnTo>
                  <a:pt x="251978" y="403038"/>
                </a:lnTo>
                <a:lnTo>
                  <a:pt x="295122" y="387673"/>
                </a:lnTo>
                <a:lnTo>
                  <a:pt x="333181" y="363565"/>
                </a:lnTo>
                <a:lnTo>
                  <a:pt x="364925" y="331938"/>
                </a:lnTo>
                <a:lnTo>
                  <a:pt x="389122" y="294020"/>
                </a:lnTo>
                <a:lnTo>
                  <a:pt x="404542" y="251037"/>
                </a:lnTo>
                <a:lnTo>
                  <a:pt x="409956" y="204215"/>
                </a:lnTo>
                <a:lnTo>
                  <a:pt x="404542" y="157394"/>
                </a:lnTo>
                <a:lnTo>
                  <a:pt x="389122" y="114411"/>
                </a:lnTo>
                <a:lnTo>
                  <a:pt x="364925" y="76493"/>
                </a:lnTo>
                <a:lnTo>
                  <a:pt x="333181" y="44866"/>
                </a:lnTo>
                <a:lnTo>
                  <a:pt x="295122" y="20758"/>
                </a:lnTo>
                <a:lnTo>
                  <a:pt x="251978" y="5393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680" y="180568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930" y="1810257"/>
            <a:ext cx="4004945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Using Jar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ts val="1800"/>
              </a:lnSpc>
              <a:spcBef>
                <a:spcPts val="1635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Download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“mockito-core.jar” at  </a:t>
            </a:r>
            <a:r>
              <a:rPr sz="16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2"/>
              </a:rPr>
              <a:t>www.mockito.org</a:t>
            </a:r>
            <a:r>
              <a:rPr sz="1600" spc="-15" dirty="0">
                <a:solidFill>
                  <a:srgbClr val="0462C1"/>
                </a:solidFill>
                <a:latin typeface="Segoe UI"/>
                <a:cs typeface="Segoe UI"/>
                <a:hlinkClick r:id="rId2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put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your class</a:t>
            </a:r>
            <a:r>
              <a:rPr sz="1600" spc="1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path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95" y="411022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6251" y="4159757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502" y="4163948"/>
            <a:ext cx="4368165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Using </a:t>
            </a:r>
            <a:r>
              <a:rPr sz="1600" b="1" spc="-5" dirty="0">
                <a:solidFill>
                  <a:srgbClr val="404040"/>
                </a:solidFill>
                <a:latin typeface="Segoe UI"/>
                <a:cs typeface="Segoe UI"/>
              </a:rPr>
              <a:t>POM</a:t>
            </a:r>
            <a:r>
              <a:rPr sz="16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Segoe UI"/>
                <a:cs typeface="Segoe UI"/>
              </a:rPr>
              <a:t>(Maven)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ts val="1860"/>
              </a:lnSpc>
              <a:spcBef>
                <a:spcPts val="147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Add this dependency in pom.xml on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your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 maven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ts val="1860"/>
              </a:lnSpc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module /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project.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37959" y="4003547"/>
            <a:ext cx="4328160" cy="1659889"/>
          </a:xfrm>
          <a:custGeom>
            <a:avLst/>
            <a:gdLst/>
            <a:ahLst/>
            <a:cxnLst/>
            <a:rect l="l" t="t" r="r" b="b"/>
            <a:pathLst>
              <a:path w="4328159" h="1659889">
                <a:moveTo>
                  <a:pt x="4267200" y="0"/>
                </a:moveTo>
                <a:lnTo>
                  <a:pt x="60960" y="0"/>
                </a:lnTo>
                <a:lnTo>
                  <a:pt x="37236" y="4792"/>
                </a:lnTo>
                <a:lnTo>
                  <a:pt x="17859" y="17859"/>
                </a:lnTo>
                <a:lnTo>
                  <a:pt x="4792" y="37236"/>
                </a:lnTo>
                <a:lnTo>
                  <a:pt x="0" y="60959"/>
                </a:lnTo>
                <a:lnTo>
                  <a:pt x="0" y="1598714"/>
                </a:lnTo>
                <a:lnTo>
                  <a:pt x="4792" y="1622425"/>
                </a:lnTo>
                <a:lnTo>
                  <a:pt x="17859" y="1641790"/>
                </a:lnTo>
                <a:lnTo>
                  <a:pt x="37236" y="1654847"/>
                </a:lnTo>
                <a:lnTo>
                  <a:pt x="60960" y="1659636"/>
                </a:lnTo>
                <a:lnTo>
                  <a:pt x="4267200" y="1659636"/>
                </a:lnTo>
                <a:lnTo>
                  <a:pt x="4290923" y="1654847"/>
                </a:lnTo>
                <a:lnTo>
                  <a:pt x="4310300" y="1641790"/>
                </a:lnTo>
                <a:lnTo>
                  <a:pt x="4323367" y="1622425"/>
                </a:lnTo>
                <a:lnTo>
                  <a:pt x="4328160" y="1598714"/>
                </a:lnTo>
                <a:lnTo>
                  <a:pt x="4328160" y="60959"/>
                </a:lnTo>
                <a:lnTo>
                  <a:pt x="4323367" y="37236"/>
                </a:lnTo>
                <a:lnTo>
                  <a:pt x="4310300" y="17859"/>
                </a:lnTo>
                <a:lnTo>
                  <a:pt x="4290923" y="4792"/>
                </a:lnTo>
                <a:lnTo>
                  <a:pt x="426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47688" y="4281932"/>
            <a:ext cx="1209040" cy="236220"/>
          </a:xfrm>
          <a:custGeom>
            <a:avLst/>
            <a:gdLst/>
            <a:ahLst/>
            <a:cxnLst/>
            <a:rect l="l" t="t" r="r" b="b"/>
            <a:pathLst>
              <a:path w="1209040" h="236220">
                <a:moveTo>
                  <a:pt x="0" y="236220"/>
                </a:moveTo>
                <a:lnTo>
                  <a:pt x="1208531" y="236220"/>
                </a:lnTo>
                <a:lnTo>
                  <a:pt x="1208531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35877" y="4283709"/>
            <a:ext cx="1233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Segoe UI"/>
                <a:cs typeface="Segoe UI"/>
              </a:rPr>
              <a:t>&lt;dependency&gt;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80604" y="4281932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7688" y="4495291"/>
            <a:ext cx="914400" cy="213360"/>
          </a:xfrm>
          <a:custGeom>
            <a:avLst/>
            <a:gdLst/>
            <a:ahLst/>
            <a:cxnLst/>
            <a:rect l="l" t="t" r="r" b="b"/>
            <a:pathLst>
              <a:path w="914400" h="213360">
                <a:moveTo>
                  <a:pt x="0" y="213359"/>
                </a:moveTo>
                <a:lnTo>
                  <a:pt x="914400" y="213359"/>
                </a:lnTo>
                <a:lnTo>
                  <a:pt x="914400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62088" y="4495291"/>
            <a:ext cx="121920" cy="213360"/>
          </a:xfrm>
          <a:custGeom>
            <a:avLst/>
            <a:gdLst/>
            <a:ahLst/>
            <a:cxnLst/>
            <a:rect l="l" t="t" r="r" b="b"/>
            <a:pathLst>
              <a:path w="121920" h="213360">
                <a:moveTo>
                  <a:pt x="0" y="213359"/>
                </a:moveTo>
                <a:lnTo>
                  <a:pt x="121920" y="213359"/>
                </a:lnTo>
                <a:lnTo>
                  <a:pt x="121920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84007" y="4495291"/>
            <a:ext cx="628015" cy="213360"/>
          </a:xfrm>
          <a:custGeom>
            <a:avLst/>
            <a:gdLst/>
            <a:ahLst/>
            <a:cxnLst/>
            <a:rect l="l" t="t" r="r" b="b"/>
            <a:pathLst>
              <a:path w="628015" h="213360">
                <a:moveTo>
                  <a:pt x="0" y="213359"/>
                </a:moveTo>
                <a:lnTo>
                  <a:pt x="627888" y="213359"/>
                </a:lnTo>
                <a:lnTo>
                  <a:pt x="627888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1895" y="4495291"/>
            <a:ext cx="121920" cy="236220"/>
          </a:xfrm>
          <a:custGeom>
            <a:avLst/>
            <a:gdLst/>
            <a:ahLst/>
            <a:cxnLst/>
            <a:rect l="l" t="t" r="r" b="b"/>
            <a:pathLst>
              <a:path w="121920" h="236220">
                <a:moveTo>
                  <a:pt x="0" y="236219"/>
                </a:moveTo>
                <a:lnTo>
                  <a:pt x="121920" y="236219"/>
                </a:lnTo>
                <a:lnTo>
                  <a:pt x="121920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3816" y="4495291"/>
            <a:ext cx="1024255" cy="236220"/>
          </a:xfrm>
          <a:custGeom>
            <a:avLst/>
            <a:gdLst/>
            <a:ahLst/>
            <a:cxnLst/>
            <a:rect l="l" t="t" r="r" b="b"/>
            <a:pathLst>
              <a:path w="1024254" h="236220">
                <a:moveTo>
                  <a:pt x="0" y="236219"/>
                </a:moveTo>
                <a:lnTo>
                  <a:pt x="1024127" y="236219"/>
                </a:lnTo>
                <a:lnTo>
                  <a:pt x="1024127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57943" y="4495291"/>
            <a:ext cx="192405" cy="236220"/>
          </a:xfrm>
          <a:custGeom>
            <a:avLst/>
            <a:gdLst/>
            <a:ahLst/>
            <a:cxnLst/>
            <a:rect l="l" t="t" r="r" b="b"/>
            <a:pathLst>
              <a:path w="192404" h="236220">
                <a:moveTo>
                  <a:pt x="0" y="236219"/>
                </a:moveTo>
                <a:lnTo>
                  <a:pt x="192024" y="236219"/>
                </a:lnTo>
                <a:lnTo>
                  <a:pt x="192024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49968" y="4495291"/>
            <a:ext cx="626745" cy="236220"/>
          </a:xfrm>
          <a:custGeom>
            <a:avLst/>
            <a:gdLst/>
            <a:ahLst/>
            <a:cxnLst/>
            <a:rect l="l" t="t" r="r" b="b"/>
            <a:pathLst>
              <a:path w="626745" h="236220">
                <a:moveTo>
                  <a:pt x="0" y="236219"/>
                </a:moveTo>
                <a:lnTo>
                  <a:pt x="626364" y="236219"/>
                </a:lnTo>
                <a:lnTo>
                  <a:pt x="626364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76331" y="4495291"/>
            <a:ext cx="121920" cy="236220"/>
          </a:xfrm>
          <a:custGeom>
            <a:avLst/>
            <a:gdLst/>
            <a:ahLst/>
            <a:cxnLst/>
            <a:rect l="l" t="t" r="r" b="b"/>
            <a:pathLst>
              <a:path w="121920" h="236220">
                <a:moveTo>
                  <a:pt x="0" y="236219"/>
                </a:moveTo>
                <a:lnTo>
                  <a:pt x="121920" y="236219"/>
                </a:lnTo>
                <a:lnTo>
                  <a:pt x="121920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50277" y="4497451"/>
            <a:ext cx="286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Segoe UI"/>
                <a:cs typeface="Segoe UI"/>
              </a:rPr>
              <a:t>&lt;groupId&gt;</a:t>
            </a:r>
            <a:r>
              <a:rPr sz="1400" b="1" spc="-5" dirty="0">
                <a:latin typeface="Segoe UI"/>
                <a:cs typeface="Segoe UI"/>
              </a:rPr>
              <a:t>org.mockito</a:t>
            </a:r>
            <a:r>
              <a:rPr sz="1400" spc="-5" dirty="0">
                <a:solidFill>
                  <a:srgbClr val="0000FF"/>
                </a:solidFill>
                <a:latin typeface="Segoe UI"/>
                <a:cs typeface="Segoe UI"/>
              </a:rPr>
              <a:t>&lt;/groupId&gt;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422635" y="4495291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47688" y="4708652"/>
            <a:ext cx="914400" cy="213360"/>
          </a:xfrm>
          <a:custGeom>
            <a:avLst/>
            <a:gdLst/>
            <a:ahLst/>
            <a:cxnLst/>
            <a:rect l="l" t="t" r="r" b="b"/>
            <a:pathLst>
              <a:path w="914400" h="213360">
                <a:moveTo>
                  <a:pt x="0" y="213360"/>
                </a:moveTo>
                <a:lnTo>
                  <a:pt x="914400" y="213360"/>
                </a:lnTo>
                <a:lnTo>
                  <a:pt x="914400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62088" y="4708652"/>
            <a:ext cx="121920" cy="213360"/>
          </a:xfrm>
          <a:custGeom>
            <a:avLst/>
            <a:gdLst/>
            <a:ahLst/>
            <a:cxnLst/>
            <a:rect l="l" t="t" r="r" b="b"/>
            <a:pathLst>
              <a:path w="121920" h="213360">
                <a:moveTo>
                  <a:pt x="0" y="213360"/>
                </a:moveTo>
                <a:lnTo>
                  <a:pt x="121920" y="213360"/>
                </a:lnTo>
                <a:lnTo>
                  <a:pt x="121920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84007" y="4708652"/>
            <a:ext cx="706120" cy="236220"/>
          </a:xfrm>
          <a:custGeom>
            <a:avLst/>
            <a:gdLst/>
            <a:ahLst/>
            <a:cxnLst/>
            <a:rect l="l" t="t" r="r" b="b"/>
            <a:pathLst>
              <a:path w="706120" h="236220">
                <a:moveTo>
                  <a:pt x="0" y="236220"/>
                </a:moveTo>
                <a:lnTo>
                  <a:pt x="705611" y="236220"/>
                </a:lnTo>
                <a:lnTo>
                  <a:pt x="705611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89619" y="4708652"/>
            <a:ext cx="121920" cy="213360"/>
          </a:xfrm>
          <a:custGeom>
            <a:avLst/>
            <a:gdLst/>
            <a:ahLst/>
            <a:cxnLst/>
            <a:rect l="l" t="t" r="r" b="b"/>
            <a:pathLst>
              <a:path w="121920" h="213360">
                <a:moveTo>
                  <a:pt x="0" y="213360"/>
                </a:moveTo>
                <a:lnTo>
                  <a:pt x="121920" y="213360"/>
                </a:lnTo>
                <a:lnTo>
                  <a:pt x="121920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11540" y="4708652"/>
            <a:ext cx="687705" cy="236220"/>
          </a:xfrm>
          <a:custGeom>
            <a:avLst/>
            <a:gdLst/>
            <a:ahLst/>
            <a:cxnLst/>
            <a:rect l="l" t="t" r="r" b="b"/>
            <a:pathLst>
              <a:path w="687704" h="236220">
                <a:moveTo>
                  <a:pt x="0" y="236220"/>
                </a:moveTo>
                <a:lnTo>
                  <a:pt x="687324" y="236220"/>
                </a:lnTo>
                <a:lnTo>
                  <a:pt x="687324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34678" y="4708652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716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70492" y="4708652"/>
            <a:ext cx="195580" cy="213360"/>
          </a:xfrm>
          <a:custGeom>
            <a:avLst/>
            <a:gdLst/>
            <a:ahLst/>
            <a:cxnLst/>
            <a:rect l="l" t="t" r="r" b="b"/>
            <a:pathLst>
              <a:path w="195579" h="213360">
                <a:moveTo>
                  <a:pt x="0" y="213360"/>
                </a:moveTo>
                <a:lnTo>
                  <a:pt x="195072" y="213360"/>
                </a:lnTo>
                <a:lnTo>
                  <a:pt x="195072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65564" y="4708652"/>
            <a:ext cx="192405" cy="213360"/>
          </a:xfrm>
          <a:custGeom>
            <a:avLst/>
            <a:gdLst/>
            <a:ahLst/>
            <a:cxnLst/>
            <a:rect l="l" t="t" r="r" b="b"/>
            <a:pathLst>
              <a:path w="192404" h="213360">
                <a:moveTo>
                  <a:pt x="0" y="213360"/>
                </a:moveTo>
                <a:lnTo>
                  <a:pt x="192024" y="213360"/>
                </a:lnTo>
                <a:lnTo>
                  <a:pt x="192024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57588" y="4708652"/>
            <a:ext cx="702945" cy="236220"/>
          </a:xfrm>
          <a:custGeom>
            <a:avLst/>
            <a:gdLst/>
            <a:ahLst/>
            <a:cxnLst/>
            <a:rect l="l" t="t" r="r" b="b"/>
            <a:pathLst>
              <a:path w="702945" h="236220">
                <a:moveTo>
                  <a:pt x="0" y="236220"/>
                </a:moveTo>
                <a:lnTo>
                  <a:pt x="702564" y="236220"/>
                </a:lnTo>
                <a:lnTo>
                  <a:pt x="702564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60152" y="4708652"/>
            <a:ext cx="121920" cy="236220"/>
          </a:xfrm>
          <a:custGeom>
            <a:avLst/>
            <a:gdLst/>
            <a:ahLst/>
            <a:cxnLst/>
            <a:rect l="l" t="t" r="r" b="b"/>
            <a:pathLst>
              <a:path w="121920" h="236220">
                <a:moveTo>
                  <a:pt x="0" y="236220"/>
                </a:moveTo>
                <a:lnTo>
                  <a:pt x="121920" y="236220"/>
                </a:lnTo>
                <a:lnTo>
                  <a:pt x="121920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550277" y="4710810"/>
            <a:ext cx="2946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Segoe UI"/>
                <a:cs typeface="Segoe UI"/>
              </a:rPr>
              <a:t>&lt;artifactId&gt;</a:t>
            </a:r>
            <a:r>
              <a:rPr sz="1400" b="1" dirty="0">
                <a:latin typeface="Segoe UI"/>
                <a:cs typeface="Segoe UI"/>
              </a:rPr>
              <a:t>mockito-all</a:t>
            </a:r>
            <a:r>
              <a:rPr sz="1400" dirty="0">
                <a:solidFill>
                  <a:srgbClr val="0000FF"/>
                </a:solidFill>
                <a:latin typeface="Segoe UI"/>
                <a:cs typeface="Segoe UI"/>
              </a:rPr>
              <a:t>&lt;/artifactId&gt;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506456" y="4708652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47688" y="4922011"/>
            <a:ext cx="914400" cy="213360"/>
          </a:xfrm>
          <a:custGeom>
            <a:avLst/>
            <a:gdLst/>
            <a:ahLst/>
            <a:cxnLst/>
            <a:rect l="l" t="t" r="r" b="b"/>
            <a:pathLst>
              <a:path w="914400" h="213360">
                <a:moveTo>
                  <a:pt x="0" y="213359"/>
                </a:moveTo>
                <a:lnTo>
                  <a:pt x="914400" y="213359"/>
                </a:lnTo>
                <a:lnTo>
                  <a:pt x="914400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62088" y="4922011"/>
            <a:ext cx="809625" cy="236220"/>
          </a:xfrm>
          <a:custGeom>
            <a:avLst/>
            <a:gdLst/>
            <a:ahLst/>
            <a:cxnLst/>
            <a:rect l="l" t="t" r="r" b="b"/>
            <a:pathLst>
              <a:path w="809625" h="236220">
                <a:moveTo>
                  <a:pt x="0" y="236219"/>
                </a:moveTo>
                <a:lnTo>
                  <a:pt x="809244" y="236219"/>
                </a:lnTo>
                <a:lnTo>
                  <a:pt x="809244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71331" y="4922011"/>
            <a:ext cx="608330" cy="236220"/>
          </a:xfrm>
          <a:custGeom>
            <a:avLst/>
            <a:gdLst/>
            <a:ahLst/>
            <a:cxnLst/>
            <a:rect l="l" t="t" r="r" b="b"/>
            <a:pathLst>
              <a:path w="608329" h="236220">
                <a:moveTo>
                  <a:pt x="0" y="236219"/>
                </a:moveTo>
                <a:lnTo>
                  <a:pt x="608076" y="236219"/>
                </a:lnTo>
                <a:lnTo>
                  <a:pt x="608076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79407" y="4922011"/>
            <a:ext cx="879475" cy="236220"/>
          </a:xfrm>
          <a:custGeom>
            <a:avLst/>
            <a:gdLst/>
            <a:ahLst/>
            <a:cxnLst/>
            <a:rect l="l" t="t" r="r" b="b"/>
            <a:pathLst>
              <a:path w="879475" h="236220">
                <a:moveTo>
                  <a:pt x="0" y="236219"/>
                </a:moveTo>
                <a:lnTo>
                  <a:pt x="879348" y="236219"/>
                </a:lnTo>
                <a:lnTo>
                  <a:pt x="879348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550277" y="4924171"/>
            <a:ext cx="2322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Segoe UI"/>
                <a:cs typeface="Segoe UI"/>
              </a:rPr>
              <a:t>&lt;version&gt;</a:t>
            </a:r>
            <a:r>
              <a:rPr sz="1400" b="1" spc="-5" dirty="0">
                <a:latin typeface="Segoe UI"/>
                <a:cs typeface="Segoe UI"/>
              </a:rPr>
              <a:t>1.10.19</a:t>
            </a:r>
            <a:r>
              <a:rPr sz="1400" spc="-5" dirty="0">
                <a:solidFill>
                  <a:srgbClr val="0000FF"/>
                </a:solidFill>
                <a:latin typeface="Segoe UI"/>
                <a:cs typeface="Segoe UI"/>
              </a:rPr>
              <a:t>&lt;/version&gt;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883140" y="4922011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47688" y="5135371"/>
            <a:ext cx="1278890" cy="236220"/>
          </a:xfrm>
          <a:custGeom>
            <a:avLst/>
            <a:gdLst/>
            <a:ahLst/>
            <a:cxnLst/>
            <a:rect l="l" t="t" r="r" b="b"/>
            <a:pathLst>
              <a:path w="1278890" h="236220">
                <a:moveTo>
                  <a:pt x="0" y="236219"/>
                </a:moveTo>
                <a:lnTo>
                  <a:pt x="1278636" y="236219"/>
                </a:lnTo>
                <a:lnTo>
                  <a:pt x="1278636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35877" y="5137530"/>
            <a:ext cx="1304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Segoe UI"/>
                <a:cs typeface="Segoe UI"/>
              </a:rPr>
              <a:t>&lt;/</a:t>
            </a:r>
            <a:r>
              <a:rPr sz="1400" dirty="0">
                <a:solidFill>
                  <a:srgbClr val="0000FF"/>
                </a:solidFill>
                <a:latin typeface="Segoe UI"/>
                <a:cs typeface="Segoe UI"/>
              </a:rPr>
              <a:t>depe</a:t>
            </a:r>
            <a:r>
              <a:rPr sz="1400" spc="-5" dirty="0">
                <a:solidFill>
                  <a:srgbClr val="0000FF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0000FF"/>
                </a:solidFill>
                <a:latin typeface="Segoe UI"/>
                <a:cs typeface="Segoe UI"/>
              </a:rPr>
              <a:t>den</a:t>
            </a:r>
            <a:r>
              <a:rPr sz="1400" spc="-5" dirty="0">
                <a:solidFill>
                  <a:srgbClr val="0000FF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0000FF"/>
                </a:solidFill>
                <a:latin typeface="Segoe UI"/>
                <a:cs typeface="Segoe UI"/>
              </a:rPr>
              <a:t>y&gt;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85788" y="1842516"/>
            <a:ext cx="4046220" cy="1318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SOME </a:t>
            </a:r>
            <a:r>
              <a:rPr sz="2800" spc="-5" dirty="0">
                <a:solidFill>
                  <a:srgbClr val="1F3863"/>
                </a:solidFill>
              </a:rPr>
              <a:t>OF </a:t>
            </a:r>
            <a:r>
              <a:rPr sz="2800" spc="-30" dirty="0">
                <a:solidFill>
                  <a:srgbClr val="1F3863"/>
                </a:solidFill>
              </a:rPr>
              <a:t>MOCKITO </a:t>
            </a:r>
            <a:r>
              <a:rPr sz="2800" dirty="0">
                <a:solidFill>
                  <a:srgbClr val="1F3863"/>
                </a:solidFill>
              </a:rPr>
              <a:t>API </a:t>
            </a:r>
            <a:r>
              <a:rPr sz="2800" spc="5" dirty="0">
                <a:solidFill>
                  <a:srgbClr val="1F3863"/>
                </a:solidFill>
              </a:rPr>
              <a:t>(Mockito</a:t>
            </a:r>
            <a:r>
              <a:rPr sz="2800" spc="-60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1.10.19)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473" y="1468073"/>
            <a:ext cx="6075045" cy="47605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500" b="1" spc="-5" dirty="0">
                <a:solidFill>
                  <a:srgbClr val="1F3863"/>
                </a:solidFill>
                <a:latin typeface="Segoe UI"/>
                <a:cs typeface="Segoe UI"/>
              </a:rPr>
              <a:t>mock(</a:t>
            </a:r>
            <a:r>
              <a:rPr sz="1500" b="1" spc="-5" dirty="0">
                <a:solidFill>
                  <a:srgbClr val="FF0000"/>
                </a:solidFill>
                <a:latin typeface="Segoe UI"/>
                <a:cs typeface="Segoe UI"/>
              </a:rPr>
              <a:t>Class</a:t>
            </a:r>
            <a:r>
              <a:rPr sz="1500" b="1" spc="-5" dirty="0">
                <a:solidFill>
                  <a:srgbClr val="1F3863"/>
                </a:solidFill>
                <a:latin typeface="Segoe UI"/>
                <a:cs typeface="Segoe UI"/>
              </a:rPr>
              <a:t>)</a:t>
            </a:r>
            <a:endParaRPr sz="15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will </a:t>
            </a:r>
            <a:r>
              <a:rPr sz="1500" spc="-10" dirty="0">
                <a:solidFill>
                  <a:srgbClr val="1F3863"/>
                </a:solidFill>
                <a:latin typeface="Segoe UI"/>
                <a:cs typeface="Segoe UI"/>
              </a:rPr>
              <a:t>return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object </a:t>
            </a:r>
            <a:r>
              <a:rPr sz="1500" spc="-10" dirty="0">
                <a:solidFill>
                  <a:srgbClr val="1F3863"/>
                </a:solidFill>
                <a:latin typeface="Segoe UI"/>
                <a:cs typeface="Segoe UI"/>
              </a:rPr>
              <a:t>reference </a:t>
            </a:r>
            <a:r>
              <a:rPr sz="1500" spc="-15" dirty="0">
                <a:solidFill>
                  <a:srgbClr val="1F3863"/>
                </a:solidFill>
                <a:latin typeface="Segoe UI"/>
                <a:cs typeface="Segoe UI"/>
              </a:rPr>
              <a:t>of </a:t>
            </a:r>
            <a:r>
              <a:rPr sz="1500" dirty="0">
                <a:solidFill>
                  <a:srgbClr val="1F3863"/>
                </a:solidFill>
                <a:latin typeface="Segoe UI"/>
                <a:cs typeface="Segoe UI"/>
              </a:rPr>
              <a:t>mock </a:t>
            </a:r>
            <a:r>
              <a:rPr sz="1500" spc="-10" dirty="0">
                <a:solidFill>
                  <a:srgbClr val="1F3863"/>
                </a:solidFill>
                <a:latin typeface="Segoe UI"/>
                <a:cs typeface="Segoe UI"/>
              </a:rPr>
              <a:t>to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mimic</a:t>
            </a:r>
            <a:r>
              <a:rPr sz="1500" spc="10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Class</a:t>
            </a:r>
            <a:endParaRPr sz="15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500" b="1" spc="-5" dirty="0">
                <a:solidFill>
                  <a:srgbClr val="1F3863"/>
                </a:solidFill>
                <a:latin typeface="Segoe UI"/>
                <a:cs typeface="Segoe UI"/>
              </a:rPr>
              <a:t>when(</a:t>
            </a:r>
            <a:r>
              <a:rPr sz="1500" b="1" spc="-5" dirty="0">
                <a:solidFill>
                  <a:srgbClr val="00AFEF"/>
                </a:solidFill>
                <a:latin typeface="Segoe UI"/>
                <a:cs typeface="Segoe UI"/>
              </a:rPr>
              <a:t>object</a:t>
            </a:r>
            <a:r>
              <a:rPr sz="1500" b="1" spc="-5" dirty="0">
                <a:solidFill>
                  <a:srgbClr val="2E5496"/>
                </a:solidFill>
                <a:latin typeface="Segoe UI"/>
                <a:cs typeface="Segoe UI"/>
              </a:rPr>
              <a:t>.</a:t>
            </a:r>
            <a:r>
              <a:rPr sz="1500" b="1" spc="-5" dirty="0">
                <a:solidFill>
                  <a:srgbClr val="00AF50"/>
                </a:solidFill>
                <a:latin typeface="Segoe UI"/>
                <a:cs typeface="Segoe UI"/>
              </a:rPr>
              <a:t>methodCall</a:t>
            </a:r>
            <a:r>
              <a:rPr sz="1500" b="1" spc="-5" dirty="0">
                <a:solidFill>
                  <a:srgbClr val="1F3863"/>
                </a:solidFill>
                <a:latin typeface="Segoe UI"/>
                <a:cs typeface="Segoe UI"/>
              </a:rPr>
              <a:t>).thenReturn(</a:t>
            </a:r>
            <a:r>
              <a:rPr sz="1500" b="1" spc="-5" dirty="0">
                <a:solidFill>
                  <a:srgbClr val="FF9B45"/>
                </a:solidFill>
                <a:latin typeface="Segoe UI"/>
                <a:cs typeface="Segoe UI"/>
              </a:rPr>
              <a:t>variable</a:t>
            </a:r>
            <a:r>
              <a:rPr sz="1500" b="1" spc="-5" dirty="0">
                <a:solidFill>
                  <a:srgbClr val="1F3863"/>
                </a:solidFill>
                <a:latin typeface="Segoe UI"/>
                <a:cs typeface="Segoe UI"/>
              </a:rPr>
              <a:t>)</a:t>
            </a:r>
            <a:endParaRPr sz="15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if </a:t>
            </a:r>
            <a:r>
              <a:rPr sz="1500" spc="-5" dirty="0">
                <a:solidFill>
                  <a:srgbClr val="00AF50"/>
                </a:solidFill>
                <a:latin typeface="Segoe UI"/>
                <a:cs typeface="Segoe UI"/>
              </a:rPr>
              <a:t>methodCall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is called, then it will </a:t>
            </a:r>
            <a:r>
              <a:rPr sz="1500" spc="-10" dirty="0">
                <a:solidFill>
                  <a:srgbClr val="1F3863"/>
                </a:solidFill>
                <a:latin typeface="Segoe UI"/>
                <a:cs typeface="Segoe UI"/>
              </a:rPr>
              <a:t>return</a:t>
            </a:r>
            <a:r>
              <a:rPr sz="1500" spc="10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FF9B45"/>
                </a:solidFill>
                <a:latin typeface="Segoe UI"/>
                <a:cs typeface="Segoe UI"/>
              </a:rPr>
              <a:t>variable</a:t>
            </a:r>
            <a:endParaRPr sz="15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verify(</a:t>
            </a:r>
            <a:r>
              <a:rPr sz="1500" b="1" dirty="0">
                <a:solidFill>
                  <a:srgbClr val="00AFEF"/>
                </a:solidFill>
                <a:latin typeface="Segoe UI"/>
                <a:cs typeface="Segoe UI"/>
              </a:rPr>
              <a:t>object</a:t>
            </a: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).</a:t>
            </a:r>
            <a:r>
              <a:rPr sz="1500" b="1" spc="-2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AF50"/>
                </a:solidFill>
                <a:latin typeface="Segoe UI"/>
                <a:cs typeface="Segoe UI"/>
              </a:rPr>
              <a:t>methodCall</a:t>
            </a:r>
            <a:endParaRPr sz="1500">
              <a:latin typeface="Segoe UI"/>
              <a:cs typeface="Segoe UI"/>
            </a:endParaRPr>
          </a:p>
          <a:p>
            <a:pPr marR="2454275" algn="r">
              <a:lnSpc>
                <a:spcPct val="100000"/>
              </a:lnSpc>
              <a:spcBef>
                <a:spcPts val="275"/>
              </a:spcBef>
            </a:pP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will verify if </a:t>
            </a:r>
            <a:r>
              <a:rPr sz="1500" spc="-5" dirty="0">
                <a:solidFill>
                  <a:srgbClr val="00AF50"/>
                </a:solidFill>
                <a:latin typeface="Segoe UI"/>
                <a:cs typeface="Segoe UI"/>
              </a:rPr>
              <a:t>methodCall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is</a:t>
            </a:r>
            <a:r>
              <a:rPr sz="1500" spc="3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called</a:t>
            </a:r>
            <a:endParaRPr sz="1500">
              <a:latin typeface="Segoe UI"/>
              <a:cs typeface="Segoe UI"/>
            </a:endParaRPr>
          </a:p>
          <a:p>
            <a:pPr marL="227965" marR="2498090" indent="-227965" algn="r">
              <a:lnSpc>
                <a:spcPct val="100000"/>
              </a:lnSpc>
              <a:spcBef>
                <a:spcPts val="270"/>
              </a:spcBef>
              <a:buFont typeface="Segoe UI"/>
              <a:buChar char="-"/>
              <a:tabLst>
                <a:tab pos="227965" algn="l"/>
                <a:tab pos="241300" algn="l"/>
              </a:tabLst>
            </a:pP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verify(</a:t>
            </a:r>
            <a:r>
              <a:rPr sz="1500" b="1" dirty="0">
                <a:solidFill>
                  <a:srgbClr val="00AFEF"/>
                </a:solidFill>
                <a:latin typeface="Segoe UI"/>
                <a:cs typeface="Segoe UI"/>
              </a:rPr>
              <a:t>object</a:t>
            </a: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, times(int)).</a:t>
            </a:r>
            <a:r>
              <a:rPr sz="1500" b="1" spc="-8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AF50"/>
                </a:solidFill>
                <a:latin typeface="Segoe UI"/>
                <a:cs typeface="Segoe UI"/>
              </a:rPr>
              <a:t>methodCall</a:t>
            </a:r>
            <a:endParaRPr sz="15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will verify if </a:t>
            </a:r>
            <a:r>
              <a:rPr sz="1500" spc="-5" dirty="0">
                <a:solidFill>
                  <a:srgbClr val="00AF50"/>
                </a:solidFill>
                <a:latin typeface="Segoe UI"/>
                <a:cs typeface="Segoe UI"/>
              </a:rPr>
              <a:t>methodCall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is called </a:t>
            </a:r>
            <a:r>
              <a:rPr sz="1500" spc="-10" dirty="0">
                <a:solidFill>
                  <a:srgbClr val="1F3863"/>
                </a:solidFill>
                <a:latin typeface="Segoe UI"/>
                <a:cs typeface="Segoe UI"/>
              </a:rPr>
              <a:t>with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given</a:t>
            </a:r>
            <a:r>
              <a:rPr sz="1500" spc="9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1F3863"/>
                </a:solidFill>
                <a:latin typeface="Segoe UI"/>
                <a:cs typeface="Segoe UI"/>
              </a:rPr>
              <a:t>times</a:t>
            </a:r>
            <a:endParaRPr sz="15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verify(</a:t>
            </a:r>
            <a:r>
              <a:rPr sz="1500" b="1" dirty="0">
                <a:solidFill>
                  <a:srgbClr val="00AFEF"/>
                </a:solidFill>
                <a:latin typeface="Segoe UI"/>
                <a:cs typeface="Segoe UI"/>
              </a:rPr>
              <a:t>object</a:t>
            </a: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, </a:t>
            </a:r>
            <a:r>
              <a:rPr sz="1500" b="1" spc="-5" dirty="0">
                <a:solidFill>
                  <a:srgbClr val="1F3863"/>
                </a:solidFill>
                <a:latin typeface="Segoe UI"/>
                <a:cs typeface="Segoe UI"/>
              </a:rPr>
              <a:t>never()).</a:t>
            </a:r>
            <a:r>
              <a:rPr sz="1500" b="1" spc="-2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AF50"/>
                </a:solidFill>
                <a:latin typeface="Segoe UI"/>
                <a:cs typeface="Segoe UI"/>
              </a:rPr>
              <a:t>methodCall</a:t>
            </a:r>
            <a:endParaRPr sz="15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will verify if </a:t>
            </a:r>
            <a:r>
              <a:rPr sz="1500" spc="-5" dirty="0">
                <a:solidFill>
                  <a:srgbClr val="00AF50"/>
                </a:solidFill>
                <a:latin typeface="Segoe UI"/>
                <a:cs typeface="Segoe UI"/>
              </a:rPr>
              <a:t>methodCall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is never</a:t>
            </a:r>
            <a:r>
              <a:rPr sz="1500" spc="6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called</a:t>
            </a:r>
            <a:endParaRPr sz="15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verify(</a:t>
            </a:r>
            <a:r>
              <a:rPr sz="1500" b="1" dirty="0">
                <a:solidFill>
                  <a:srgbClr val="00AFEF"/>
                </a:solidFill>
                <a:latin typeface="Segoe UI"/>
                <a:cs typeface="Segoe UI"/>
              </a:rPr>
              <a:t>object</a:t>
            </a: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, </a:t>
            </a:r>
            <a:r>
              <a:rPr sz="1500" b="1" spc="-5" dirty="0">
                <a:solidFill>
                  <a:srgbClr val="1F3863"/>
                </a:solidFill>
                <a:latin typeface="Segoe UI"/>
                <a:cs typeface="Segoe UI"/>
              </a:rPr>
              <a:t>atLeastOnce()).</a:t>
            </a:r>
            <a:r>
              <a:rPr sz="1500" b="1" spc="-2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AF50"/>
                </a:solidFill>
                <a:latin typeface="Segoe UI"/>
                <a:cs typeface="Segoe UI"/>
              </a:rPr>
              <a:t>methodCall</a:t>
            </a:r>
            <a:endParaRPr sz="15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will verify if </a:t>
            </a:r>
            <a:r>
              <a:rPr sz="1500" spc="-5" dirty="0">
                <a:solidFill>
                  <a:srgbClr val="00AF50"/>
                </a:solidFill>
                <a:latin typeface="Segoe UI"/>
                <a:cs typeface="Segoe UI"/>
              </a:rPr>
              <a:t>methodCall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is called </a:t>
            </a:r>
            <a:r>
              <a:rPr sz="1500" dirty="0">
                <a:solidFill>
                  <a:srgbClr val="1F3863"/>
                </a:solidFill>
                <a:latin typeface="Segoe UI"/>
                <a:cs typeface="Segoe UI"/>
              </a:rPr>
              <a:t>at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least</a:t>
            </a:r>
            <a:r>
              <a:rPr sz="1500" spc="6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1F3863"/>
                </a:solidFill>
                <a:latin typeface="Segoe UI"/>
                <a:cs typeface="Segoe UI"/>
              </a:rPr>
              <a:t>once</a:t>
            </a:r>
            <a:endParaRPr sz="15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verify(</a:t>
            </a:r>
            <a:r>
              <a:rPr sz="1500" b="1" dirty="0">
                <a:solidFill>
                  <a:srgbClr val="00AFEF"/>
                </a:solidFill>
                <a:latin typeface="Segoe UI"/>
                <a:cs typeface="Segoe UI"/>
              </a:rPr>
              <a:t>object</a:t>
            </a: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, </a:t>
            </a:r>
            <a:r>
              <a:rPr sz="1500" b="1" spc="-5" dirty="0">
                <a:solidFill>
                  <a:srgbClr val="1F3863"/>
                </a:solidFill>
                <a:latin typeface="Segoe UI"/>
                <a:cs typeface="Segoe UI"/>
              </a:rPr>
              <a:t>atLeast()).</a:t>
            </a:r>
            <a:r>
              <a:rPr sz="1500" b="1" spc="-1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AF50"/>
                </a:solidFill>
                <a:latin typeface="Segoe UI"/>
                <a:cs typeface="Segoe UI"/>
              </a:rPr>
              <a:t>methodCall</a:t>
            </a:r>
            <a:endParaRPr sz="15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will verify if </a:t>
            </a:r>
            <a:r>
              <a:rPr sz="1500" spc="-5" dirty="0">
                <a:solidFill>
                  <a:srgbClr val="00AF50"/>
                </a:solidFill>
                <a:latin typeface="Segoe UI"/>
                <a:cs typeface="Segoe UI"/>
              </a:rPr>
              <a:t>methodCall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is called </a:t>
            </a:r>
            <a:r>
              <a:rPr sz="1500" dirty="0">
                <a:solidFill>
                  <a:srgbClr val="1F3863"/>
                </a:solidFill>
                <a:latin typeface="Segoe UI"/>
                <a:cs typeface="Segoe UI"/>
              </a:rPr>
              <a:t>at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least in given</a:t>
            </a:r>
            <a:r>
              <a:rPr sz="1500" spc="8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1F3863"/>
                </a:solidFill>
                <a:latin typeface="Segoe UI"/>
                <a:cs typeface="Segoe UI"/>
              </a:rPr>
              <a:t>times</a:t>
            </a:r>
            <a:endParaRPr sz="15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verify(</a:t>
            </a:r>
            <a:r>
              <a:rPr sz="1500" b="1" dirty="0">
                <a:solidFill>
                  <a:srgbClr val="00AFEF"/>
                </a:solidFill>
                <a:latin typeface="Segoe UI"/>
                <a:cs typeface="Segoe UI"/>
              </a:rPr>
              <a:t>object</a:t>
            </a:r>
            <a:r>
              <a:rPr sz="1500" b="1" dirty="0">
                <a:solidFill>
                  <a:srgbClr val="1F3863"/>
                </a:solidFill>
                <a:latin typeface="Segoe UI"/>
                <a:cs typeface="Segoe UI"/>
              </a:rPr>
              <a:t>, </a:t>
            </a:r>
            <a:r>
              <a:rPr sz="1500" b="1" spc="-5" dirty="0">
                <a:solidFill>
                  <a:srgbClr val="1F3863"/>
                </a:solidFill>
                <a:latin typeface="Segoe UI"/>
                <a:cs typeface="Segoe UI"/>
              </a:rPr>
              <a:t>atMost(int)).</a:t>
            </a:r>
            <a:r>
              <a:rPr sz="1500" b="1" spc="-1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AF50"/>
                </a:solidFill>
                <a:latin typeface="Segoe UI"/>
                <a:cs typeface="Segoe UI"/>
              </a:rPr>
              <a:t>methodCall</a:t>
            </a:r>
            <a:endParaRPr sz="15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will verify if </a:t>
            </a:r>
            <a:r>
              <a:rPr sz="1500" spc="-5" dirty="0">
                <a:solidFill>
                  <a:srgbClr val="00AF50"/>
                </a:solidFill>
                <a:latin typeface="Segoe UI"/>
                <a:cs typeface="Segoe UI"/>
              </a:rPr>
              <a:t>methodCall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is called </a:t>
            </a:r>
            <a:r>
              <a:rPr sz="1500" dirty="0">
                <a:solidFill>
                  <a:srgbClr val="1F3863"/>
                </a:solidFill>
                <a:latin typeface="Segoe UI"/>
                <a:cs typeface="Segoe UI"/>
              </a:rPr>
              <a:t>at most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in given</a:t>
            </a:r>
            <a:r>
              <a:rPr sz="1500" spc="7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1F3863"/>
                </a:solidFill>
                <a:latin typeface="Segoe UI"/>
                <a:cs typeface="Segoe UI"/>
              </a:rPr>
              <a:t>times</a:t>
            </a:r>
            <a:endParaRPr sz="15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egoe UI"/>
              <a:buChar char="-"/>
              <a:tabLst>
                <a:tab pos="240665" algn="l"/>
                <a:tab pos="241300" algn="l"/>
              </a:tabLst>
            </a:pPr>
            <a:r>
              <a:rPr sz="1500" b="1" spc="-5" dirty="0">
                <a:solidFill>
                  <a:srgbClr val="1F3863"/>
                </a:solidFill>
                <a:latin typeface="Segoe UI"/>
                <a:cs typeface="Segoe UI"/>
              </a:rPr>
              <a:t>inOrder.verify(</a:t>
            </a:r>
            <a:r>
              <a:rPr sz="1500" b="1" spc="-5" dirty="0">
                <a:solidFill>
                  <a:srgbClr val="00AFEF"/>
                </a:solidFill>
                <a:latin typeface="Segoe UI"/>
                <a:cs typeface="Segoe UI"/>
              </a:rPr>
              <a:t>object</a:t>
            </a:r>
            <a:r>
              <a:rPr sz="1500" b="1" spc="-5" dirty="0">
                <a:solidFill>
                  <a:srgbClr val="1F3863"/>
                </a:solidFill>
                <a:latin typeface="Segoe UI"/>
                <a:cs typeface="Segoe UI"/>
              </a:rPr>
              <a:t>).</a:t>
            </a:r>
            <a:r>
              <a:rPr sz="1500" b="1" spc="-3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AF50"/>
                </a:solidFill>
                <a:latin typeface="Segoe UI"/>
                <a:cs typeface="Segoe UI"/>
              </a:rPr>
              <a:t>methodCall</a:t>
            </a:r>
            <a:endParaRPr sz="15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will verify if </a:t>
            </a:r>
            <a:r>
              <a:rPr sz="1500" spc="-5" dirty="0">
                <a:solidFill>
                  <a:srgbClr val="00AF50"/>
                </a:solidFill>
                <a:latin typeface="Segoe UI"/>
                <a:cs typeface="Segoe UI"/>
              </a:rPr>
              <a:t>methodCall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is called in </a:t>
            </a:r>
            <a:r>
              <a:rPr sz="1500" spc="-10" dirty="0">
                <a:solidFill>
                  <a:srgbClr val="1F3863"/>
                </a:solidFill>
                <a:latin typeface="Segoe UI"/>
                <a:cs typeface="Segoe UI"/>
              </a:rPr>
              <a:t>order we order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this</a:t>
            </a:r>
            <a:r>
              <a:rPr sz="1500" spc="17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1F3863"/>
                </a:solidFill>
                <a:latin typeface="Segoe UI"/>
                <a:cs typeface="Segoe UI"/>
              </a:rPr>
              <a:t>scripts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pc="-5" dirty="0"/>
              <a:t>Explanation: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pc="-5" dirty="0">
                <a:solidFill>
                  <a:srgbClr val="FF0000"/>
                </a:solidFill>
              </a:rPr>
              <a:t>Class </a:t>
            </a:r>
            <a:r>
              <a:rPr dirty="0"/>
              <a:t>: </a:t>
            </a:r>
            <a:r>
              <a:rPr spc="-5" dirty="0"/>
              <a:t>Name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5" dirty="0"/>
              <a:t>class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b="0" spc="-5" dirty="0">
                <a:latin typeface="Segoe UI"/>
                <a:cs typeface="Segoe UI"/>
              </a:rPr>
              <a:t>Example </a:t>
            </a:r>
            <a:r>
              <a:rPr b="0" dirty="0">
                <a:latin typeface="Segoe UI"/>
                <a:cs typeface="Segoe UI"/>
              </a:rPr>
              <a:t>:</a:t>
            </a:r>
            <a:r>
              <a:rPr b="0" spc="-10" dirty="0">
                <a:latin typeface="Segoe UI"/>
                <a:cs typeface="Segoe UI"/>
              </a:rPr>
              <a:t> </a:t>
            </a:r>
            <a:r>
              <a:rPr b="0" spc="-5" dirty="0">
                <a:latin typeface="Segoe UI"/>
                <a:cs typeface="Segoe UI"/>
              </a:rPr>
              <a:t>MyClass.class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AF50"/>
                </a:solidFill>
              </a:rPr>
              <a:t>methodCall </a:t>
            </a:r>
            <a:r>
              <a:rPr dirty="0"/>
              <a:t>: </a:t>
            </a:r>
            <a:r>
              <a:rPr spc="-5" dirty="0"/>
              <a:t>Method </a:t>
            </a:r>
            <a:r>
              <a:rPr dirty="0"/>
              <a:t>and </a:t>
            </a:r>
            <a:r>
              <a:rPr spc="-40" dirty="0"/>
              <a:t>it’s</a:t>
            </a:r>
            <a:r>
              <a:rPr spc="-30" dirty="0"/>
              <a:t> </a:t>
            </a:r>
            <a:r>
              <a:rPr spc="-5" dirty="0"/>
              <a:t>parameters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b="0" spc="-5" dirty="0">
                <a:latin typeface="Segoe UI"/>
                <a:cs typeface="Segoe UI"/>
              </a:rPr>
              <a:t>Example </a:t>
            </a:r>
            <a:r>
              <a:rPr b="0" dirty="0">
                <a:latin typeface="Segoe UI"/>
                <a:cs typeface="Segoe UI"/>
              </a:rPr>
              <a:t>:</a:t>
            </a:r>
            <a:r>
              <a:rPr b="0" spc="-10" dirty="0">
                <a:latin typeface="Segoe UI"/>
                <a:cs typeface="Segoe UI"/>
              </a:rPr>
              <a:t> </a:t>
            </a:r>
            <a:r>
              <a:rPr b="0" spc="-5" dirty="0">
                <a:latin typeface="Segoe UI"/>
                <a:cs typeface="Segoe UI"/>
              </a:rPr>
              <a:t>myMethod(9)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AFEF"/>
                </a:solidFill>
              </a:rPr>
              <a:t>object </a:t>
            </a:r>
            <a:r>
              <a:rPr dirty="0"/>
              <a:t>: </a:t>
            </a:r>
            <a:r>
              <a:rPr spc="-5" dirty="0"/>
              <a:t>Name </a:t>
            </a:r>
            <a:r>
              <a:rPr spc="-10" dirty="0"/>
              <a:t>of</a:t>
            </a:r>
            <a:r>
              <a:rPr spc="-25" dirty="0"/>
              <a:t> </a:t>
            </a:r>
            <a:r>
              <a:rPr spc="-5" dirty="0"/>
              <a:t>object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b="0" spc="-5" dirty="0">
                <a:latin typeface="Segoe UI"/>
                <a:cs typeface="Segoe UI"/>
              </a:rPr>
              <a:t>Example </a:t>
            </a:r>
            <a:r>
              <a:rPr b="0" dirty="0">
                <a:latin typeface="Segoe UI"/>
                <a:cs typeface="Segoe UI"/>
              </a:rPr>
              <a:t>:</a:t>
            </a:r>
            <a:r>
              <a:rPr b="0" spc="-10" dirty="0">
                <a:latin typeface="Segoe UI"/>
                <a:cs typeface="Segoe UI"/>
              </a:rPr>
              <a:t> </a:t>
            </a:r>
            <a:r>
              <a:rPr b="0" spc="-5" dirty="0">
                <a:latin typeface="Segoe UI"/>
                <a:cs typeface="Segoe UI"/>
              </a:rPr>
              <a:t>myObject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FF9B45"/>
                </a:solidFill>
              </a:rPr>
              <a:t>variable </a:t>
            </a:r>
            <a:r>
              <a:rPr dirty="0"/>
              <a:t>: </a:t>
            </a:r>
            <a:r>
              <a:rPr spc="-5" dirty="0"/>
              <a:t>variable or</a:t>
            </a:r>
            <a:r>
              <a:rPr spc="-55" dirty="0"/>
              <a:t> </a:t>
            </a:r>
            <a:r>
              <a:rPr spc="-10" dirty="0"/>
              <a:t>value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b="0" spc="-5" dirty="0">
                <a:latin typeface="Segoe UI"/>
                <a:cs typeface="Segoe UI"/>
              </a:rPr>
              <a:t>Example </a:t>
            </a:r>
            <a:r>
              <a:rPr b="0" dirty="0">
                <a:latin typeface="Segoe UI"/>
                <a:cs typeface="Segoe UI"/>
              </a:rPr>
              <a:t>:</a:t>
            </a:r>
            <a:r>
              <a:rPr b="0" spc="-1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1</a:t>
            </a:r>
          </a:p>
        </p:txBody>
      </p:sp>
      <p:sp>
        <p:nvSpPr>
          <p:cNvPr id="7" name="object 7"/>
          <p:cNvSpPr/>
          <p:nvPr/>
        </p:nvSpPr>
        <p:spPr>
          <a:xfrm>
            <a:off x="6897623" y="1472183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11724132" cy="6384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43400" y="3291416"/>
            <a:ext cx="44215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0" spc="-10" dirty="0" err="1">
                <a:solidFill>
                  <a:srgbClr val="FFFFFF"/>
                </a:solidFill>
                <a:latin typeface="Segoe UI Light"/>
                <a:cs typeface="Segoe UI Light"/>
              </a:rPr>
              <a:t>Samet</a:t>
            </a:r>
            <a:r>
              <a:rPr lang="en-US"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BUDAK</a:t>
            </a:r>
            <a:r>
              <a:rPr sz="1600" b="0" spc="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(</a:t>
            </a:r>
            <a:r>
              <a:rPr lang="en-US"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sbudak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@</a:t>
            </a:r>
            <a:r>
              <a:rPr lang="en-US"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uni-yaz.com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  <a:endParaRPr sz="160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294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4999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F3863"/>
                </a:solidFill>
              </a:rPr>
              <a:t>SOFTWARE </a:t>
            </a:r>
            <a:r>
              <a:rPr sz="2800" dirty="0">
                <a:solidFill>
                  <a:srgbClr val="1F3863"/>
                </a:solidFill>
              </a:rPr>
              <a:t>TESTING</a:t>
            </a:r>
            <a:r>
              <a:rPr sz="2800" spc="-105" dirty="0">
                <a:solidFill>
                  <a:srgbClr val="1F3863"/>
                </a:solidFill>
              </a:rPr>
              <a:t> </a:t>
            </a:r>
            <a:r>
              <a:rPr sz="2800" spc="-5" dirty="0">
                <a:solidFill>
                  <a:srgbClr val="1F3863"/>
                </a:solidFill>
              </a:rPr>
              <a:t>DEFINITION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265785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8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8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680" y="2707894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930" y="2712466"/>
            <a:ext cx="1179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Finding</a:t>
            </a:r>
            <a:r>
              <a:rPr sz="16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error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95" y="350672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6251" y="3557142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502" y="4394708"/>
            <a:ext cx="4262120" cy="4978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54"/>
              </a:spcBef>
            </a:pPr>
            <a:r>
              <a:rPr sz="1600" spc="-45" dirty="0">
                <a:solidFill>
                  <a:srgbClr val="404040"/>
                </a:solidFill>
                <a:latin typeface="Segoe UI"/>
                <a:cs typeface="Segoe UI"/>
              </a:rPr>
              <a:t>Test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with uncommon scenario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(such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as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give null  pointer 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as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input)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695" y="436473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8" y="0"/>
                </a:moveTo>
                <a:lnTo>
                  <a:pt x="157977" y="5416"/>
                </a:lnTo>
                <a:lnTo>
                  <a:pt x="114833" y="20842"/>
                </a:lnTo>
                <a:lnTo>
                  <a:pt x="76774" y="45046"/>
                </a:lnTo>
                <a:lnTo>
                  <a:pt x="45030" y="76795"/>
                </a:lnTo>
                <a:lnTo>
                  <a:pt x="20833" y="114855"/>
                </a:lnTo>
                <a:lnTo>
                  <a:pt x="5413" y="157993"/>
                </a:lnTo>
                <a:lnTo>
                  <a:pt x="0" y="204977"/>
                </a:lnTo>
                <a:lnTo>
                  <a:pt x="5413" y="251962"/>
                </a:lnTo>
                <a:lnTo>
                  <a:pt x="20833" y="295100"/>
                </a:lnTo>
                <a:lnTo>
                  <a:pt x="45030" y="333160"/>
                </a:lnTo>
                <a:lnTo>
                  <a:pt x="76774" y="364909"/>
                </a:lnTo>
                <a:lnTo>
                  <a:pt x="114833" y="389113"/>
                </a:lnTo>
                <a:lnTo>
                  <a:pt x="157977" y="404539"/>
                </a:lnTo>
                <a:lnTo>
                  <a:pt x="204978" y="409956"/>
                </a:lnTo>
                <a:lnTo>
                  <a:pt x="251978" y="404539"/>
                </a:lnTo>
                <a:lnTo>
                  <a:pt x="295122" y="389113"/>
                </a:lnTo>
                <a:lnTo>
                  <a:pt x="333181" y="364909"/>
                </a:lnTo>
                <a:lnTo>
                  <a:pt x="364925" y="333160"/>
                </a:lnTo>
                <a:lnTo>
                  <a:pt x="389122" y="295100"/>
                </a:lnTo>
                <a:lnTo>
                  <a:pt x="404542" y="251962"/>
                </a:lnTo>
                <a:lnTo>
                  <a:pt x="409956" y="204977"/>
                </a:lnTo>
                <a:lnTo>
                  <a:pt x="404542" y="157993"/>
                </a:lnTo>
                <a:lnTo>
                  <a:pt x="389122" y="114855"/>
                </a:lnTo>
                <a:lnTo>
                  <a:pt x="364925" y="76795"/>
                </a:lnTo>
                <a:lnTo>
                  <a:pt x="333181" y="45046"/>
                </a:lnTo>
                <a:lnTo>
                  <a:pt x="295122" y="20842"/>
                </a:lnTo>
                <a:lnTo>
                  <a:pt x="251978" y="5416"/>
                </a:lnTo>
                <a:lnTo>
                  <a:pt x="20497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6251" y="4415154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9502" y="5252720"/>
            <a:ext cx="3590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404040"/>
                </a:solidFill>
                <a:latin typeface="Segoe UI"/>
                <a:cs typeface="Segoe UI"/>
              </a:rPr>
              <a:t>Test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with (if can) </a:t>
            </a:r>
            <a:r>
              <a:rPr sz="1600" spc="5" dirty="0">
                <a:solidFill>
                  <a:srgbClr val="404040"/>
                </a:solidFill>
                <a:latin typeface="Segoe UI"/>
                <a:cs typeface="Segoe UI"/>
              </a:rPr>
              <a:t>every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possible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scenario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0268" y="5201411"/>
            <a:ext cx="410209" cy="408940"/>
          </a:xfrm>
          <a:custGeom>
            <a:avLst/>
            <a:gdLst/>
            <a:ahLst/>
            <a:cxnLst/>
            <a:rect l="l" t="t" r="r" b="b"/>
            <a:pathLst>
              <a:path w="410209" h="408939">
                <a:moveTo>
                  <a:pt x="204978" y="0"/>
                </a:moveTo>
                <a:lnTo>
                  <a:pt x="157977" y="5393"/>
                </a:lnTo>
                <a:lnTo>
                  <a:pt x="114833" y="20758"/>
                </a:lnTo>
                <a:lnTo>
                  <a:pt x="76774" y="44866"/>
                </a:lnTo>
                <a:lnTo>
                  <a:pt x="45030" y="76493"/>
                </a:lnTo>
                <a:lnTo>
                  <a:pt x="20833" y="114411"/>
                </a:lnTo>
                <a:lnTo>
                  <a:pt x="5413" y="157394"/>
                </a:lnTo>
                <a:lnTo>
                  <a:pt x="0" y="204215"/>
                </a:lnTo>
                <a:lnTo>
                  <a:pt x="5413" y="251037"/>
                </a:lnTo>
                <a:lnTo>
                  <a:pt x="20833" y="294020"/>
                </a:lnTo>
                <a:lnTo>
                  <a:pt x="45030" y="331938"/>
                </a:lnTo>
                <a:lnTo>
                  <a:pt x="76774" y="363565"/>
                </a:lnTo>
                <a:lnTo>
                  <a:pt x="114833" y="387673"/>
                </a:lnTo>
                <a:lnTo>
                  <a:pt x="157977" y="403038"/>
                </a:lnTo>
                <a:lnTo>
                  <a:pt x="204978" y="408431"/>
                </a:lnTo>
                <a:lnTo>
                  <a:pt x="251978" y="403038"/>
                </a:lnTo>
                <a:lnTo>
                  <a:pt x="295122" y="387673"/>
                </a:lnTo>
                <a:lnTo>
                  <a:pt x="333181" y="363565"/>
                </a:lnTo>
                <a:lnTo>
                  <a:pt x="364925" y="331938"/>
                </a:lnTo>
                <a:lnTo>
                  <a:pt x="389122" y="294020"/>
                </a:lnTo>
                <a:lnTo>
                  <a:pt x="404542" y="251037"/>
                </a:lnTo>
                <a:lnTo>
                  <a:pt x="409956" y="204215"/>
                </a:lnTo>
                <a:lnTo>
                  <a:pt x="404542" y="157394"/>
                </a:lnTo>
                <a:lnTo>
                  <a:pt x="389122" y="114411"/>
                </a:lnTo>
                <a:lnTo>
                  <a:pt x="364925" y="76493"/>
                </a:lnTo>
                <a:lnTo>
                  <a:pt x="333181" y="44866"/>
                </a:lnTo>
                <a:lnTo>
                  <a:pt x="295122" y="20758"/>
                </a:lnTo>
                <a:lnTo>
                  <a:pt x="251978" y="5393"/>
                </a:lnTo>
                <a:lnTo>
                  <a:pt x="20497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0823" y="5250256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3769" y="3503422"/>
            <a:ext cx="3535045" cy="4978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54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Check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if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the program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does what </a:t>
            </a:r>
            <a:r>
              <a:rPr sz="1600" spc="-35" dirty="0">
                <a:solidFill>
                  <a:srgbClr val="404040"/>
                </a:solidFill>
                <a:latin typeface="Segoe UI"/>
                <a:cs typeface="Segoe UI"/>
              </a:rPr>
              <a:t>it’s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not  supposed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do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369" y="2039492"/>
            <a:ext cx="335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Segoe UI"/>
                <a:cs typeface="Segoe UI"/>
              </a:rPr>
              <a:t>Do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82156" y="2665476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40" h="410210">
                <a:moveTo>
                  <a:pt x="204216" y="0"/>
                </a:moveTo>
                <a:lnTo>
                  <a:pt x="157394" y="5416"/>
                </a:lnTo>
                <a:lnTo>
                  <a:pt x="114411" y="20842"/>
                </a:lnTo>
                <a:lnTo>
                  <a:pt x="76493" y="45046"/>
                </a:lnTo>
                <a:lnTo>
                  <a:pt x="44866" y="76795"/>
                </a:lnTo>
                <a:lnTo>
                  <a:pt x="20758" y="114855"/>
                </a:lnTo>
                <a:lnTo>
                  <a:pt x="5393" y="157993"/>
                </a:lnTo>
                <a:lnTo>
                  <a:pt x="0" y="204977"/>
                </a:lnTo>
                <a:lnTo>
                  <a:pt x="5393" y="251962"/>
                </a:lnTo>
                <a:lnTo>
                  <a:pt x="20758" y="295100"/>
                </a:lnTo>
                <a:lnTo>
                  <a:pt x="44866" y="333160"/>
                </a:lnTo>
                <a:lnTo>
                  <a:pt x="76493" y="364909"/>
                </a:lnTo>
                <a:lnTo>
                  <a:pt x="114411" y="389113"/>
                </a:lnTo>
                <a:lnTo>
                  <a:pt x="157394" y="404539"/>
                </a:lnTo>
                <a:lnTo>
                  <a:pt x="204216" y="409956"/>
                </a:lnTo>
                <a:lnTo>
                  <a:pt x="251037" y="404539"/>
                </a:lnTo>
                <a:lnTo>
                  <a:pt x="294020" y="389113"/>
                </a:lnTo>
                <a:lnTo>
                  <a:pt x="331938" y="364909"/>
                </a:lnTo>
                <a:lnTo>
                  <a:pt x="363565" y="333160"/>
                </a:lnTo>
                <a:lnTo>
                  <a:pt x="387673" y="295100"/>
                </a:lnTo>
                <a:lnTo>
                  <a:pt x="403038" y="251962"/>
                </a:lnTo>
                <a:lnTo>
                  <a:pt x="408432" y="204977"/>
                </a:lnTo>
                <a:lnTo>
                  <a:pt x="403038" y="157993"/>
                </a:lnTo>
                <a:lnTo>
                  <a:pt x="387673" y="114855"/>
                </a:lnTo>
                <a:lnTo>
                  <a:pt x="363565" y="76795"/>
                </a:lnTo>
                <a:lnTo>
                  <a:pt x="331938" y="45046"/>
                </a:lnTo>
                <a:lnTo>
                  <a:pt x="294020" y="20842"/>
                </a:lnTo>
                <a:lnTo>
                  <a:pt x="251037" y="5416"/>
                </a:lnTo>
                <a:lnTo>
                  <a:pt x="2042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12711" y="271462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15936" y="2718638"/>
            <a:ext cx="4063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rgbClr val="404040"/>
                </a:solidFill>
                <a:latin typeface="Segoe UI"/>
                <a:cs typeface="Segoe UI"/>
              </a:rPr>
              <a:t>Try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demonstrating that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errors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are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not</a:t>
            </a:r>
            <a:r>
              <a:rPr sz="1600" spc="1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present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85204" y="3514344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7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5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7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17030" y="3563873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20255" y="3568065"/>
            <a:ext cx="3768090" cy="4978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54"/>
              </a:spcBef>
            </a:pPr>
            <a:r>
              <a:rPr sz="1600" spc="-35" dirty="0">
                <a:solidFill>
                  <a:srgbClr val="404040"/>
                </a:solidFill>
                <a:latin typeface="Segoe UI"/>
                <a:cs typeface="Segoe UI"/>
              </a:rPr>
              <a:t>Try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 show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that the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program 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performs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its  intended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functions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correctly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85204" y="437235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17030" y="442188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20255" y="4426077"/>
            <a:ext cx="4493895" cy="4978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54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Establishing confidence that a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program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does what  is supposed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16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do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89776" y="5207508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204977" y="0"/>
                </a:moveTo>
                <a:lnTo>
                  <a:pt x="157993" y="5416"/>
                </a:lnTo>
                <a:lnTo>
                  <a:pt x="114855" y="20842"/>
                </a:lnTo>
                <a:lnTo>
                  <a:pt x="76795" y="45046"/>
                </a:lnTo>
                <a:lnTo>
                  <a:pt x="45046" y="76795"/>
                </a:lnTo>
                <a:lnTo>
                  <a:pt x="20842" y="114855"/>
                </a:lnTo>
                <a:lnTo>
                  <a:pt x="5416" y="157993"/>
                </a:lnTo>
                <a:lnTo>
                  <a:pt x="0" y="204978"/>
                </a:lnTo>
                <a:lnTo>
                  <a:pt x="5416" y="251962"/>
                </a:lnTo>
                <a:lnTo>
                  <a:pt x="20842" y="295100"/>
                </a:lnTo>
                <a:lnTo>
                  <a:pt x="45046" y="333160"/>
                </a:lnTo>
                <a:lnTo>
                  <a:pt x="76795" y="364909"/>
                </a:lnTo>
                <a:lnTo>
                  <a:pt x="114855" y="389113"/>
                </a:lnTo>
                <a:lnTo>
                  <a:pt x="157993" y="404539"/>
                </a:lnTo>
                <a:lnTo>
                  <a:pt x="204977" y="409956"/>
                </a:lnTo>
                <a:lnTo>
                  <a:pt x="251962" y="404539"/>
                </a:lnTo>
                <a:lnTo>
                  <a:pt x="295100" y="389113"/>
                </a:lnTo>
                <a:lnTo>
                  <a:pt x="333160" y="364909"/>
                </a:lnTo>
                <a:lnTo>
                  <a:pt x="364909" y="333160"/>
                </a:lnTo>
                <a:lnTo>
                  <a:pt x="389113" y="295100"/>
                </a:lnTo>
                <a:lnTo>
                  <a:pt x="404539" y="251962"/>
                </a:lnTo>
                <a:lnTo>
                  <a:pt x="409955" y="204978"/>
                </a:lnTo>
                <a:lnTo>
                  <a:pt x="404539" y="157993"/>
                </a:lnTo>
                <a:lnTo>
                  <a:pt x="389113" y="114855"/>
                </a:lnTo>
                <a:lnTo>
                  <a:pt x="364909" y="76795"/>
                </a:lnTo>
                <a:lnTo>
                  <a:pt x="333160" y="45046"/>
                </a:lnTo>
                <a:lnTo>
                  <a:pt x="295100" y="20842"/>
                </a:lnTo>
                <a:lnTo>
                  <a:pt x="251962" y="5416"/>
                </a:lnTo>
                <a:lnTo>
                  <a:pt x="2049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21602" y="5257291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24827" y="5261864"/>
            <a:ext cx="4050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404040"/>
                </a:solidFill>
                <a:latin typeface="Segoe UI"/>
                <a:cs typeface="Segoe UI"/>
              </a:rPr>
              <a:t>Test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with </a:t>
            </a: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some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or even one possible</a:t>
            </a:r>
            <a:r>
              <a:rPr sz="16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scenario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51329" y="1441831"/>
            <a:ext cx="7726680" cy="90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1F3863"/>
                </a:solidFill>
                <a:latin typeface="Segoe UI"/>
                <a:cs typeface="Segoe UI"/>
              </a:rPr>
              <a:t>Process </a:t>
            </a:r>
            <a:r>
              <a:rPr sz="2000" b="1" spc="-20" dirty="0">
                <a:solidFill>
                  <a:srgbClr val="1F3863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1F3863"/>
                </a:solidFill>
                <a:latin typeface="Segoe UI"/>
                <a:cs typeface="Segoe UI"/>
              </a:rPr>
              <a:t>executing </a:t>
            </a:r>
            <a:r>
              <a:rPr sz="2000" b="1" dirty="0">
                <a:solidFill>
                  <a:srgbClr val="1F3863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1F3863"/>
                </a:solidFill>
                <a:latin typeface="Segoe UI"/>
                <a:cs typeface="Segoe UI"/>
              </a:rPr>
              <a:t>program with </a:t>
            </a:r>
            <a:r>
              <a:rPr sz="2000" b="1" dirty="0">
                <a:solidFill>
                  <a:srgbClr val="1F3863"/>
                </a:solidFill>
                <a:latin typeface="Segoe UI"/>
                <a:cs typeface="Segoe UI"/>
              </a:rPr>
              <a:t>the </a:t>
            </a:r>
            <a:r>
              <a:rPr sz="2000" b="1" spc="-5" dirty="0">
                <a:solidFill>
                  <a:srgbClr val="1F3863"/>
                </a:solidFill>
                <a:latin typeface="Segoe UI"/>
                <a:cs typeface="Segoe UI"/>
              </a:rPr>
              <a:t>intent </a:t>
            </a:r>
            <a:r>
              <a:rPr sz="2000" b="1" spc="-25" dirty="0">
                <a:solidFill>
                  <a:srgbClr val="1F3863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1F3863"/>
                </a:solidFill>
                <a:latin typeface="Segoe UI"/>
                <a:cs typeface="Segoe UI"/>
              </a:rPr>
              <a:t>ﬁnding</a:t>
            </a:r>
            <a:r>
              <a:rPr sz="2000" b="1" spc="1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1F3863"/>
                </a:solidFill>
                <a:latin typeface="Segoe UI"/>
                <a:cs typeface="Segoe UI"/>
              </a:rPr>
              <a:t>errors.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582420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Segoe UI"/>
                <a:cs typeface="Segoe UI"/>
              </a:rPr>
              <a:t>Don’t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2734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1F3863"/>
                </a:solidFill>
              </a:rPr>
              <a:t>CODE</a:t>
            </a:r>
            <a:r>
              <a:rPr sz="2800" spc="-80" dirty="0">
                <a:solidFill>
                  <a:srgbClr val="1F3863"/>
                </a:solidFill>
              </a:rPr>
              <a:t> </a:t>
            </a:r>
            <a:r>
              <a:rPr sz="2800" spc="-15" dirty="0">
                <a:solidFill>
                  <a:srgbClr val="1F3863"/>
                </a:solidFill>
              </a:rPr>
              <a:t>COVERAGE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8022" y="2076704"/>
            <a:ext cx="2734945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3863"/>
                </a:solidFill>
                <a:latin typeface="Segoe UI"/>
                <a:cs typeface="Segoe UI"/>
              </a:rPr>
              <a:t>FUNCTION</a:t>
            </a:r>
            <a:r>
              <a:rPr sz="1600" b="1" spc="1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1F3863"/>
                </a:solidFill>
                <a:latin typeface="Segoe UI"/>
                <a:cs typeface="Segoe UI"/>
              </a:rPr>
              <a:t>COVERAGE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ts val="1860"/>
              </a:lnSpc>
              <a:spcBef>
                <a:spcPts val="1475"/>
              </a:spcBef>
            </a:pPr>
            <a:r>
              <a:rPr sz="1600" spc="-5" dirty="0">
                <a:solidFill>
                  <a:srgbClr val="1F3863"/>
                </a:solidFill>
                <a:latin typeface="Segoe UI"/>
                <a:cs typeface="Segoe UI"/>
              </a:rPr>
              <a:t>Has each function / method</a:t>
            </a:r>
            <a:r>
              <a:rPr sz="1600" spc="-5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1F3863"/>
                </a:solidFill>
                <a:latin typeface="Segoe UI"/>
                <a:cs typeface="Segoe UI"/>
              </a:rPr>
              <a:t>in</a:t>
            </a:r>
            <a:endParaRPr sz="1600">
              <a:latin typeface="Segoe UI"/>
              <a:cs typeface="Segoe UI"/>
            </a:endParaRPr>
          </a:p>
          <a:p>
            <a:pPr marL="1905" algn="ctr">
              <a:lnSpc>
                <a:spcPts val="1860"/>
              </a:lnSpc>
            </a:pPr>
            <a:r>
              <a:rPr sz="1600" spc="-5" dirty="0">
                <a:solidFill>
                  <a:srgbClr val="1F3863"/>
                </a:solidFill>
                <a:latin typeface="Segoe UI"/>
                <a:cs typeface="Segoe UI"/>
              </a:rPr>
              <a:t>the </a:t>
            </a:r>
            <a:r>
              <a:rPr sz="1600" spc="-10" dirty="0">
                <a:solidFill>
                  <a:srgbClr val="1F3863"/>
                </a:solidFill>
                <a:latin typeface="Segoe UI"/>
                <a:cs typeface="Segoe UI"/>
              </a:rPr>
              <a:t>program </a:t>
            </a:r>
            <a:r>
              <a:rPr sz="1600" spc="-5" dirty="0">
                <a:solidFill>
                  <a:srgbClr val="1F3863"/>
                </a:solidFill>
                <a:latin typeface="Segoe UI"/>
                <a:cs typeface="Segoe UI"/>
              </a:rPr>
              <a:t>been</a:t>
            </a:r>
            <a:r>
              <a:rPr sz="160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1F3863"/>
                </a:solidFill>
                <a:latin typeface="Segoe UI"/>
                <a:cs typeface="Segoe UI"/>
              </a:rPr>
              <a:t>called?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5259" y="2063495"/>
            <a:ext cx="8255" cy="4319905"/>
          </a:xfrm>
          <a:custGeom>
            <a:avLst/>
            <a:gdLst/>
            <a:ahLst/>
            <a:cxnLst/>
            <a:rect l="l" t="t" r="r" b="b"/>
            <a:pathLst>
              <a:path w="8254" h="4319905">
                <a:moveTo>
                  <a:pt x="7874" y="0"/>
                </a:moveTo>
                <a:lnTo>
                  <a:pt x="0" y="4319892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81829" y="2076704"/>
            <a:ext cx="3171190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1F3863"/>
                </a:solidFill>
                <a:latin typeface="Segoe UI"/>
                <a:cs typeface="Segoe UI"/>
              </a:rPr>
              <a:t>STATEMENT</a:t>
            </a:r>
            <a:r>
              <a:rPr sz="1600" b="1" spc="-10" dirty="0">
                <a:solidFill>
                  <a:srgbClr val="1F3863"/>
                </a:solidFill>
                <a:latin typeface="Segoe UI"/>
                <a:cs typeface="Segoe UI"/>
              </a:rPr>
              <a:t> COVERAGE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ts val="1860"/>
              </a:lnSpc>
              <a:spcBef>
                <a:spcPts val="1475"/>
              </a:spcBef>
            </a:pPr>
            <a:r>
              <a:rPr sz="1600" spc="-5" dirty="0">
                <a:solidFill>
                  <a:srgbClr val="1F3863"/>
                </a:solidFill>
                <a:latin typeface="Segoe UI"/>
                <a:cs typeface="Segoe UI"/>
              </a:rPr>
              <a:t>Has each statement in the</a:t>
            </a:r>
            <a:r>
              <a:rPr sz="1600" spc="-9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1F3863"/>
                </a:solidFill>
                <a:latin typeface="Segoe UI"/>
                <a:cs typeface="Segoe UI"/>
              </a:rPr>
              <a:t>program</a:t>
            </a:r>
            <a:endParaRPr sz="1600">
              <a:latin typeface="Segoe UI"/>
              <a:cs typeface="Segoe UI"/>
            </a:endParaRPr>
          </a:p>
          <a:p>
            <a:pPr marL="1905" algn="ctr">
              <a:lnSpc>
                <a:spcPts val="1860"/>
              </a:lnSpc>
            </a:pPr>
            <a:r>
              <a:rPr sz="1600" spc="-5" dirty="0">
                <a:solidFill>
                  <a:srgbClr val="1F3863"/>
                </a:solidFill>
                <a:latin typeface="Segoe UI"/>
                <a:cs typeface="Segoe UI"/>
              </a:rPr>
              <a:t>been</a:t>
            </a:r>
            <a:r>
              <a:rPr sz="1600" spc="-1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1F3863"/>
                </a:solidFill>
                <a:latin typeface="Segoe UI"/>
                <a:cs typeface="Segoe UI"/>
              </a:rPr>
              <a:t>executed?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2057" y="2076704"/>
            <a:ext cx="2896870" cy="9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F3863"/>
                </a:solidFill>
                <a:latin typeface="Segoe UI"/>
                <a:cs typeface="Segoe UI"/>
              </a:rPr>
              <a:t>BRANCH</a:t>
            </a:r>
            <a:r>
              <a:rPr sz="1600" b="1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1F3863"/>
                </a:solidFill>
                <a:latin typeface="Segoe UI"/>
                <a:cs typeface="Segoe UI"/>
              </a:rPr>
              <a:t>COVERAGE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ts val="1860"/>
              </a:lnSpc>
              <a:spcBef>
                <a:spcPts val="1475"/>
              </a:spcBef>
            </a:pPr>
            <a:r>
              <a:rPr sz="1600" spc="-5" dirty="0">
                <a:solidFill>
                  <a:srgbClr val="1F3863"/>
                </a:solidFill>
                <a:latin typeface="Segoe UI"/>
                <a:cs typeface="Segoe UI"/>
              </a:rPr>
              <a:t>Has each branch </a:t>
            </a:r>
            <a:r>
              <a:rPr sz="1600" spc="-15" dirty="0">
                <a:solidFill>
                  <a:srgbClr val="1F3863"/>
                </a:solidFill>
                <a:latin typeface="Segoe UI"/>
                <a:cs typeface="Segoe UI"/>
              </a:rPr>
              <a:t>of </a:t>
            </a:r>
            <a:r>
              <a:rPr sz="1600" spc="-5" dirty="0">
                <a:solidFill>
                  <a:srgbClr val="1F3863"/>
                </a:solidFill>
                <a:latin typeface="Segoe UI"/>
                <a:cs typeface="Segoe UI"/>
              </a:rPr>
              <a:t>each</a:t>
            </a:r>
            <a:r>
              <a:rPr sz="1600" spc="-3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1F3863"/>
                </a:solidFill>
                <a:latin typeface="Segoe UI"/>
                <a:cs typeface="Segoe UI"/>
              </a:rPr>
              <a:t>control</a:t>
            </a:r>
            <a:endParaRPr sz="1600">
              <a:latin typeface="Segoe UI"/>
              <a:cs typeface="Segoe UI"/>
            </a:endParaRPr>
          </a:p>
          <a:p>
            <a:pPr marL="635" algn="ctr">
              <a:lnSpc>
                <a:spcPts val="1860"/>
              </a:lnSpc>
            </a:pPr>
            <a:r>
              <a:rPr sz="1600" spc="-10" dirty="0">
                <a:solidFill>
                  <a:srgbClr val="1F3863"/>
                </a:solidFill>
                <a:latin typeface="Segoe UI"/>
                <a:cs typeface="Segoe UI"/>
              </a:rPr>
              <a:t>structure </a:t>
            </a:r>
            <a:r>
              <a:rPr sz="1600" spc="-5" dirty="0">
                <a:solidFill>
                  <a:srgbClr val="1F3863"/>
                </a:solidFill>
                <a:latin typeface="Segoe UI"/>
                <a:cs typeface="Segoe UI"/>
              </a:rPr>
              <a:t>been</a:t>
            </a:r>
            <a:r>
              <a:rPr sz="1600" spc="1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1F3863"/>
                </a:solidFill>
                <a:latin typeface="Segoe UI"/>
                <a:cs typeface="Segoe UI"/>
              </a:rPr>
              <a:t>executed?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39683" y="2063495"/>
            <a:ext cx="37465" cy="4319905"/>
          </a:xfrm>
          <a:custGeom>
            <a:avLst/>
            <a:gdLst/>
            <a:ahLst/>
            <a:cxnLst/>
            <a:rect l="l" t="t" r="r" b="b"/>
            <a:pathLst>
              <a:path w="37465" h="4319905">
                <a:moveTo>
                  <a:pt x="37338" y="0"/>
                </a:moveTo>
                <a:lnTo>
                  <a:pt x="0" y="4319892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5941" y="1441831"/>
            <a:ext cx="10215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F3863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1F3863"/>
                </a:solidFill>
                <a:latin typeface="Segoe UI"/>
                <a:cs typeface="Segoe UI"/>
              </a:rPr>
              <a:t>measurement </a:t>
            </a:r>
            <a:r>
              <a:rPr sz="2000" b="1" spc="-20" dirty="0">
                <a:solidFill>
                  <a:srgbClr val="1F3863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1F3863"/>
                </a:solidFill>
                <a:latin typeface="Segoe UI"/>
                <a:cs typeface="Segoe UI"/>
              </a:rPr>
              <a:t>how many </a:t>
            </a:r>
            <a:r>
              <a:rPr sz="2000" b="1" spc="5" dirty="0">
                <a:solidFill>
                  <a:srgbClr val="1F3863"/>
                </a:solidFill>
                <a:latin typeface="Segoe UI"/>
                <a:cs typeface="Segoe UI"/>
              </a:rPr>
              <a:t>parts </a:t>
            </a:r>
            <a:r>
              <a:rPr sz="2000" b="1" spc="-20" dirty="0">
                <a:solidFill>
                  <a:srgbClr val="1F3863"/>
                </a:solidFill>
                <a:latin typeface="Segoe UI"/>
                <a:cs typeface="Segoe UI"/>
              </a:rPr>
              <a:t>of </a:t>
            </a:r>
            <a:r>
              <a:rPr sz="2000" b="1" spc="-10" dirty="0">
                <a:solidFill>
                  <a:srgbClr val="1F3863"/>
                </a:solidFill>
                <a:latin typeface="Segoe UI"/>
                <a:cs typeface="Segoe UI"/>
              </a:rPr>
              <a:t>your </a:t>
            </a:r>
            <a:r>
              <a:rPr sz="2000" b="1" spc="-5" dirty="0">
                <a:solidFill>
                  <a:srgbClr val="1F3863"/>
                </a:solidFill>
                <a:latin typeface="Segoe UI"/>
                <a:cs typeface="Segoe UI"/>
              </a:rPr>
              <a:t>code </a:t>
            </a:r>
            <a:r>
              <a:rPr sz="2000" b="1" spc="-10" dirty="0">
                <a:solidFill>
                  <a:srgbClr val="1F3863"/>
                </a:solidFill>
                <a:latin typeface="Segoe UI"/>
                <a:cs typeface="Segoe UI"/>
              </a:rPr>
              <a:t>are executed </a:t>
            </a:r>
            <a:r>
              <a:rPr sz="2000" b="1" spc="-5" dirty="0">
                <a:solidFill>
                  <a:srgbClr val="1F3863"/>
                </a:solidFill>
                <a:latin typeface="Segoe UI"/>
                <a:cs typeface="Segoe UI"/>
              </a:rPr>
              <a:t>(Usually in</a:t>
            </a:r>
            <a:r>
              <a:rPr sz="2000" b="1" spc="15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1F3863"/>
                </a:solidFill>
                <a:latin typeface="Segoe UI"/>
                <a:cs typeface="Segoe UI"/>
              </a:rPr>
              <a:t>percentage)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79864" y="5219698"/>
            <a:ext cx="1207007" cy="1574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70947" y="3624071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4" y="0"/>
                </a:moveTo>
                <a:lnTo>
                  <a:pt x="126999" y="6180"/>
                </a:lnTo>
                <a:lnTo>
                  <a:pt x="85682" y="23622"/>
                </a:lnTo>
                <a:lnTo>
                  <a:pt x="50673" y="50673"/>
                </a:lnTo>
                <a:lnTo>
                  <a:pt x="23622" y="85682"/>
                </a:lnTo>
                <a:lnTo>
                  <a:pt x="6180" y="127000"/>
                </a:lnTo>
                <a:lnTo>
                  <a:pt x="0" y="172973"/>
                </a:lnTo>
                <a:lnTo>
                  <a:pt x="6180" y="218947"/>
                </a:lnTo>
                <a:lnTo>
                  <a:pt x="23622" y="260265"/>
                </a:lnTo>
                <a:lnTo>
                  <a:pt x="50673" y="295274"/>
                </a:lnTo>
                <a:lnTo>
                  <a:pt x="85682" y="322325"/>
                </a:lnTo>
                <a:lnTo>
                  <a:pt x="127000" y="339767"/>
                </a:lnTo>
                <a:lnTo>
                  <a:pt x="172974" y="345947"/>
                </a:lnTo>
                <a:lnTo>
                  <a:pt x="218948" y="339767"/>
                </a:lnTo>
                <a:lnTo>
                  <a:pt x="260265" y="322325"/>
                </a:lnTo>
                <a:lnTo>
                  <a:pt x="295275" y="295274"/>
                </a:lnTo>
                <a:lnTo>
                  <a:pt x="322325" y="260265"/>
                </a:lnTo>
                <a:lnTo>
                  <a:pt x="339767" y="218947"/>
                </a:lnTo>
                <a:lnTo>
                  <a:pt x="345948" y="172973"/>
                </a:lnTo>
                <a:lnTo>
                  <a:pt x="339767" y="127000"/>
                </a:lnTo>
                <a:lnTo>
                  <a:pt x="322325" y="85682"/>
                </a:lnTo>
                <a:lnTo>
                  <a:pt x="295275" y="50673"/>
                </a:lnTo>
                <a:lnTo>
                  <a:pt x="260265" y="23622"/>
                </a:lnTo>
                <a:lnTo>
                  <a:pt x="218948" y="6180"/>
                </a:lnTo>
                <a:lnTo>
                  <a:pt x="17297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6792" y="423672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4" h="346075">
                <a:moveTo>
                  <a:pt x="172211" y="0"/>
                </a:moveTo>
                <a:lnTo>
                  <a:pt x="126426" y="6180"/>
                </a:lnTo>
                <a:lnTo>
                  <a:pt x="85287" y="23621"/>
                </a:lnTo>
                <a:lnTo>
                  <a:pt x="50434" y="50672"/>
                </a:lnTo>
                <a:lnTo>
                  <a:pt x="23509" y="85682"/>
                </a:lnTo>
                <a:lnTo>
                  <a:pt x="6150" y="126999"/>
                </a:lnTo>
                <a:lnTo>
                  <a:pt x="0" y="172973"/>
                </a:lnTo>
                <a:lnTo>
                  <a:pt x="6150" y="218947"/>
                </a:lnTo>
                <a:lnTo>
                  <a:pt x="23509" y="260265"/>
                </a:lnTo>
                <a:lnTo>
                  <a:pt x="50434" y="295274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1" y="345947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4"/>
                </a:lnTo>
                <a:lnTo>
                  <a:pt x="320914" y="260265"/>
                </a:lnTo>
                <a:lnTo>
                  <a:pt x="338273" y="218947"/>
                </a:lnTo>
                <a:lnTo>
                  <a:pt x="344424" y="172973"/>
                </a:lnTo>
                <a:lnTo>
                  <a:pt x="338273" y="126999"/>
                </a:lnTo>
                <a:lnTo>
                  <a:pt x="320914" y="85682"/>
                </a:lnTo>
                <a:lnTo>
                  <a:pt x="293989" y="50672"/>
                </a:lnTo>
                <a:lnTo>
                  <a:pt x="259136" y="23621"/>
                </a:lnTo>
                <a:lnTo>
                  <a:pt x="217997" y="6180"/>
                </a:lnTo>
                <a:lnTo>
                  <a:pt x="172211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81388" y="4236720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4" h="346075">
                <a:moveTo>
                  <a:pt x="172211" y="0"/>
                </a:moveTo>
                <a:lnTo>
                  <a:pt x="126426" y="6180"/>
                </a:lnTo>
                <a:lnTo>
                  <a:pt x="85287" y="23621"/>
                </a:lnTo>
                <a:lnTo>
                  <a:pt x="50434" y="50672"/>
                </a:lnTo>
                <a:lnTo>
                  <a:pt x="23509" y="85682"/>
                </a:lnTo>
                <a:lnTo>
                  <a:pt x="6150" y="126999"/>
                </a:lnTo>
                <a:lnTo>
                  <a:pt x="0" y="172973"/>
                </a:lnTo>
                <a:lnTo>
                  <a:pt x="6150" y="218947"/>
                </a:lnTo>
                <a:lnTo>
                  <a:pt x="23509" y="260265"/>
                </a:lnTo>
                <a:lnTo>
                  <a:pt x="50434" y="295274"/>
                </a:lnTo>
                <a:lnTo>
                  <a:pt x="85287" y="322325"/>
                </a:lnTo>
                <a:lnTo>
                  <a:pt x="126426" y="339767"/>
                </a:lnTo>
                <a:lnTo>
                  <a:pt x="172211" y="345947"/>
                </a:lnTo>
                <a:lnTo>
                  <a:pt x="217997" y="339767"/>
                </a:lnTo>
                <a:lnTo>
                  <a:pt x="259136" y="322325"/>
                </a:lnTo>
                <a:lnTo>
                  <a:pt x="293989" y="295274"/>
                </a:lnTo>
                <a:lnTo>
                  <a:pt x="320914" y="260265"/>
                </a:lnTo>
                <a:lnTo>
                  <a:pt x="338273" y="218947"/>
                </a:lnTo>
                <a:lnTo>
                  <a:pt x="344423" y="172973"/>
                </a:lnTo>
                <a:lnTo>
                  <a:pt x="338273" y="126999"/>
                </a:lnTo>
                <a:lnTo>
                  <a:pt x="320914" y="85682"/>
                </a:lnTo>
                <a:lnTo>
                  <a:pt x="293989" y="50672"/>
                </a:lnTo>
                <a:lnTo>
                  <a:pt x="259136" y="23621"/>
                </a:lnTo>
                <a:lnTo>
                  <a:pt x="217997" y="6180"/>
                </a:lnTo>
                <a:lnTo>
                  <a:pt x="172211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39400" y="4850891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4">
                <a:moveTo>
                  <a:pt x="172974" y="0"/>
                </a:moveTo>
                <a:lnTo>
                  <a:pt x="127000" y="6150"/>
                </a:lnTo>
                <a:lnTo>
                  <a:pt x="85682" y="23509"/>
                </a:lnTo>
                <a:lnTo>
                  <a:pt x="50673" y="50434"/>
                </a:lnTo>
                <a:lnTo>
                  <a:pt x="23622" y="85287"/>
                </a:lnTo>
                <a:lnTo>
                  <a:pt x="6180" y="126426"/>
                </a:lnTo>
                <a:lnTo>
                  <a:pt x="0" y="172211"/>
                </a:lnTo>
                <a:lnTo>
                  <a:pt x="6180" y="217997"/>
                </a:lnTo>
                <a:lnTo>
                  <a:pt x="23622" y="259136"/>
                </a:lnTo>
                <a:lnTo>
                  <a:pt x="50673" y="293989"/>
                </a:lnTo>
                <a:lnTo>
                  <a:pt x="85682" y="320914"/>
                </a:lnTo>
                <a:lnTo>
                  <a:pt x="127000" y="338273"/>
                </a:lnTo>
                <a:lnTo>
                  <a:pt x="172974" y="344423"/>
                </a:lnTo>
                <a:lnTo>
                  <a:pt x="218948" y="338273"/>
                </a:lnTo>
                <a:lnTo>
                  <a:pt x="260265" y="320914"/>
                </a:lnTo>
                <a:lnTo>
                  <a:pt x="295275" y="293989"/>
                </a:lnTo>
                <a:lnTo>
                  <a:pt x="322325" y="259136"/>
                </a:lnTo>
                <a:lnTo>
                  <a:pt x="339767" y="217997"/>
                </a:lnTo>
                <a:lnTo>
                  <a:pt x="345948" y="172211"/>
                </a:lnTo>
                <a:lnTo>
                  <a:pt x="339767" y="126426"/>
                </a:lnTo>
                <a:lnTo>
                  <a:pt x="322325" y="85287"/>
                </a:lnTo>
                <a:lnTo>
                  <a:pt x="295275" y="50434"/>
                </a:lnTo>
                <a:lnTo>
                  <a:pt x="260265" y="23509"/>
                </a:lnTo>
                <a:lnTo>
                  <a:pt x="218948" y="6150"/>
                </a:lnTo>
                <a:lnTo>
                  <a:pt x="172974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73995" y="4850891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4">
                <a:moveTo>
                  <a:pt x="172974" y="0"/>
                </a:moveTo>
                <a:lnTo>
                  <a:pt x="127000" y="6150"/>
                </a:lnTo>
                <a:lnTo>
                  <a:pt x="85682" y="23509"/>
                </a:lnTo>
                <a:lnTo>
                  <a:pt x="50673" y="50434"/>
                </a:lnTo>
                <a:lnTo>
                  <a:pt x="23622" y="85287"/>
                </a:lnTo>
                <a:lnTo>
                  <a:pt x="6180" y="126426"/>
                </a:lnTo>
                <a:lnTo>
                  <a:pt x="0" y="172211"/>
                </a:lnTo>
                <a:lnTo>
                  <a:pt x="6180" y="217997"/>
                </a:lnTo>
                <a:lnTo>
                  <a:pt x="23622" y="259136"/>
                </a:lnTo>
                <a:lnTo>
                  <a:pt x="50673" y="293989"/>
                </a:lnTo>
                <a:lnTo>
                  <a:pt x="85682" y="320914"/>
                </a:lnTo>
                <a:lnTo>
                  <a:pt x="127000" y="338273"/>
                </a:lnTo>
                <a:lnTo>
                  <a:pt x="172974" y="344423"/>
                </a:lnTo>
                <a:lnTo>
                  <a:pt x="218948" y="338273"/>
                </a:lnTo>
                <a:lnTo>
                  <a:pt x="260265" y="320914"/>
                </a:lnTo>
                <a:lnTo>
                  <a:pt x="295275" y="293989"/>
                </a:lnTo>
                <a:lnTo>
                  <a:pt x="322325" y="259136"/>
                </a:lnTo>
                <a:lnTo>
                  <a:pt x="339767" y="217997"/>
                </a:lnTo>
                <a:lnTo>
                  <a:pt x="345948" y="172211"/>
                </a:lnTo>
                <a:lnTo>
                  <a:pt x="339767" y="126426"/>
                </a:lnTo>
                <a:lnTo>
                  <a:pt x="322325" y="85287"/>
                </a:lnTo>
                <a:lnTo>
                  <a:pt x="295275" y="50434"/>
                </a:lnTo>
                <a:lnTo>
                  <a:pt x="260265" y="23509"/>
                </a:lnTo>
                <a:lnTo>
                  <a:pt x="218948" y="6150"/>
                </a:lnTo>
                <a:lnTo>
                  <a:pt x="17297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53600" y="3965321"/>
            <a:ext cx="294640" cy="272415"/>
          </a:xfrm>
          <a:custGeom>
            <a:avLst/>
            <a:gdLst/>
            <a:ahLst/>
            <a:cxnLst/>
            <a:rect l="l" t="t" r="r" b="b"/>
            <a:pathLst>
              <a:path w="294640" h="272414">
                <a:moveTo>
                  <a:pt x="30225" y="192785"/>
                </a:moveTo>
                <a:lnTo>
                  <a:pt x="0" y="272414"/>
                </a:lnTo>
                <a:lnTo>
                  <a:pt x="81788" y="248792"/>
                </a:lnTo>
                <a:lnTo>
                  <a:pt x="68225" y="234060"/>
                </a:lnTo>
                <a:lnTo>
                  <a:pt x="50926" y="234060"/>
                </a:lnTo>
                <a:lnTo>
                  <a:pt x="42418" y="224662"/>
                </a:lnTo>
                <a:lnTo>
                  <a:pt x="51695" y="216106"/>
                </a:lnTo>
                <a:lnTo>
                  <a:pt x="30225" y="192785"/>
                </a:lnTo>
                <a:close/>
              </a:path>
              <a:path w="294640" h="272414">
                <a:moveTo>
                  <a:pt x="51695" y="216106"/>
                </a:moveTo>
                <a:lnTo>
                  <a:pt x="42418" y="224662"/>
                </a:lnTo>
                <a:lnTo>
                  <a:pt x="50926" y="234060"/>
                </a:lnTo>
                <a:lnTo>
                  <a:pt x="60284" y="225435"/>
                </a:lnTo>
                <a:lnTo>
                  <a:pt x="51695" y="216106"/>
                </a:lnTo>
                <a:close/>
              </a:path>
              <a:path w="294640" h="272414">
                <a:moveTo>
                  <a:pt x="60284" y="225435"/>
                </a:moveTo>
                <a:lnTo>
                  <a:pt x="50926" y="234060"/>
                </a:lnTo>
                <a:lnTo>
                  <a:pt x="68225" y="234060"/>
                </a:lnTo>
                <a:lnTo>
                  <a:pt x="60284" y="225435"/>
                </a:lnTo>
                <a:close/>
              </a:path>
              <a:path w="294640" h="272414">
                <a:moveTo>
                  <a:pt x="286003" y="0"/>
                </a:moveTo>
                <a:lnTo>
                  <a:pt x="51695" y="216106"/>
                </a:lnTo>
                <a:lnTo>
                  <a:pt x="60284" y="225435"/>
                </a:lnTo>
                <a:lnTo>
                  <a:pt x="294640" y="9397"/>
                </a:lnTo>
                <a:lnTo>
                  <a:pt x="2860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40239" y="3965447"/>
            <a:ext cx="280035" cy="272415"/>
          </a:xfrm>
          <a:custGeom>
            <a:avLst/>
            <a:gdLst/>
            <a:ahLst/>
            <a:cxnLst/>
            <a:rect l="l" t="t" r="r" b="b"/>
            <a:pathLst>
              <a:path w="280034" h="272414">
                <a:moveTo>
                  <a:pt x="220475" y="223644"/>
                </a:moveTo>
                <a:lnTo>
                  <a:pt x="198374" y="246379"/>
                </a:lnTo>
                <a:lnTo>
                  <a:pt x="279526" y="272288"/>
                </a:lnTo>
                <a:lnTo>
                  <a:pt x="265670" y="232537"/>
                </a:lnTo>
                <a:lnTo>
                  <a:pt x="229615" y="232537"/>
                </a:lnTo>
                <a:lnTo>
                  <a:pt x="220475" y="223644"/>
                </a:lnTo>
                <a:close/>
              </a:path>
              <a:path w="280034" h="272414">
                <a:moveTo>
                  <a:pt x="229364" y="214499"/>
                </a:moveTo>
                <a:lnTo>
                  <a:pt x="220475" y="223644"/>
                </a:lnTo>
                <a:lnTo>
                  <a:pt x="229615" y="232537"/>
                </a:lnTo>
                <a:lnTo>
                  <a:pt x="238505" y="223393"/>
                </a:lnTo>
                <a:lnTo>
                  <a:pt x="229364" y="214499"/>
                </a:lnTo>
                <a:close/>
              </a:path>
              <a:path w="280034" h="272414">
                <a:moveTo>
                  <a:pt x="251459" y="191769"/>
                </a:moveTo>
                <a:lnTo>
                  <a:pt x="229364" y="214499"/>
                </a:lnTo>
                <a:lnTo>
                  <a:pt x="238505" y="223393"/>
                </a:lnTo>
                <a:lnTo>
                  <a:pt x="229615" y="232537"/>
                </a:lnTo>
                <a:lnTo>
                  <a:pt x="265670" y="232537"/>
                </a:lnTo>
                <a:lnTo>
                  <a:pt x="251459" y="191769"/>
                </a:lnTo>
                <a:close/>
              </a:path>
              <a:path w="280034" h="272414">
                <a:moveTo>
                  <a:pt x="8889" y="0"/>
                </a:moveTo>
                <a:lnTo>
                  <a:pt x="0" y="9143"/>
                </a:lnTo>
                <a:lnTo>
                  <a:pt x="220475" y="223644"/>
                </a:lnTo>
                <a:lnTo>
                  <a:pt x="229364" y="214499"/>
                </a:lnTo>
                <a:lnTo>
                  <a:pt x="88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47731" y="4578096"/>
            <a:ext cx="276860" cy="272415"/>
          </a:xfrm>
          <a:custGeom>
            <a:avLst/>
            <a:gdLst/>
            <a:ahLst/>
            <a:cxnLst/>
            <a:rect l="l" t="t" r="r" b="b"/>
            <a:pathLst>
              <a:path w="276859" h="272414">
                <a:moveTo>
                  <a:pt x="27559" y="191769"/>
                </a:moveTo>
                <a:lnTo>
                  <a:pt x="0" y="272287"/>
                </a:lnTo>
                <a:lnTo>
                  <a:pt x="81025" y="245998"/>
                </a:lnTo>
                <a:lnTo>
                  <a:pt x="67502" y="232282"/>
                </a:lnTo>
                <a:lnTo>
                  <a:pt x="49657" y="232282"/>
                </a:lnTo>
                <a:lnTo>
                  <a:pt x="40767" y="223265"/>
                </a:lnTo>
                <a:lnTo>
                  <a:pt x="49820" y="214349"/>
                </a:lnTo>
                <a:lnTo>
                  <a:pt x="27559" y="191769"/>
                </a:lnTo>
                <a:close/>
              </a:path>
              <a:path w="276859" h="272414">
                <a:moveTo>
                  <a:pt x="49820" y="214349"/>
                </a:moveTo>
                <a:lnTo>
                  <a:pt x="40767" y="223265"/>
                </a:lnTo>
                <a:lnTo>
                  <a:pt x="49657" y="232282"/>
                </a:lnTo>
                <a:lnTo>
                  <a:pt x="58713" y="223368"/>
                </a:lnTo>
                <a:lnTo>
                  <a:pt x="49820" y="214349"/>
                </a:lnTo>
                <a:close/>
              </a:path>
              <a:path w="276859" h="272414">
                <a:moveTo>
                  <a:pt x="58713" y="223368"/>
                </a:moveTo>
                <a:lnTo>
                  <a:pt x="49657" y="232282"/>
                </a:lnTo>
                <a:lnTo>
                  <a:pt x="67502" y="232282"/>
                </a:lnTo>
                <a:lnTo>
                  <a:pt x="58713" y="223368"/>
                </a:lnTo>
                <a:close/>
              </a:path>
              <a:path w="276859" h="272414">
                <a:moveTo>
                  <a:pt x="267462" y="0"/>
                </a:moveTo>
                <a:lnTo>
                  <a:pt x="49820" y="214349"/>
                </a:lnTo>
                <a:lnTo>
                  <a:pt x="58713" y="223368"/>
                </a:lnTo>
                <a:lnTo>
                  <a:pt x="276351" y="9143"/>
                </a:lnTo>
                <a:lnTo>
                  <a:pt x="26746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14685" y="4577969"/>
            <a:ext cx="297815" cy="272415"/>
          </a:xfrm>
          <a:custGeom>
            <a:avLst/>
            <a:gdLst/>
            <a:ahLst/>
            <a:cxnLst/>
            <a:rect l="l" t="t" r="r" b="b"/>
            <a:pathLst>
              <a:path w="297815" h="272414">
                <a:moveTo>
                  <a:pt x="237212" y="225723"/>
                </a:moveTo>
                <a:lnTo>
                  <a:pt x="215773" y="249173"/>
                </a:lnTo>
                <a:lnTo>
                  <a:pt x="297815" y="272414"/>
                </a:lnTo>
                <a:lnTo>
                  <a:pt x="283147" y="234314"/>
                </a:lnTo>
                <a:lnTo>
                  <a:pt x="246634" y="234314"/>
                </a:lnTo>
                <a:lnTo>
                  <a:pt x="237212" y="225723"/>
                </a:lnTo>
                <a:close/>
              </a:path>
              <a:path w="297815" h="272414">
                <a:moveTo>
                  <a:pt x="245768" y="216363"/>
                </a:moveTo>
                <a:lnTo>
                  <a:pt x="237212" y="225723"/>
                </a:lnTo>
                <a:lnTo>
                  <a:pt x="246634" y="234314"/>
                </a:lnTo>
                <a:lnTo>
                  <a:pt x="255143" y="224916"/>
                </a:lnTo>
                <a:lnTo>
                  <a:pt x="245768" y="216363"/>
                </a:lnTo>
                <a:close/>
              </a:path>
              <a:path w="297815" h="272414">
                <a:moveTo>
                  <a:pt x="267208" y="192912"/>
                </a:moveTo>
                <a:lnTo>
                  <a:pt x="245768" y="216363"/>
                </a:lnTo>
                <a:lnTo>
                  <a:pt x="255143" y="224916"/>
                </a:lnTo>
                <a:lnTo>
                  <a:pt x="246634" y="234314"/>
                </a:lnTo>
                <a:lnTo>
                  <a:pt x="283147" y="234314"/>
                </a:lnTo>
                <a:lnTo>
                  <a:pt x="267208" y="192912"/>
                </a:lnTo>
                <a:close/>
              </a:path>
              <a:path w="297815" h="272414">
                <a:moveTo>
                  <a:pt x="8636" y="0"/>
                </a:moveTo>
                <a:lnTo>
                  <a:pt x="0" y="9397"/>
                </a:lnTo>
                <a:lnTo>
                  <a:pt x="237212" y="225723"/>
                </a:lnTo>
                <a:lnTo>
                  <a:pt x="245768" y="216363"/>
                </a:lnTo>
                <a:lnTo>
                  <a:pt x="863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2CD092A7-342D-4269-9BFB-F63704A46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93" y="3624071"/>
            <a:ext cx="4108794" cy="2621852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75FF7DC6-D9C9-4890-A069-BAE32C66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39" y="3910181"/>
            <a:ext cx="350520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0369" y="1438401"/>
            <a:ext cx="24244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F3863"/>
                </a:solidFill>
                <a:latin typeface="Segoe UI"/>
                <a:cs typeface="Segoe UI"/>
              </a:rPr>
              <a:t>Black</a:t>
            </a:r>
            <a:r>
              <a:rPr sz="1200" spc="-10" dirty="0">
                <a:solidFill>
                  <a:srgbClr val="1F3863"/>
                </a:solidFill>
                <a:latin typeface="Segoe UI"/>
                <a:cs typeface="Segoe UI"/>
              </a:rPr>
              <a:t>-</a:t>
            </a:r>
            <a:r>
              <a:rPr sz="1200" b="1" spc="-10" dirty="0">
                <a:solidFill>
                  <a:srgbClr val="1F3863"/>
                </a:solidFill>
                <a:latin typeface="Segoe UI"/>
                <a:cs typeface="Segoe UI"/>
              </a:rPr>
              <a:t>box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testing </a:t>
            </a:r>
            <a:r>
              <a:rPr sz="1200" spc="-5" dirty="0">
                <a:latin typeface="Segoe UI"/>
                <a:cs typeface="Segoe UI"/>
              </a:rPr>
              <a:t>is </a:t>
            </a:r>
            <a:r>
              <a:rPr sz="1200" dirty="0">
                <a:latin typeface="Segoe UI"/>
                <a:cs typeface="Segoe UI"/>
              </a:rPr>
              <a:t>a </a:t>
            </a:r>
            <a:r>
              <a:rPr sz="1200" spc="-5" dirty="0">
                <a:latin typeface="Segoe UI"/>
                <a:cs typeface="Segoe UI"/>
              </a:rPr>
              <a:t>method </a:t>
            </a:r>
            <a:r>
              <a:rPr sz="1200" spc="-15" dirty="0">
                <a:latin typeface="Segoe UI"/>
                <a:cs typeface="Segoe UI"/>
              </a:rPr>
              <a:t>of  </a:t>
            </a:r>
            <a:r>
              <a:rPr sz="1200" spc="-5" dirty="0">
                <a:latin typeface="Segoe UI"/>
                <a:cs typeface="Segoe UI"/>
              </a:rPr>
              <a:t>software testing </a:t>
            </a:r>
            <a:r>
              <a:rPr sz="1200" dirty="0">
                <a:latin typeface="Segoe UI"/>
                <a:cs typeface="Segoe UI"/>
              </a:rPr>
              <a:t>that </a:t>
            </a:r>
            <a:r>
              <a:rPr sz="1200" spc="-5" dirty="0">
                <a:latin typeface="Segoe UI"/>
                <a:cs typeface="Segoe UI"/>
              </a:rPr>
              <a:t>examines </a:t>
            </a:r>
            <a:r>
              <a:rPr sz="1200" dirty="0">
                <a:latin typeface="Segoe UI"/>
                <a:cs typeface="Segoe UI"/>
              </a:rPr>
              <a:t>the  </a:t>
            </a:r>
            <a:r>
              <a:rPr sz="1200" spc="-5" dirty="0">
                <a:latin typeface="Segoe UI"/>
                <a:cs typeface="Segoe UI"/>
              </a:rPr>
              <a:t>functionality </a:t>
            </a:r>
            <a:r>
              <a:rPr sz="1200" spc="-10" dirty="0">
                <a:latin typeface="Segoe UI"/>
                <a:cs typeface="Segoe UI"/>
              </a:rPr>
              <a:t>of </a:t>
            </a:r>
            <a:r>
              <a:rPr sz="1200" dirty="0">
                <a:latin typeface="Segoe UI"/>
                <a:cs typeface="Segoe UI"/>
              </a:rPr>
              <a:t>an </a:t>
            </a:r>
            <a:r>
              <a:rPr sz="1200" spc="-5" dirty="0">
                <a:latin typeface="Segoe UI"/>
                <a:cs typeface="Segoe UI"/>
              </a:rPr>
              <a:t>application  without peering </a:t>
            </a:r>
            <a:r>
              <a:rPr sz="1200" spc="-10" dirty="0">
                <a:latin typeface="Segoe UI"/>
                <a:cs typeface="Segoe UI"/>
              </a:rPr>
              <a:t>into </a:t>
            </a:r>
            <a:r>
              <a:rPr sz="1200" spc="-5" dirty="0">
                <a:latin typeface="Segoe UI"/>
                <a:cs typeface="Segoe UI"/>
              </a:rPr>
              <a:t>its internal  structures </a:t>
            </a:r>
            <a:r>
              <a:rPr sz="1200" dirty="0">
                <a:latin typeface="Segoe UI"/>
                <a:cs typeface="Segoe UI"/>
              </a:rPr>
              <a:t>or </a:t>
            </a:r>
            <a:r>
              <a:rPr sz="1200" spc="-5" dirty="0">
                <a:latin typeface="Segoe UI"/>
                <a:cs typeface="Segoe UI"/>
              </a:rPr>
              <a:t>workings. This method  </a:t>
            </a:r>
            <a:r>
              <a:rPr sz="1200" spc="-10" dirty="0">
                <a:latin typeface="Segoe UI"/>
                <a:cs typeface="Segoe UI"/>
              </a:rPr>
              <a:t>of test </a:t>
            </a:r>
            <a:r>
              <a:rPr sz="1200" dirty="0">
                <a:latin typeface="Segoe UI"/>
                <a:cs typeface="Segoe UI"/>
              </a:rPr>
              <a:t>can be </a:t>
            </a:r>
            <a:r>
              <a:rPr sz="1200" spc="-5" dirty="0">
                <a:latin typeface="Segoe UI"/>
                <a:cs typeface="Segoe UI"/>
              </a:rPr>
              <a:t>applied </a:t>
            </a:r>
            <a:r>
              <a:rPr sz="1200" spc="-10" dirty="0">
                <a:latin typeface="Segoe UI"/>
                <a:cs typeface="Segoe UI"/>
              </a:rPr>
              <a:t>to </a:t>
            </a:r>
            <a:r>
              <a:rPr sz="1200" dirty="0">
                <a:latin typeface="Segoe UI"/>
                <a:cs typeface="Segoe UI"/>
              </a:rPr>
              <a:t>virtually  every </a:t>
            </a:r>
            <a:r>
              <a:rPr sz="1200" spc="-10" dirty="0">
                <a:latin typeface="Segoe UI"/>
                <a:cs typeface="Segoe UI"/>
              </a:rPr>
              <a:t>level of </a:t>
            </a:r>
            <a:r>
              <a:rPr sz="1200" spc="-5" dirty="0">
                <a:latin typeface="Segoe UI"/>
                <a:cs typeface="Segoe UI"/>
              </a:rPr>
              <a:t>software testing: unit,  integration, </a:t>
            </a:r>
            <a:r>
              <a:rPr sz="1200" spc="-10" dirty="0">
                <a:latin typeface="Segoe UI"/>
                <a:cs typeface="Segoe UI"/>
              </a:rPr>
              <a:t>system </a:t>
            </a:r>
            <a:r>
              <a:rPr sz="1200" dirty="0">
                <a:latin typeface="Segoe UI"/>
                <a:cs typeface="Segoe UI"/>
              </a:rPr>
              <a:t>and</a:t>
            </a:r>
            <a:r>
              <a:rPr sz="1200" spc="5" dirty="0">
                <a:latin typeface="Segoe UI"/>
                <a:cs typeface="Segoe UI"/>
              </a:rPr>
              <a:t> </a:t>
            </a:r>
            <a:r>
              <a:rPr sz="1200" spc="-5" dirty="0">
                <a:latin typeface="Segoe UI"/>
                <a:cs typeface="Segoe UI"/>
              </a:rPr>
              <a:t>acceptance.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3162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1F3863"/>
                </a:solidFill>
              </a:rPr>
              <a:t>BLACK </a:t>
            </a:r>
            <a:r>
              <a:rPr sz="2800" spc="-25" dirty="0">
                <a:solidFill>
                  <a:srgbClr val="1F3863"/>
                </a:solidFill>
              </a:rPr>
              <a:t>BOX</a:t>
            </a:r>
            <a:r>
              <a:rPr sz="2800" spc="-140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TESTING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684" y="1472183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47559" y="3235451"/>
            <a:ext cx="1828800" cy="1272540"/>
          </a:xfrm>
          <a:custGeom>
            <a:avLst/>
            <a:gdLst/>
            <a:ahLst/>
            <a:cxnLst/>
            <a:rect l="l" t="t" r="r" b="b"/>
            <a:pathLst>
              <a:path w="1828800" h="1272539">
                <a:moveTo>
                  <a:pt x="1616710" y="0"/>
                </a:moveTo>
                <a:lnTo>
                  <a:pt x="212090" y="0"/>
                </a:lnTo>
                <a:lnTo>
                  <a:pt x="163472" y="5603"/>
                </a:lnTo>
                <a:lnTo>
                  <a:pt x="118835" y="21564"/>
                </a:lnTo>
                <a:lnTo>
                  <a:pt x="79455" y="46606"/>
                </a:lnTo>
                <a:lnTo>
                  <a:pt x="46606" y="79455"/>
                </a:lnTo>
                <a:lnTo>
                  <a:pt x="21564" y="118835"/>
                </a:lnTo>
                <a:lnTo>
                  <a:pt x="5603" y="163472"/>
                </a:lnTo>
                <a:lnTo>
                  <a:pt x="0" y="212089"/>
                </a:lnTo>
                <a:lnTo>
                  <a:pt x="0" y="1060450"/>
                </a:lnTo>
                <a:lnTo>
                  <a:pt x="5603" y="1109067"/>
                </a:lnTo>
                <a:lnTo>
                  <a:pt x="21564" y="1153704"/>
                </a:lnTo>
                <a:lnTo>
                  <a:pt x="46606" y="1193084"/>
                </a:lnTo>
                <a:lnTo>
                  <a:pt x="79455" y="1225933"/>
                </a:lnTo>
                <a:lnTo>
                  <a:pt x="118835" y="1250975"/>
                </a:lnTo>
                <a:lnTo>
                  <a:pt x="163472" y="1266936"/>
                </a:lnTo>
                <a:lnTo>
                  <a:pt x="212090" y="1272540"/>
                </a:lnTo>
                <a:lnTo>
                  <a:pt x="1616710" y="1272540"/>
                </a:lnTo>
                <a:lnTo>
                  <a:pt x="1665327" y="1266936"/>
                </a:lnTo>
                <a:lnTo>
                  <a:pt x="1709964" y="1250975"/>
                </a:lnTo>
                <a:lnTo>
                  <a:pt x="1749344" y="1225933"/>
                </a:lnTo>
                <a:lnTo>
                  <a:pt x="1782193" y="1193084"/>
                </a:lnTo>
                <a:lnTo>
                  <a:pt x="1807235" y="1153704"/>
                </a:lnTo>
                <a:lnTo>
                  <a:pt x="1823196" y="1109067"/>
                </a:lnTo>
                <a:lnTo>
                  <a:pt x="1828800" y="1060450"/>
                </a:lnTo>
                <a:lnTo>
                  <a:pt x="1828800" y="212089"/>
                </a:lnTo>
                <a:lnTo>
                  <a:pt x="1823196" y="163472"/>
                </a:lnTo>
                <a:lnTo>
                  <a:pt x="1807235" y="118835"/>
                </a:lnTo>
                <a:lnTo>
                  <a:pt x="1782193" y="79455"/>
                </a:lnTo>
                <a:lnTo>
                  <a:pt x="1749344" y="46606"/>
                </a:lnTo>
                <a:lnTo>
                  <a:pt x="1709964" y="21564"/>
                </a:lnTo>
                <a:lnTo>
                  <a:pt x="1665327" y="5603"/>
                </a:lnTo>
                <a:lnTo>
                  <a:pt x="161671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27417" y="3716528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Black</a:t>
            </a:r>
            <a:r>
              <a:rPr sz="1800" b="1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Segoe UI"/>
                <a:cs typeface="Segoe UI"/>
              </a:rPr>
              <a:t>Box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15611" y="2592323"/>
            <a:ext cx="2472055" cy="2559050"/>
          </a:xfrm>
          <a:custGeom>
            <a:avLst/>
            <a:gdLst/>
            <a:ahLst/>
            <a:cxnLst/>
            <a:rect l="l" t="t" r="r" b="b"/>
            <a:pathLst>
              <a:path w="2472054" h="2559050">
                <a:moveTo>
                  <a:pt x="2000504" y="0"/>
                </a:moveTo>
                <a:lnTo>
                  <a:pt x="0" y="0"/>
                </a:lnTo>
                <a:lnTo>
                  <a:pt x="0" y="2558796"/>
                </a:lnTo>
                <a:lnTo>
                  <a:pt x="2000504" y="2558796"/>
                </a:lnTo>
                <a:lnTo>
                  <a:pt x="2000504" y="1449958"/>
                </a:lnTo>
                <a:lnTo>
                  <a:pt x="2344285" y="1449958"/>
                </a:lnTo>
                <a:lnTo>
                  <a:pt x="2471928" y="1279398"/>
                </a:lnTo>
                <a:lnTo>
                  <a:pt x="2344285" y="1108837"/>
                </a:lnTo>
                <a:lnTo>
                  <a:pt x="2000504" y="1108837"/>
                </a:lnTo>
                <a:lnTo>
                  <a:pt x="2000504" y="0"/>
                </a:lnTo>
                <a:close/>
              </a:path>
              <a:path w="2472054" h="2559050">
                <a:moveTo>
                  <a:pt x="2344285" y="1449958"/>
                </a:moveTo>
                <a:lnTo>
                  <a:pt x="2224151" y="1449958"/>
                </a:lnTo>
                <a:lnTo>
                  <a:pt x="2224151" y="1610487"/>
                </a:lnTo>
                <a:lnTo>
                  <a:pt x="2344285" y="1449958"/>
                </a:lnTo>
                <a:close/>
              </a:path>
              <a:path w="2472054" h="2559050">
                <a:moveTo>
                  <a:pt x="2224151" y="948309"/>
                </a:moveTo>
                <a:lnTo>
                  <a:pt x="2224151" y="1108837"/>
                </a:lnTo>
                <a:lnTo>
                  <a:pt x="2344285" y="1108837"/>
                </a:lnTo>
                <a:lnTo>
                  <a:pt x="2224151" y="948309"/>
                </a:lnTo>
                <a:close/>
              </a:path>
            </a:pathLst>
          </a:custGeom>
          <a:solidFill>
            <a:srgbClr val="FF9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82997" y="2893009"/>
            <a:ext cx="166623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794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possib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leInput1  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poss</a:t>
            </a:r>
            <a:r>
              <a:rPr sz="1800" b="1" spc="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ble</a:t>
            </a:r>
            <a:r>
              <a:rPr sz="1800" b="1" spc="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npu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t2  poss</a:t>
            </a:r>
            <a:r>
              <a:rPr sz="1800" b="1" spc="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ble</a:t>
            </a:r>
            <a:r>
              <a:rPr sz="1800" b="1" spc="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npu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t3</a:t>
            </a:r>
            <a:endParaRPr sz="1800" dirty="0">
              <a:latin typeface="Segoe UI"/>
              <a:cs typeface="Segoe U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800" dirty="0">
              <a:latin typeface="Segoe UI"/>
              <a:cs typeface="Segoe UI"/>
            </a:endParaRPr>
          </a:p>
          <a:p>
            <a:pPr marL="635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800" dirty="0">
              <a:latin typeface="Segoe UI"/>
              <a:cs typeface="Segoe UI"/>
            </a:endParaRPr>
          </a:p>
          <a:p>
            <a:pPr marL="635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800" dirty="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possibleInputN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0421" y="3293109"/>
            <a:ext cx="12700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0000"/>
                </a:solidFill>
                <a:latin typeface="Segoe UI"/>
                <a:cs typeface="Segoe UI"/>
              </a:rPr>
              <a:t>Pass</a:t>
            </a:r>
            <a:r>
              <a:rPr sz="3600" b="1" spc="-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Segoe UI"/>
                <a:cs typeface="Segoe UI"/>
              </a:rPr>
              <a:t>?  </a:t>
            </a:r>
            <a:r>
              <a:rPr sz="3600" b="1" spc="-30" dirty="0">
                <a:solidFill>
                  <a:srgbClr val="FF0000"/>
                </a:solidFill>
                <a:latin typeface="Segoe UI"/>
                <a:cs typeface="Segoe UI"/>
              </a:rPr>
              <a:t>Fail</a:t>
            </a:r>
            <a:r>
              <a:rPr sz="3600" b="1" spc="-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Segoe UI"/>
                <a:cs typeface="Segoe UI"/>
              </a:rPr>
              <a:t>?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30868" y="3659123"/>
            <a:ext cx="554990" cy="425450"/>
          </a:xfrm>
          <a:custGeom>
            <a:avLst/>
            <a:gdLst/>
            <a:ahLst/>
            <a:cxnLst/>
            <a:rect l="l" t="t" r="r" b="b"/>
            <a:pathLst>
              <a:path w="554990" h="425450">
                <a:moveTo>
                  <a:pt x="342137" y="0"/>
                </a:moveTo>
                <a:lnTo>
                  <a:pt x="342137" y="106299"/>
                </a:lnTo>
                <a:lnTo>
                  <a:pt x="0" y="106299"/>
                </a:lnTo>
                <a:lnTo>
                  <a:pt x="0" y="318896"/>
                </a:lnTo>
                <a:lnTo>
                  <a:pt x="342137" y="318896"/>
                </a:lnTo>
                <a:lnTo>
                  <a:pt x="342137" y="425195"/>
                </a:lnTo>
                <a:lnTo>
                  <a:pt x="554735" y="212598"/>
                </a:lnTo>
                <a:lnTo>
                  <a:pt x="3421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4719" y="1871472"/>
            <a:ext cx="1391412" cy="1391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32547" y="2087879"/>
            <a:ext cx="1007363" cy="1007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0369" y="1438401"/>
            <a:ext cx="2490470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Segoe UI"/>
                <a:cs typeface="Segoe UI"/>
              </a:rPr>
              <a:t>Say we have method “</a:t>
            </a:r>
            <a:r>
              <a:rPr sz="1200" b="1" spc="-5" dirty="0">
                <a:solidFill>
                  <a:srgbClr val="001F5F"/>
                </a:solidFill>
                <a:latin typeface="Segoe UI"/>
                <a:cs typeface="Segoe UI"/>
              </a:rPr>
              <a:t>isPrime” </a:t>
            </a:r>
            <a:r>
              <a:rPr sz="1200" spc="-10" dirty="0">
                <a:latin typeface="Segoe UI"/>
                <a:cs typeface="Segoe UI"/>
              </a:rPr>
              <a:t>to  </a:t>
            </a:r>
            <a:r>
              <a:rPr sz="1200" spc="-5" dirty="0">
                <a:latin typeface="Segoe UI"/>
                <a:cs typeface="Segoe UI"/>
              </a:rPr>
              <a:t>check whether </a:t>
            </a:r>
            <a:r>
              <a:rPr sz="1200" dirty="0">
                <a:latin typeface="Segoe UI"/>
                <a:cs typeface="Segoe UI"/>
              </a:rPr>
              <a:t>the </a:t>
            </a:r>
            <a:r>
              <a:rPr sz="1200" spc="-5" dirty="0">
                <a:latin typeface="Segoe UI"/>
                <a:cs typeface="Segoe UI"/>
              </a:rPr>
              <a:t>number is prime  number </a:t>
            </a:r>
            <a:r>
              <a:rPr sz="1200" dirty="0">
                <a:latin typeface="Segoe UI"/>
                <a:cs typeface="Segoe UI"/>
              </a:rPr>
              <a:t>or not. </a:t>
            </a:r>
            <a:r>
              <a:rPr sz="1200" spc="-5" dirty="0">
                <a:latin typeface="Segoe UI"/>
                <a:cs typeface="Segoe UI"/>
              </a:rPr>
              <a:t>The method will  accept </a:t>
            </a:r>
            <a:r>
              <a:rPr sz="1200" dirty="0">
                <a:latin typeface="Segoe UI"/>
                <a:cs typeface="Segoe UI"/>
              </a:rPr>
              <a:t>an </a:t>
            </a:r>
            <a:r>
              <a:rPr sz="1200" spc="-5" dirty="0">
                <a:latin typeface="Segoe UI"/>
                <a:cs typeface="Segoe UI"/>
              </a:rPr>
              <a:t>integer </a:t>
            </a:r>
            <a:r>
              <a:rPr sz="1200" dirty="0">
                <a:latin typeface="Segoe UI"/>
                <a:cs typeface="Segoe UI"/>
              </a:rPr>
              <a:t>data </a:t>
            </a:r>
            <a:r>
              <a:rPr sz="1200" spc="-5" dirty="0">
                <a:latin typeface="Segoe UI"/>
                <a:cs typeface="Segoe UI"/>
              </a:rPr>
              <a:t>type </a:t>
            </a:r>
            <a:r>
              <a:rPr sz="1200" dirty="0">
                <a:latin typeface="Segoe UI"/>
                <a:cs typeface="Segoe UI"/>
              </a:rPr>
              <a:t>and  </a:t>
            </a:r>
            <a:r>
              <a:rPr sz="1200" spc="-5" dirty="0">
                <a:latin typeface="Segoe UI"/>
                <a:cs typeface="Segoe UI"/>
              </a:rPr>
              <a:t>return Boolean </a:t>
            </a:r>
            <a:r>
              <a:rPr sz="1200" dirty="0">
                <a:latin typeface="Segoe UI"/>
                <a:cs typeface="Segoe UI"/>
              </a:rPr>
              <a:t>data </a:t>
            </a:r>
            <a:r>
              <a:rPr sz="1200" spc="-5" dirty="0">
                <a:latin typeface="Segoe UI"/>
                <a:cs typeface="Segoe UI"/>
              </a:rPr>
              <a:t>type. This  method will return </a:t>
            </a:r>
            <a:r>
              <a:rPr sz="1200" dirty="0">
                <a:latin typeface="Segoe UI"/>
                <a:cs typeface="Segoe UI"/>
              </a:rPr>
              <a:t>true </a:t>
            </a:r>
            <a:r>
              <a:rPr sz="1200" spc="-5" dirty="0">
                <a:latin typeface="Segoe UI"/>
                <a:cs typeface="Segoe UI"/>
              </a:rPr>
              <a:t>if we pass  prime number integer </a:t>
            </a:r>
            <a:r>
              <a:rPr sz="1200" dirty="0">
                <a:latin typeface="Segoe UI"/>
                <a:cs typeface="Segoe UI"/>
              </a:rPr>
              <a:t>as </a:t>
            </a:r>
            <a:r>
              <a:rPr sz="1200" spc="-5" dirty="0">
                <a:latin typeface="Segoe UI"/>
                <a:cs typeface="Segoe UI"/>
              </a:rPr>
              <a:t>input, </a:t>
            </a:r>
            <a:r>
              <a:rPr sz="1200" dirty="0">
                <a:latin typeface="Segoe UI"/>
                <a:cs typeface="Segoe UI"/>
              </a:rPr>
              <a:t>and  </a:t>
            </a:r>
            <a:r>
              <a:rPr sz="1200" spc="-5" dirty="0">
                <a:latin typeface="Segoe UI"/>
                <a:cs typeface="Segoe UI"/>
              </a:rPr>
              <a:t>false if we pass </a:t>
            </a:r>
            <a:r>
              <a:rPr sz="1200" dirty="0">
                <a:latin typeface="Segoe UI"/>
                <a:cs typeface="Segoe UI"/>
              </a:rPr>
              <a:t>dividable </a:t>
            </a:r>
            <a:r>
              <a:rPr sz="1200" spc="-5" dirty="0">
                <a:latin typeface="Segoe UI"/>
                <a:cs typeface="Segoe UI"/>
              </a:rPr>
              <a:t>number  </a:t>
            </a:r>
            <a:r>
              <a:rPr sz="1200" dirty="0">
                <a:latin typeface="Segoe UI"/>
                <a:cs typeface="Segoe UI"/>
              </a:rPr>
              <a:t>and </a:t>
            </a:r>
            <a:r>
              <a:rPr sz="1200" spc="-5" dirty="0">
                <a:latin typeface="Segoe UI"/>
                <a:cs typeface="Segoe UI"/>
              </a:rPr>
              <a:t>invalid number </a:t>
            </a:r>
            <a:r>
              <a:rPr sz="1200" dirty="0">
                <a:latin typeface="Segoe UI"/>
                <a:cs typeface="Segoe UI"/>
              </a:rPr>
              <a:t>as </a:t>
            </a:r>
            <a:r>
              <a:rPr sz="1200" spc="-5" dirty="0">
                <a:latin typeface="Segoe UI"/>
                <a:cs typeface="Segoe UI"/>
              </a:rPr>
              <a:t>input. </a:t>
            </a:r>
            <a:r>
              <a:rPr sz="1200" spc="-65" dirty="0">
                <a:latin typeface="Segoe UI"/>
                <a:cs typeface="Segoe UI"/>
              </a:rPr>
              <a:t>To </a:t>
            </a:r>
            <a:r>
              <a:rPr sz="1200" spc="-10" dirty="0">
                <a:latin typeface="Segoe UI"/>
                <a:cs typeface="Segoe UI"/>
              </a:rPr>
              <a:t>test  </a:t>
            </a:r>
            <a:r>
              <a:rPr sz="1200" dirty="0">
                <a:latin typeface="Segoe UI"/>
                <a:cs typeface="Segoe UI"/>
              </a:rPr>
              <a:t>the </a:t>
            </a:r>
            <a:r>
              <a:rPr sz="1200" spc="-5" dirty="0">
                <a:latin typeface="Segoe UI"/>
                <a:cs typeface="Segoe UI"/>
              </a:rPr>
              <a:t>method, we need </a:t>
            </a:r>
            <a:r>
              <a:rPr sz="1200" spc="-10" dirty="0">
                <a:latin typeface="Segoe UI"/>
                <a:cs typeface="Segoe UI"/>
              </a:rPr>
              <a:t>to </a:t>
            </a:r>
            <a:r>
              <a:rPr sz="1200" spc="-5" dirty="0">
                <a:latin typeface="Segoe UI"/>
                <a:cs typeface="Segoe UI"/>
              </a:rPr>
              <a:t>input </a:t>
            </a:r>
            <a:r>
              <a:rPr sz="1200" dirty="0">
                <a:latin typeface="Segoe UI"/>
                <a:cs typeface="Segoe UI"/>
              </a:rPr>
              <a:t>all the  </a:t>
            </a:r>
            <a:r>
              <a:rPr sz="1200" spc="-5" dirty="0">
                <a:latin typeface="Segoe UI"/>
                <a:cs typeface="Segoe UI"/>
              </a:rPr>
              <a:t>possible input, </a:t>
            </a:r>
            <a:r>
              <a:rPr sz="1200" dirty="0">
                <a:latin typeface="Segoe UI"/>
                <a:cs typeface="Segoe UI"/>
              </a:rPr>
              <a:t>which </a:t>
            </a:r>
            <a:r>
              <a:rPr sz="1200" spc="-5" dirty="0">
                <a:latin typeface="Segoe UI"/>
                <a:cs typeface="Segoe UI"/>
              </a:rPr>
              <a:t>is </a:t>
            </a:r>
            <a:r>
              <a:rPr sz="1200" dirty="0">
                <a:latin typeface="Segoe UI"/>
                <a:cs typeface="Segoe UI"/>
              </a:rPr>
              <a:t>all the  </a:t>
            </a:r>
            <a:r>
              <a:rPr sz="1200" spc="-5" dirty="0">
                <a:latin typeface="Segoe UI"/>
                <a:cs typeface="Segoe UI"/>
              </a:rPr>
              <a:t>integer </a:t>
            </a:r>
            <a:r>
              <a:rPr sz="1200" spc="-20" dirty="0">
                <a:latin typeface="Segoe UI"/>
                <a:cs typeface="Segoe UI"/>
              </a:rPr>
              <a:t>number, </a:t>
            </a:r>
            <a:r>
              <a:rPr sz="1200" dirty="0">
                <a:latin typeface="Segoe UI"/>
                <a:cs typeface="Segoe UI"/>
              </a:rPr>
              <a:t>and </a:t>
            </a:r>
            <a:r>
              <a:rPr sz="1200" spc="-5" dirty="0">
                <a:latin typeface="Segoe UI"/>
                <a:cs typeface="Segoe UI"/>
              </a:rPr>
              <a:t>check </a:t>
            </a:r>
            <a:r>
              <a:rPr sz="1200" dirty="0">
                <a:latin typeface="Segoe UI"/>
                <a:cs typeface="Segoe UI"/>
              </a:rPr>
              <a:t>all the  </a:t>
            </a:r>
            <a:r>
              <a:rPr sz="1200" spc="-5" dirty="0">
                <a:latin typeface="Segoe UI"/>
                <a:cs typeface="Segoe UI"/>
              </a:rPr>
              <a:t>input. Because we doesn’t know </a:t>
            </a:r>
            <a:r>
              <a:rPr sz="1200" dirty="0">
                <a:latin typeface="Segoe UI"/>
                <a:cs typeface="Segoe UI"/>
              </a:rPr>
              <a:t>how  the </a:t>
            </a:r>
            <a:r>
              <a:rPr sz="1200" spc="-5" dirty="0">
                <a:latin typeface="Segoe UI"/>
                <a:cs typeface="Segoe UI"/>
              </a:rPr>
              <a:t>method works. </a:t>
            </a:r>
            <a:r>
              <a:rPr sz="1200" dirty="0">
                <a:latin typeface="Segoe UI"/>
                <a:cs typeface="Segoe UI"/>
              </a:rPr>
              <a:t>It </a:t>
            </a:r>
            <a:r>
              <a:rPr sz="1200" spc="-5" dirty="0">
                <a:latin typeface="Segoe UI"/>
                <a:cs typeface="Segoe UI"/>
              </a:rPr>
              <a:t>will </a:t>
            </a:r>
            <a:r>
              <a:rPr sz="1200" dirty="0">
                <a:latin typeface="Segoe UI"/>
                <a:cs typeface="Segoe UI"/>
              </a:rPr>
              <a:t>be an  </a:t>
            </a:r>
            <a:r>
              <a:rPr sz="1200" spc="-5" dirty="0">
                <a:latin typeface="Segoe UI"/>
                <a:cs typeface="Segoe UI"/>
              </a:rPr>
              <a:t>exhausting</a:t>
            </a:r>
            <a:r>
              <a:rPr sz="1200" spc="-25" dirty="0">
                <a:latin typeface="Segoe UI"/>
                <a:cs typeface="Segoe UI"/>
              </a:rPr>
              <a:t> </a:t>
            </a:r>
            <a:r>
              <a:rPr sz="1200" spc="-10" dirty="0">
                <a:latin typeface="Segoe UI"/>
                <a:cs typeface="Segoe UI"/>
              </a:rPr>
              <a:t>test.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33070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1F3863"/>
                </a:solidFill>
              </a:rPr>
              <a:t>BLACK </a:t>
            </a:r>
            <a:r>
              <a:rPr sz="2800" spc="-25" dirty="0">
                <a:solidFill>
                  <a:srgbClr val="1F3863"/>
                </a:solidFill>
              </a:rPr>
              <a:t>BOX</a:t>
            </a:r>
            <a:r>
              <a:rPr sz="2800" spc="-125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EXAMPLE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684" y="1472183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7884" y="3355847"/>
            <a:ext cx="5003800" cy="1164590"/>
          </a:xfrm>
          <a:custGeom>
            <a:avLst/>
            <a:gdLst/>
            <a:ahLst/>
            <a:cxnLst/>
            <a:rect l="l" t="t" r="r" b="b"/>
            <a:pathLst>
              <a:path w="5003800" h="1164589">
                <a:moveTo>
                  <a:pt x="4809236" y="0"/>
                </a:moveTo>
                <a:lnTo>
                  <a:pt x="194055" y="0"/>
                </a:lnTo>
                <a:lnTo>
                  <a:pt x="149556" y="5124"/>
                </a:lnTo>
                <a:lnTo>
                  <a:pt x="108709" y="19721"/>
                </a:lnTo>
                <a:lnTo>
                  <a:pt x="72678" y="42627"/>
                </a:lnTo>
                <a:lnTo>
                  <a:pt x="42627" y="72678"/>
                </a:lnTo>
                <a:lnTo>
                  <a:pt x="19721" y="108709"/>
                </a:lnTo>
                <a:lnTo>
                  <a:pt x="5124" y="149556"/>
                </a:lnTo>
                <a:lnTo>
                  <a:pt x="0" y="194055"/>
                </a:lnTo>
                <a:lnTo>
                  <a:pt x="0" y="970279"/>
                </a:lnTo>
                <a:lnTo>
                  <a:pt x="5124" y="1014779"/>
                </a:lnTo>
                <a:lnTo>
                  <a:pt x="19721" y="1055626"/>
                </a:lnTo>
                <a:lnTo>
                  <a:pt x="42627" y="1091657"/>
                </a:lnTo>
                <a:lnTo>
                  <a:pt x="72678" y="1121708"/>
                </a:lnTo>
                <a:lnTo>
                  <a:pt x="108709" y="1144614"/>
                </a:lnTo>
                <a:lnTo>
                  <a:pt x="149556" y="1159211"/>
                </a:lnTo>
                <a:lnTo>
                  <a:pt x="194055" y="1164335"/>
                </a:lnTo>
                <a:lnTo>
                  <a:pt x="4809236" y="1164335"/>
                </a:lnTo>
                <a:lnTo>
                  <a:pt x="4853735" y="1159211"/>
                </a:lnTo>
                <a:lnTo>
                  <a:pt x="4894582" y="1144614"/>
                </a:lnTo>
                <a:lnTo>
                  <a:pt x="4930613" y="1121708"/>
                </a:lnTo>
                <a:lnTo>
                  <a:pt x="4960664" y="1091657"/>
                </a:lnTo>
                <a:lnTo>
                  <a:pt x="4983570" y="1055626"/>
                </a:lnTo>
                <a:lnTo>
                  <a:pt x="4998167" y="1014779"/>
                </a:lnTo>
                <a:lnTo>
                  <a:pt x="5003292" y="970279"/>
                </a:lnTo>
                <a:lnTo>
                  <a:pt x="5003292" y="194055"/>
                </a:lnTo>
                <a:lnTo>
                  <a:pt x="4998167" y="149556"/>
                </a:lnTo>
                <a:lnTo>
                  <a:pt x="4983570" y="108709"/>
                </a:lnTo>
                <a:lnTo>
                  <a:pt x="4960664" y="72678"/>
                </a:lnTo>
                <a:lnTo>
                  <a:pt x="4930613" y="42627"/>
                </a:lnTo>
                <a:lnTo>
                  <a:pt x="4894582" y="19721"/>
                </a:lnTo>
                <a:lnTo>
                  <a:pt x="4853735" y="5124"/>
                </a:lnTo>
                <a:lnTo>
                  <a:pt x="480923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10478" y="3782390"/>
            <a:ext cx="3119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boolean isPrime(int</a:t>
            </a:r>
            <a:r>
              <a:rPr sz="1800" b="1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number)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1228" y="1784350"/>
            <a:ext cx="223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5725" algn="l"/>
                <a:tab pos="1962785" algn="l"/>
              </a:tabLst>
            </a:pPr>
            <a:r>
              <a:rPr sz="3600" b="1" spc="-5" dirty="0">
                <a:solidFill>
                  <a:srgbClr val="006FC0"/>
                </a:solidFill>
                <a:latin typeface="Segoe UI"/>
                <a:cs typeface="Segoe UI"/>
              </a:rPr>
              <a:t>-</a:t>
            </a:r>
            <a:r>
              <a:rPr sz="3600" b="1" dirty="0">
                <a:solidFill>
                  <a:srgbClr val="006FC0"/>
                </a:solidFill>
                <a:latin typeface="Segoe UI"/>
                <a:cs typeface="Segoe UI"/>
              </a:rPr>
              <a:t>n</a:t>
            </a:r>
            <a:r>
              <a:rPr sz="3600" b="1" spc="325" dirty="0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006FC0"/>
                </a:solidFill>
                <a:latin typeface="Segoe UI"/>
                <a:cs typeface="Segoe UI"/>
              </a:rPr>
              <a:t>…	0	1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8727" y="1784350"/>
            <a:ext cx="214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760" algn="l"/>
                <a:tab pos="1178560" algn="l"/>
                <a:tab pos="1857375" algn="l"/>
              </a:tabLst>
            </a:pPr>
            <a:r>
              <a:rPr sz="3600" b="1" dirty="0">
                <a:solidFill>
                  <a:srgbClr val="006FC0"/>
                </a:solidFill>
                <a:latin typeface="Segoe UI"/>
                <a:cs typeface="Segoe UI"/>
              </a:rPr>
              <a:t>2	3	…	n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8196" y="2500883"/>
            <a:ext cx="299085" cy="629920"/>
          </a:xfrm>
          <a:custGeom>
            <a:avLst/>
            <a:gdLst/>
            <a:ahLst/>
            <a:cxnLst/>
            <a:rect l="l" t="t" r="r" b="b"/>
            <a:pathLst>
              <a:path w="299085" h="629919">
                <a:moveTo>
                  <a:pt x="298703" y="480060"/>
                </a:moveTo>
                <a:lnTo>
                  <a:pt x="0" y="480060"/>
                </a:lnTo>
                <a:lnTo>
                  <a:pt x="149351" y="629412"/>
                </a:lnTo>
                <a:lnTo>
                  <a:pt x="298703" y="480060"/>
                </a:lnTo>
                <a:close/>
              </a:path>
              <a:path w="299085" h="629919">
                <a:moveTo>
                  <a:pt x="224027" y="0"/>
                </a:moveTo>
                <a:lnTo>
                  <a:pt x="74675" y="0"/>
                </a:lnTo>
                <a:lnTo>
                  <a:pt x="74675" y="480060"/>
                </a:lnTo>
                <a:lnTo>
                  <a:pt x="224027" y="480060"/>
                </a:lnTo>
                <a:lnTo>
                  <a:pt x="224027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8919" y="2500883"/>
            <a:ext cx="299085" cy="629920"/>
          </a:xfrm>
          <a:custGeom>
            <a:avLst/>
            <a:gdLst/>
            <a:ahLst/>
            <a:cxnLst/>
            <a:rect l="l" t="t" r="r" b="b"/>
            <a:pathLst>
              <a:path w="299084" h="629919">
                <a:moveTo>
                  <a:pt x="298703" y="480060"/>
                </a:moveTo>
                <a:lnTo>
                  <a:pt x="0" y="480060"/>
                </a:lnTo>
                <a:lnTo>
                  <a:pt x="149351" y="629412"/>
                </a:lnTo>
                <a:lnTo>
                  <a:pt x="298703" y="480060"/>
                </a:lnTo>
                <a:close/>
              </a:path>
              <a:path w="299084" h="629919">
                <a:moveTo>
                  <a:pt x="224027" y="0"/>
                </a:moveTo>
                <a:lnTo>
                  <a:pt x="74675" y="0"/>
                </a:lnTo>
                <a:lnTo>
                  <a:pt x="74675" y="480060"/>
                </a:lnTo>
                <a:lnTo>
                  <a:pt x="224027" y="480060"/>
                </a:lnTo>
                <a:lnTo>
                  <a:pt x="224027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6995" y="2500883"/>
            <a:ext cx="297180" cy="629920"/>
          </a:xfrm>
          <a:custGeom>
            <a:avLst/>
            <a:gdLst/>
            <a:ahLst/>
            <a:cxnLst/>
            <a:rect l="l" t="t" r="r" b="b"/>
            <a:pathLst>
              <a:path w="297179" h="629919">
                <a:moveTo>
                  <a:pt x="297179" y="480821"/>
                </a:moveTo>
                <a:lnTo>
                  <a:pt x="0" y="480821"/>
                </a:lnTo>
                <a:lnTo>
                  <a:pt x="148589" y="629412"/>
                </a:lnTo>
                <a:lnTo>
                  <a:pt x="297179" y="480821"/>
                </a:lnTo>
                <a:close/>
              </a:path>
              <a:path w="297179" h="629919">
                <a:moveTo>
                  <a:pt x="222884" y="0"/>
                </a:moveTo>
                <a:lnTo>
                  <a:pt x="74295" y="0"/>
                </a:lnTo>
                <a:lnTo>
                  <a:pt x="74295" y="480821"/>
                </a:lnTo>
                <a:lnTo>
                  <a:pt x="222884" y="480821"/>
                </a:lnTo>
                <a:lnTo>
                  <a:pt x="222884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4028" y="2519172"/>
            <a:ext cx="297180" cy="629920"/>
          </a:xfrm>
          <a:custGeom>
            <a:avLst/>
            <a:gdLst/>
            <a:ahLst/>
            <a:cxnLst/>
            <a:rect l="l" t="t" r="r" b="b"/>
            <a:pathLst>
              <a:path w="297179" h="629919">
                <a:moveTo>
                  <a:pt x="297179" y="480822"/>
                </a:moveTo>
                <a:lnTo>
                  <a:pt x="0" y="480822"/>
                </a:lnTo>
                <a:lnTo>
                  <a:pt x="148590" y="629412"/>
                </a:lnTo>
                <a:lnTo>
                  <a:pt x="297179" y="480822"/>
                </a:lnTo>
                <a:close/>
              </a:path>
              <a:path w="297179" h="629919">
                <a:moveTo>
                  <a:pt x="222885" y="0"/>
                </a:moveTo>
                <a:lnTo>
                  <a:pt x="74295" y="0"/>
                </a:lnTo>
                <a:lnTo>
                  <a:pt x="74295" y="480822"/>
                </a:lnTo>
                <a:lnTo>
                  <a:pt x="222885" y="480822"/>
                </a:lnTo>
                <a:lnTo>
                  <a:pt x="22288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0580" y="2496311"/>
            <a:ext cx="297180" cy="629920"/>
          </a:xfrm>
          <a:custGeom>
            <a:avLst/>
            <a:gdLst/>
            <a:ahLst/>
            <a:cxnLst/>
            <a:rect l="l" t="t" r="r" b="b"/>
            <a:pathLst>
              <a:path w="297179" h="629919">
                <a:moveTo>
                  <a:pt x="297179" y="480822"/>
                </a:moveTo>
                <a:lnTo>
                  <a:pt x="0" y="480822"/>
                </a:lnTo>
                <a:lnTo>
                  <a:pt x="148590" y="629412"/>
                </a:lnTo>
                <a:lnTo>
                  <a:pt x="297179" y="480822"/>
                </a:lnTo>
                <a:close/>
              </a:path>
              <a:path w="297179" h="629919">
                <a:moveTo>
                  <a:pt x="222885" y="0"/>
                </a:moveTo>
                <a:lnTo>
                  <a:pt x="74295" y="0"/>
                </a:lnTo>
                <a:lnTo>
                  <a:pt x="74295" y="480822"/>
                </a:lnTo>
                <a:lnTo>
                  <a:pt x="222885" y="480822"/>
                </a:lnTo>
                <a:lnTo>
                  <a:pt x="22288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98735" y="2503932"/>
            <a:ext cx="297180" cy="629920"/>
          </a:xfrm>
          <a:custGeom>
            <a:avLst/>
            <a:gdLst/>
            <a:ahLst/>
            <a:cxnLst/>
            <a:rect l="l" t="t" r="r" b="b"/>
            <a:pathLst>
              <a:path w="297179" h="629919">
                <a:moveTo>
                  <a:pt x="297180" y="480821"/>
                </a:moveTo>
                <a:lnTo>
                  <a:pt x="0" y="480821"/>
                </a:lnTo>
                <a:lnTo>
                  <a:pt x="148590" y="629412"/>
                </a:lnTo>
                <a:lnTo>
                  <a:pt x="297180" y="480821"/>
                </a:lnTo>
                <a:close/>
              </a:path>
              <a:path w="297179" h="629919">
                <a:moveTo>
                  <a:pt x="222885" y="0"/>
                </a:moveTo>
                <a:lnTo>
                  <a:pt x="74295" y="0"/>
                </a:lnTo>
                <a:lnTo>
                  <a:pt x="74295" y="480821"/>
                </a:lnTo>
                <a:lnTo>
                  <a:pt x="222885" y="480821"/>
                </a:lnTo>
                <a:lnTo>
                  <a:pt x="22288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15254" y="5552033"/>
            <a:ext cx="5810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fal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3604" y="5552033"/>
            <a:ext cx="4453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680" algn="l"/>
                <a:tab pos="2990850" algn="l"/>
              </a:tabLst>
            </a:pPr>
            <a:r>
              <a:rPr sz="2000" b="1" dirty="0">
                <a:latin typeface="Segoe UI"/>
                <a:cs typeface="Segoe UI"/>
              </a:rPr>
              <a:t>…	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false false</a:t>
            </a:r>
            <a:r>
              <a:rPr sz="2000" b="1" spc="204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Segoe UI"/>
                <a:cs typeface="Segoe UI"/>
              </a:rPr>
              <a:t>true</a:t>
            </a:r>
            <a:r>
              <a:rPr sz="2000" b="1" spc="365" dirty="0">
                <a:solidFill>
                  <a:srgbClr val="00AF5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Segoe UI"/>
                <a:cs typeface="Segoe UI"/>
              </a:rPr>
              <a:t>true	</a:t>
            </a:r>
            <a:r>
              <a:rPr sz="2000" b="1" dirty="0">
                <a:latin typeface="Segoe UI"/>
                <a:cs typeface="Segoe UI"/>
              </a:rPr>
              <a:t>…</a:t>
            </a:r>
            <a:r>
              <a:rPr sz="2000" b="1" spc="-160" dirty="0"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Segoe UI"/>
                <a:cs typeface="Segoe UI"/>
              </a:rPr>
              <a:t>true</a:t>
            </a:r>
            <a:r>
              <a:rPr sz="2000" b="1" spc="-5" dirty="0">
                <a:latin typeface="Segoe UI"/>
                <a:cs typeface="Segoe UI"/>
              </a:rPr>
              <a:t>/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false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8196" y="4745735"/>
            <a:ext cx="299085" cy="628015"/>
          </a:xfrm>
          <a:custGeom>
            <a:avLst/>
            <a:gdLst/>
            <a:ahLst/>
            <a:cxnLst/>
            <a:rect l="l" t="t" r="r" b="b"/>
            <a:pathLst>
              <a:path w="299085" h="628014">
                <a:moveTo>
                  <a:pt x="298703" y="478536"/>
                </a:moveTo>
                <a:lnTo>
                  <a:pt x="0" y="478536"/>
                </a:lnTo>
                <a:lnTo>
                  <a:pt x="149351" y="627888"/>
                </a:lnTo>
                <a:lnTo>
                  <a:pt x="298703" y="478536"/>
                </a:lnTo>
                <a:close/>
              </a:path>
              <a:path w="299085" h="628014">
                <a:moveTo>
                  <a:pt x="224027" y="0"/>
                </a:moveTo>
                <a:lnTo>
                  <a:pt x="74675" y="0"/>
                </a:lnTo>
                <a:lnTo>
                  <a:pt x="74675" y="478536"/>
                </a:lnTo>
                <a:lnTo>
                  <a:pt x="224027" y="478536"/>
                </a:lnTo>
                <a:lnTo>
                  <a:pt x="224027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98919" y="4745735"/>
            <a:ext cx="299085" cy="628015"/>
          </a:xfrm>
          <a:custGeom>
            <a:avLst/>
            <a:gdLst/>
            <a:ahLst/>
            <a:cxnLst/>
            <a:rect l="l" t="t" r="r" b="b"/>
            <a:pathLst>
              <a:path w="299084" h="628014">
                <a:moveTo>
                  <a:pt x="298703" y="478536"/>
                </a:moveTo>
                <a:lnTo>
                  <a:pt x="0" y="478536"/>
                </a:lnTo>
                <a:lnTo>
                  <a:pt x="149351" y="627888"/>
                </a:lnTo>
                <a:lnTo>
                  <a:pt x="298703" y="478536"/>
                </a:lnTo>
                <a:close/>
              </a:path>
              <a:path w="299084" h="628014">
                <a:moveTo>
                  <a:pt x="224027" y="0"/>
                </a:moveTo>
                <a:lnTo>
                  <a:pt x="74675" y="0"/>
                </a:lnTo>
                <a:lnTo>
                  <a:pt x="74675" y="478536"/>
                </a:lnTo>
                <a:lnTo>
                  <a:pt x="224027" y="478536"/>
                </a:lnTo>
                <a:lnTo>
                  <a:pt x="224027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6995" y="4745735"/>
            <a:ext cx="297180" cy="628015"/>
          </a:xfrm>
          <a:custGeom>
            <a:avLst/>
            <a:gdLst/>
            <a:ahLst/>
            <a:cxnLst/>
            <a:rect l="l" t="t" r="r" b="b"/>
            <a:pathLst>
              <a:path w="297179" h="628014">
                <a:moveTo>
                  <a:pt x="297179" y="479297"/>
                </a:moveTo>
                <a:lnTo>
                  <a:pt x="0" y="479297"/>
                </a:lnTo>
                <a:lnTo>
                  <a:pt x="148589" y="627888"/>
                </a:lnTo>
                <a:lnTo>
                  <a:pt x="297179" y="479297"/>
                </a:lnTo>
                <a:close/>
              </a:path>
              <a:path w="297179" h="628014">
                <a:moveTo>
                  <a:pt x="222884" y="0"/>
                </a:moveTo>
                <a:lnTo>
                  <a:pt x="74295" y="0"/>
                </a:lnTo>
                <a:lnTo>
                  <a:pt x="74295" y="479297"/>
                </a:lnTo>
                <a:lnTo>
                  <a:pt x="222884" y="479297"/>
                </a:lnTo>
                <a:lnTo>
                  <a:pt x="222884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44028" y="4764023"/>
            <a:ext cx="297180" cy="629920"/>
          </a:xfrm>
          <a:custGeom>
            <a:avLst/>
            <a:gdLst/>
            <a:ahLst/>
            <a:cxnLst/>
            <a:rect l="l" t="t" r="r" b="b"/>
            <a:pathLst>
              <a:path w="297179" h="629920">
                <a:moveTo>
                  <a:pt x="297179" y="480822"/>
                </a:moveTo>
                <a:lnTo>
                  <a:pt x="0" y="480822"/>
                </a:lnTo>
                <a:lnTo>
                  <a:pt x="148590" y="629412"/>
                </a:lnTo>
                <a:lnTo>
                  <a:pt x="297179" y="480822"/>
                </a:lnTo>
                <a:close/>
              </a:path>
              <a:path w="297179" h="629920">
                <a:moveTo>
                  <a:pt x="222885" y="0"/>
                </a:moveTo>
                <a:lnTo>
                  <a:pt x="74295" y="0"/>
                </a:lnTo>
                <a:lnTo>
                  <a:pt x="74295" y="480822"/>
                </a:lnTo>
                <a:lnTo>
                  <a:pt x="222885" y="480822"/>
                </a:lnTo>
                <a:lnTo>
                  <a:pt x="22288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0580" y="4741164"/>
            <a:ext cx="297180" cy="629920"/>
          </a:xfrm>
          <a:custGeom>
            <a:avLst/>
            <a:gdLst/>
            <a:ahLst/>
            <a:cxnLst/>
            <a:rect l="l" t="t" r="r" b="b"/>
            <a:pathLst>
              <a:path w="297179" h="629920">
                <a:moveTo>
                  <a:pt x="297179" y="480822"/>
                </a:moveTo>
                <a:lnTo>
                  <a:pt x="0" y="480822"/>
                </a:lnTo>
                <a:lnTo>
                  <a:pt x="148590" y="629412"/>
                </a:lnTo>
                <a:lnTo>
                  <a:pt x="297179" y="480822"/>
                </a:lnTo>
                <a:close/>
              </a:path>
              <a:path w="297179" h="629920">
                <a:moveTo>
                  <a:pt x="222885" y="0"/>
                </a:moveTo>
                <a:lnTo>
                  <a:pt x="74295" y="0"/>
                </a:lnTo>
                <a:lnTo>
                  <a:pt x="74295" y="480822"/>
                </a:lnTo>
                <a:lnTo>
                  <a:pt x="222885" y="480822"/>
                </a:lnTo>
                <a:lnTo>
                  <a:pt x="22288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98735" y="4748784"/>
            <a:ext cx="297180" cy="629920"/>
          </a:xfrm>
          <a:custGeom>
            <a:avLst/>
            <a:gdLst/>
            <a:ahLst/>
            <a:cxnLst/>
            <a:rect l="l" t="t" r="r" b="b"/>
            <a:pathLst>
              <a:path w="297179" h="629920">
                <a:moveTo>
                  <a:pt x="297180" y="480822"/>
                </a:moveTo>
                <a:lnTo>
                  <a:pt x="0" y="480822"/>
                </a:lnTo>
                <a:lnTo>
                  <a:pt x="148590" y="629412"/>
                </a:lnTo>
                <a:lnTo>
                  <a:pt x="297180" y="480822"/>
                </a:lnTo>
                <a:close/>
              </a:path>
              <a:path w="297179" h="629920">
                <a:moveTo>
                  <a:pt x="222885" y="0"/>
                </a:moveTo>
                <a:lnTo>
                  <a:pt x="74295" y="0"/>
                </a:lnTo>
                <a:lnTo>
                  <a:pt x="74295" y="480822"/>
                </a:lnTo>
                <a:lnTo>
                  <a:pt x="222885" y="480822"/>
                </a:lnTo>
                <a:lnTo>
                  <a:pt x="22288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86400" y="2561844"/>
            <a:ext cx="4503420" cy="2613660"/>
          </a:xfrm>
          <a:custGeom>
            <a:avLst/>
            <a:gdLst/>
            <a:ahLst/>
            <a:cxnLst/>
            <a:rect l="l" t="t" r="r" b="b"/>
            <a:pathLst>
              <a:path w="4503420" h="2613660">
                <a:moveTo>
                  <a:pt x="4296409" y="0"/>
                </a:moveTo>
                <a:lnTo>
                  <a:pt x="207010" y="0"/>
                </a:lnTo>
                <a:lnTo>
                  <a:pt x="159553" y="5468"/>
                </a:lnTo>
                <a:lnTo>
                  <a:pt x="115984" y="21045"/>
                </a:lnTo>
                <a:lnTo>
                  <a:pt x="77547" y="45486"/>
                </a:lnTo>
                <a:lnTo>
                  <a:pt x="45486" y="77547"/>
                </a:lnTo>
                <a:lnTo>
                  <a:pt x="21045" y="115984"/>
                </a:lnTo>
                <a:lnTo>
                  <a:pt x="5468" y="159553"/>
                </a:lnTo>
                <a:lnTo>
                  <a:pt x="0" y="207009"/>
                </a:lnTo>
                <a:lnTo>
                  <a:pt x="0" y="2406649"/>
                </a:lnTo>
                <a:lnTo>
                  <a:pt x="5468" y="2454106"/>
                </a:lnTo>
                <a:lnTo>
                  <a:pt x="21045" y="2497675"/>
                </a:lnTo>
                <a:lnTo>
                  <a:pt x="45486" y="2536112"/>
                </a:lnTo>
                <a:lnTo>
                  <a:pt x="77547" y="2568173"/>
                </a:lnTo>
                <a:lnTo>
                  <a:pt x="115984" y="2592614"/>
                </a:lnTo>
                <a:lnTo>
                  <a:pt x="159553" y="2608191"/>
                </a:lnTo>
                <a:lnTo>
                  <a:pt x="207010" y="2613660"/>
                </a:lnTo>
                <a:lnTo>
                  <a:pt x="4296409" y="2613660"/>
                </a:lnTo>
                <a:lnTo>
                  <a:pt x="4343866" y="2608191"/>
                </a:lnTo>
                <a:lnTo>
                  <a:pt x="4387435" y="2592614"/>
                </a:lnTo>
                <a:lnTo>
                  <a:pt x="4425872" y="2568173"/>
                </a:lnTo>
                <a:lnTo>
                  <a:pt x="4457933" y="2536112"/>
                </a:lnTo>
                <a:lnTo>
                  <a:pt x="4482374" y="2497675"/>
                </a:lnTo>
                <a:lnTo>
                  <a:pt x="4497951" y="2454106"/>
                </a:lnTo>
                <a:lnTo>
                  <a:pt x="4503420" y="2406649"/>
                </a:lnTo>
                <a:lnTo>
                  <a:pt x="4503420" y="207009"/>
                </a:lnTo>
                <a:lnTo>
                  <a:pt x="4497951" y="159553"/>
                </a:lnTo>
                <a:lnTo>
                  <a:pt x="4482374" y="115984"/>
                </a:lnTo>
                <a:lnTo>
                  <a:pt x="4457933" y="77547"/>
                </a:lnTo>
                <a:lnTo>
                  <a:pt x="4425872" y="45486"/>
                </a:lnTo>
                <a:lnTo>
                  <a:pt x="4387435" y="21045"/>
                </a:lnTo>
                <a:lnTo>
                  <a:pt x="4343866" y="5468"/>
                </a:lnTo>
                <a:lnTo>
                  <a:pt x="4296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369" y="1438401"/>
            <a:ext cx="22110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F3863"/>
                </a:solidFill>
                <a:latin typeface="Segoe UI"/>
                <a:cs typeface="Segoe UI"/>
              </a:rPr>
              <a:t>White-Box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(also known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as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clear  box testing, glass box testing,  transparent box testing,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and  structural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testing) is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a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method</a:t>
            </a:r>
            <a:r>
              <a:rPr sz="1200" spc="-6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Segoe UI"/>
                <a:cs typeface="Segoe UI"/>
              </a:rPr>
              <a:t>of 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testing software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that </a:t>
            </a:r>
            <a:r>
              <a:rPr sz="1200" spc="-10" dirty="0">
                <a:solidFill>
                  <a:srgbClr val="1F3863"/>
                </a:solidFill>
                <a:latin typeface="Segoe UI"/>
                <a:cs typeface="Segoe UI"/>
              </a:rPr>
              <a:t>tests 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internal structures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or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workings  </a:t>
            </a:r>
            <a:r>
              <a:rPr sz="1200" spc="-10" dirty="0">
                <a:solidFill>
                  <a:srgbClr val="1F3863"/>
                </a:solidFill>
                <a:latin typeface="Segoe UI"/>
                <a:cs typeface="Segoe UI"/>
              </a:rPr>
              <a:t>of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an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application,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as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opposed </a:t>
            </a:r>
            <a:r>
              <a:rPr sz="1200" spc="-10" dirty="0">
                <a:solidFill>
                  <a:srgbClr val="1F3863"/>
                </a:solidFill>
                <a:latin typeface="Segoe UI"/>
                <a:cs typeface="Segoe UI"/>
              </a:rPr>
              <a:t>to 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its</a:t>
            </a:r>
            <a:r>
              <a:rPr sz="1200" spc="-1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functionality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3166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WHITE </a:t>
            </a:r>
            <a:r>
              <a:rPr sz="2800" spc="-25" dirty="0">
                <a:solidFill>
                  <a:srgbClr val="1F3863"/>
                </a:solidFill>
              </a:rPr>
              <a:t>BOX</a:t>
            </a:r>
            <a:r>
              <a:rPr sz="2800" spc="-105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TESTING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2592" y="1490472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49839" y="3445509"/>
            <a:ext cx="9956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FF0000"/>
                </a:solidFill>
                <a:latin typeface="Segoe UI"/>
                <a:cs typeface="Segoe UI"/>
              </a:rPr>
              <a:t>Pass</a:t>
            </a:r>
            <a:r>
              <a:rPr sz="2800" b="1" spc="-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Segoe UI"/>
                <a:cs typeface="Segoe UI"/>
              </a:rPr>
              <a:t>?  </a:t>
            </a:r>
            <a:r>
              <a:rPr sz="2800" b="1" spc="-30" dirty="0">
                <a:solidFill>
                  <a:srgbClr val="FF0000"/>
                </a:solidFill>
                <a:latin typeface="Segoe UI"/>
                <a:cs typeface="Segoe UI"/>
              </a:rPr>
              <a:t>Fail </a:t>
            </a:r>
            <a:r>
              <a:rPr sz="2800" b="1" spc="-5" dirty="0">
                <a:solidFill>
                  <a:srgbClr val="FF0000"/>
                </a:solidFill>
                <a:latin typeface="Segoe UI"/>
                <a:cs typeface="Segoe UI"/>
              </a:rPr>
              <a:t>?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09631" y="3659123"/>
            <a:ext cx="553720" cy="425450"/>
          </a:xfrm>
          <a:custGeom>
            <a:avLst/>
            <a:gdLst/>
            <a:ahLst/>
            <a:cxnLst/>
            <a:rect l="l" t="t" r="r" b="b"/>
            <a:pathLst>
              <a:path w="553720" h="425450">
                <a:moveTo>
                  <a:pt x="340614" y="0"/>
                </a:moveTo>
                <a:lnTo>
                  <a:pt x="340614" y="106299"/>
                </a:lnTo>
                <a:lnTo>
                  <a:pt x="0" y="106299"/>
                </a:lnTo>
                <a:lnTo>
                  <a:pt x="0" y="318896"/>
                </a:lnTo>
                <a:lnTo>
                  <a:pt x="340614" y="318896"/>
                </a:lnTo>
                <a:lnTo>
                  <a:pt x="340614" y="425195"/>
                </a:lnTo>
                <a:lnTo>
                  <a:pt x="553212" y="212598"/>
                </a:lnTo>
                <a:lnTo>
                  <a:pt x="3406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32419" y="2735579"/>
            <a:ext cx="1134110" cy="599440"/>
          </a:xfrm>
          <a:custGeom>
            <a:avLst/>
            <a:gdLst/>
            <a:ahLst/>
            <a:cxnLst/>
            <a:rect l="l" t="t" r="r" b="b"/>
            <a:pathLst>
              <a:path w="1134109" h="599439">
                <a:moveTo>
                  <a:pt x="1034033" y="0"/>
                </a:moveTo>
                <a:lnTo>
                  <a:pt x="99822" y="0"/>
                </a:lnTo>
                <a:lnTo>
                  <a:pt x="60971" y="7846"/>
                </a:lnTo>
                <a:lnTo>
                  <a:pt x="29241" y="29241"/>
                </a:lnTo>
                <a:lnTo>
                  <a:pt x="7846" y="60971"/>
                </a:lnTo>
                <a:lnTo>
                  <a:pt x="0" y="99822"/>
                </a:lnTo>
                <a:lnTo>
                  <a:pt x="0" y="499110"/>
                </a:lnTo>
                <a:lnTo>
                  <a:pt x="7846" y="537960"/>
                </a:lnTo>
                <a:lnTo>
                  <a:pt x="29241" y="569690"/>
                </a:lnTo>
                <a:lnTo>
                  <a:pt x="60971" y="591085"/>
                </a:lnTo>
                <a:lnTo>
                  <a:pt x="99822" y="598932"/>
                </a:lnTo>
                <a:lnTo>
                  <a:pt x="1034033" y="598932"/>
                </a:lnTo>
                <a:lnTo>
                  <a:pt x="1072884" y="591085"/>
                </a:lnTo>
                <a:lnTo>
                  <a:pt x="1104614" y="569690"/>
                </a:lnTo>
                <a:lnTo>
                  <a:pt x="1126009" y="537960"/>
                </a:lnTo>
                <a:lnTo>
                  <a:pt x="1133855" y="499110"/>
                </a:lnTo>
                <a:lnTo>
                  <a:pt x="1133855" y="99822"/>
                </a:lnTo>
                <a:lnTo>
                  <a:pt x="1126009" y="60971"/>
                </a:lnTo>
                <a:lnTo>
                  <a:pt x="1104614" y="29241"/>
                </a:lnTo>
                <a:lnTo>
                  <a:pt x="1072884" y="7846"/>
                </a:lnTo>
                <a:lnTo>
                  <a:pt x="103403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45526" y="2879597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Case</a:t>
            </a:r>
            <a:r>
              <a:rPr sz="1800" b="1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32419" y="3582923"/>
            <a:ext cx="1134110" cy="600710"/>
          </a:xfrm>
          <a:custGeom>
            <a:avLst/>
            <a:gdLst/>
            <a:ahLst/>
            <a:cxnLst/>
            <a:rect l="l" t="t" r="r" b="b"/>
            <a:pathLst>
              <a:path w="1134109" h="600710">
                <a:moveTo>
                  <a:pt x="1033779" y="0"/>
                </a:moveTo>
                <a:lnTo>
                  <a:pt x="100075" y="0"/>
                </a:lnTo>
                <a:lnTo>
                  <a:pt x="61132" y="7868"/>
                </a:lnTo>
                <a:lnTo>
                  <a:pt x="29321" y="29321"/>
                </a:lnTo>
                <a:lnTo>
                  <a:pt x="7868" y="61132"/>
                </a:lnTo>
                <a:lnTo>
                  <a:pt x="0" y="100075"/>
                </a:lnTo>
                <a:lnTo>
                  <a:pt x="0" y="500380"/>
                </a:lnTo>
                <a:lnTo>
                  <a:pt x="7868" y="539323"/>
                </a:lnTo>
                <a:lnTo>
                  <a:pt x="29321" y="571134"/>
                </a:lnTo>
                <a:lnTo>
                  <a:pt x="61132" y="592587"/>
                </a:lnTo>
                <a:lnTo>
                  <a:pt x="100075" y="600456"/>
                </a:lnTo>
                <a:lnTo>
                  <a:pt x="1033779" y="600456"/>
                </a:lnTo>
                <a:lnTo>
                  <a:pt x="1072723" y="592587"/>
                </a:lnTo>
                <a:lnTo>
                  <a:pt x="1104534" y="571134"/>
                </a:lnTo>
                <a:lnTo>
                  <a:pt x="1125987" y="539323"/>
                </a:lnTo>
                <a:lnTo>
                  <a:pt x="1133855" y="500380"/>
                </a:lnTo>
                <a:lnTo>
                  <a:pt x="1133855" y="100075"/>
                </a:lnTo>
                <a:lnTo>
                  <a:pt x="1125987" y="61132"/>
                </a:lnTo>
                <a:lnTo>
                  <a:pt x="1104534" y="29321"/>
                </a:lnTo>
                <a:lnTo>
                  <a:pt x="1072723" y="7868"/>
                </a:lnTo>
                <a:lnTo>
                  <a:pt x="103377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45526" y="372783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Case</a:t>
            </a:r>
            <a:r>
              <a:rPr sz="1800" b="1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99276" y="4431791"/>
            <a:ext cx="2663952" cy="598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78065" y="4576064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Case</a:t>
            </a:r>
            <a:r>
              <a:rPr sz="1800" b="1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99276" y="2735579"/>
            <a:ext cx="1240790" cy="1447800"/>
          </a:xfrm>
          <a:custGeom>
            <a:avLst/>
            <a:gdLst/>
            <a:ahLst/>
            <a:cxnLst/>
            <a:rect l="l" t="t" r="r" b="b"/>
            <a:pathLst>
              <a:path w="1240790" h="1447800">
                <a:moveTo>
                  <a:pt x="1033779" y="0"/>
                </a:moveTo>
                <a:lnTo>
                  <a:pt x="206755" y="0"/>
                </a:lnTo>
                <a:lnTo>
                  <a:pt x="159353" y="5461"/>
                </a:lnTo>
                <a:lnTo>
                  <a:pt x="115836" y="21017"/>
                </a:lnTo>
                <a:lnTo>
                  <a:pt x="77447" y="45426"/>
                </a:lnTo>
                <a:lnTo>
                  <a:pt x="45426" y="77447"/>
                </a:lnTo>
                <a:lnTo>
                  <a:pt x="21017" y="115836"/>
                </a:lnTo>
                <a:lnTo>
                  <a:pt x="5461" y="159353"/>
                </a:lnTo>
                <a:lnTo>
                  <a:pt x="0" y="206756"/>
                </a:lnTo>
                <a:lnTo>
                  <a:pt x="0" y="1241044"/>
                </a:lnTo>
                <a:lnTo>
                  <a:pt x="5461" y="1288446"/>
                </a:lnTo>
                <a:lnTo>
                  <a:pt x="21017" y="1331963"/>
                </a:lnTo>
                <a:lnTo>
                  <a:pt x="45426" y="1370352"/>
                </a:lnTo>
                <a:lnTo>
                  <a:pt x="77447" y="1402373"/>
                </a:lnTo>
                <a:lnTo>
                  <a:pt x="115836" y="1426782"/>
                </a:lnTo>
                <a:lnTo>
                  <a:pt x="159353" y="1442338"/>
                </a:lnTo>
                <a:lnTo>
                  <a:pt x="206755" y="1447800"/>
                </a:lnTo>
                <a:lnTo>
                  <a:pt x="1033779" y="1447800"/>
                </a:lnTo>
                <a:lnTo>
                  <a:pt x="1081182" y="1442338"/>
                </a:lnTo>
                <a:lnTo>
                  <a:pt x="1124699" y="1426782"/>
                </a:lnTo>
                <a:lnTo>
                  <a:pt x="1163088" y="1402373"/>
                </a:lnTo>
                <a:lnTo>
                  <a:pt x="1195109" y="1370352"/>
                </a:lnTo>
                <a:lnTo>
                  <a:pt x="1219518" y="1331963"/>
                </a:lnTo>
                <a:lnTo>
                  <a:pt x="1235074" y="1288446"/>
                </a:lnTo>
                <a:lnTo>
                  <a:pt x="1240535" y="1241044"/>
                </a:lnTo>
                <a:lnTo>
                  <a:pt x="1240535" y="206756"/>
                </a:lnTo>
                <a:lnTo>
                  <a:pt x="1235074" y="159353"/>
                </a:lnTo>
                <a:lnTo>
                  <a:pt x="1219518" y="115836"/>
                </a:lnTo>
                <a:lnTo>
                  <a:pt x="1195109" y="77447"/>
                </a:lnTo>
                <a:lnTo>
                  <a:pt x="1163088" y="45426"/>
                </a:lnTo>
                <a:lnTo>
                  <a:pt x="1124699" y="21017"/>
                </a:lnTo>
                <a:lnTo>
                  <a:pt x="1081182" y="5461"/>
                </a:lnTo>
                <a:lnTo>
                  <a:pt x="10337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65214" y="3303778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Case</a:t>
            </a:r>
            <a:r>
              <a:rPr sz="1800" b="1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76900" y="2732532"/>
            <a:ext cx="447040" cy="2298700"/>
          </a:xfrm>
          <a:custGeom>
            <a:avLst/>
            <a:gdLst/>
            <a:ahLst/>
            <a:cxnLst/>
            <a:rect l="l" t="t" r="r" b="b"/>
            <a:pathLst>
              <a:path w="447039" h="2298700">
                <a:moveTo>
                  <a:pt x="372110" y="0"/>
                </a:moveTo>
                <a:lnTo>
                  <a:pt x="74422" y="0"/>
                </a:lnTo>
                <a:lnTo>
                  <a:pt x="45434" y="5841"/>
                </a:lnTo>
                <a:lnTo>
                  <a:pt x="21780" y="21780"/>
                </a:lnTo>
                <a:lnTo>
                  <a:pt x="5841" y="45434"/>
                </a:lnTo>
                <a:lnTo>
                  <a:pt x="0" y="74421"/>
                </a:lnTo>
                <a:lnTo>
                  <a:pt x="0" y="2223769"/>
                </a:lnTo>
                <a:lnTo>
                  <a:pt x="5841" y="2252757"/>
                </a:lnTo>
                <a:lnTo>
                  <a:pt x="21780" y="2276411"/>
                </a:lnTo>
                <a:lnTo>
                  <a:pt x="45434" y="2292349"/>
                </a:lnTo>
                <a:lnTo>
                  <a:pt x="74422" y="2298191"/>
                </a:lnTo>
                <a:lnTo>
                  <a:pt x="372110" y="2298191"/>
                </a:lnTo>
                <a:lnTo>
                  <a:pt x="401097" y="2292349"/>
                </a:lnTo>
                <a:lnTo>
                  <a:pt x="424751" y="2276411"/>
                </a:lnTo>
                <a:lnTo>
                  <a:pt x="440690" y="2252757"/>
                </a:lnTo>
                <a:lnTo>
                  <a:pt x="446532" y="2223769"/>
                </a:lnTo>
                <a:lnTo>
                  <a:pt x="446532" y="74421"/>
                </a:lnTo>
                <a:lnTo>
                  <a:pt x="440690" y="45434"/>
                </a:lnTo>
                <a:lnTo>
                  <a:pt x="424751" y="21780"/>
                </a:lnTo>
                <a:lnTo>
                  <a:pt x="401097" y="5841"/>
                </a:lnTo>
                <a:lnTo>
                  <a:pt x="37211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27143" y="3579623"/>
            <a:ext cx="329565" cy="606425"/>
          </a:xfrm>
          <a:prstGeom prst="rect">
            <a:avLst/>
          </a:prstGeom>
        </p:spPr>
        <p:txBody>
          <a:bodyPr vert="vert270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put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51264" y="2732532"/>
            <a:ext cx="448309" cy="2298700"/>
          </a:xfrm>
          <a:custGeom>
            <a:avLst/>
            <a:gdLst/>
            <a:ahLst/>
            <a:cxnLst/>
            <a:rect l="l" t="t" r="r" b="b"/>
            <a:pathLst>
              <a:path w="448309" h="2298700">
                <a:moveTo>
                  <a:pt x="373379" y="0"/>
                </a:moveTo>
                <a:lnTo>
                  <a:pt x="74675" y="0"/>
                </a:lnTo>
                <a:lnTo>
                  <a:pt x="45594" y="5863"/>
                </a:lnTo>
                <a:lnTo>
                  <a:pt x="21859" y="21859"/>
                </a:lnTo>
                <a:lnTo>
                  <a:pt x="5863" y="45594"/>
                </a:lnTo>
                <a:lnTo>
                  <a:pt x="0" y="74675"/>
                </a:lnTo>
                <a:lnTo>
                  <a:pt x="0" y="2223516"/>
                </a:lnTo>
                <a:lnTo>
                  <a:pt x="5863" y="2252597"/>
                </a:lnTo>
                <a:lnTo>
                  <a:pt x="21859" y="2276332"/>
                </a:lnTo>
                <a:lnTo>
                  <a:pt x="45594" y="2292328"/>
                </a:lnTo>
                <a:lnTo>
                  <a:pt x="74675" y="2298191"/>
                </a:lnTo>
                <a:lnTo>
                  <a:pt x="373379" y="2298191"/>
                </a:lnTo>
                <a:lnTo>
                  <a:pt x="402461" y="2292328"/>
                </a:lnTo>
                <a:lnTo>
                  <a:pt x="426196" y="2276332"/>
                </a:lnTo>
                <a:lnTo>
                  <a:pt x="442192" y="2252597"/>
                </a:lnTo>
                <a:lnTo>
                  <a:pt x="448055" y="2223516"/>
                </a:lnTo>
                <a:lnTo>
                  <a:pt x="448055" y="74675"/>
                </a:lnTo>
                <a:lnTo>
                  <a:pt x="442192" y="45594"/>
                </a:lnTo>
                <a:lnTo>
                  <a:pt x="426196" y="21859"/>
                </a:lnTo>
                <a:lnTo>
                  <a:pt x="402461" y="5863"/>
                </a:lnTo>
                <a:lnTo>
                  <a:pt x="37337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02142" y="3484724"/>
            <a:ext cx="329565" cy="795655"/>
          </a:xfrm>
          <a:prstGeom prst="rect">
            <a:avLst/>
          </a:prstGeom>
        </p:spPr>
        <p:txBody>
          <a:bodyPr vert="vert270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800" b="1" spc="-5" dirty="0">
                <a:solidFill>
                  <a:srgbClr val="FFFFFF"/>
                </a:solidFill>
                <a:latin typeface="Segoe UI"/>
                <a:cs typeface="Segoe UI"/>
              </a:rPr>
              <a:t>tput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23432" y="3364991"/>
            <a:ext cx="294640" cy="265430"/>
          </a:xfrm>
          <a:custGeom>
            <a:avLst/>
            <a:gdLst/>
            <a:ahLst/>
            <a:cxnLst/>
            <a:rect l="l" t="t" r="r" b="b"/>
            <a:pathLst>
              <a:path w="294639" h="265429">
                <a:moveTo>
                  <a:pt x="161543" y="0"/>
                </a:moveTo>
                <a:lnTo>
                  <a:pt x="161543" y="66294"/>
                </a:lnTo>
                <a:lnTo>
                  <a:pt x="0" y="66294"/>
                </a:lnTo>
                <a:lnTo>
                  <a:pt x="0" y="198882"/>
                </a:lnTo>
                <a:lnTo>
                  <a:pt x="161543" y="198882"/>
                </a:lnTo>
                <a:lnTo>
                  <a:pt x="161543" y="265176"/>
                </a:lnTo>
                <a:lnTo>
                  <a:pt x="294131" y="132587"/>
                </a:lnTo>
                <a:lnTo>
                  <a:pt x="16154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3432" y="4599432"/>
            <a:ext cx="294640" cy="265430"/>
          </a:xfrm>
          <a:custGeom>
            <a:avLst/>
            <a:gdLst/>
            <a:ahLst/>
            <a:cxnLst/>
            <a:rect l="l" t="t" r="r" b="b"/>
            <a:pathLst>
              <a:path w="294639" h="265429">
                <a:moveTo>
                  <a:pt x="161543" y="0"/>
                </a:moveTo>
                <a:lnTo>
                  <a:pt x="161543" y="66294"/>
                </a:lnTo>
                <a:lnTo>
                  <a:pt x="0" y="66294"/>
                </a:lnTo>
                <a:lnTo>
                  <a:pt x="0" y="198882"/>
                </a:lnTo>
                <a:lnTo>
                  <a:pt x="161543" y="198882"/>
                </a:lnTo>
                <a:lnTo>
                  <a:pt x="161543" y="265176"/>
                </a:lnTo>
                <a:lnTo>
                  <a:pt x="294131" y="132588"/>
                </a:lnTo>
                <a:lnTo>
                  <a:pt x="16154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2859" y="3730752"/>
            <a:ext cx="292735" cy="264160"/>
          </a:xfrm>
          <a:custGeom>
            <a:avLst/>
            <a:gdLst/>
            <a:ahLst/>
            <a:cxnLst/>
            <a:rect l="l" t="t" r="r" b="b"/>
            <a:pathLst>
              <a:path w="292734" h="264160">
                <a:moveTo>
                  <a:pt x="160782" y="0"/>
                </a:moveTo>
                <a:lnTo>
                  <a:pt x="160782" y="65912"/>
                </a:lnTo>
                <a:lnTo>
                  <a:pt x="0" y="65912"/>
                </a:lnTo>
                <a:lnTo>
                  <a:pt x="0" y="197739"/>
                </a:lnTo>
                <a:lnTo>
                  <a:pt x="160782" y="197739"/>
                </a:lnTo>
                <a:lnTo>
                  <a:pt x="160782" y="263652"/>
                </a:lnTo>
                <a:lnTo>
                  <a:pt x="292608" y="131825"/>
                </a:lnTo>
                <a:lnTo>
                  <a:pt x="1607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44383" y="2903220"/>
            <a:ext cx="292735" cy="264160"/>
          </a:xfrm>
          <a:custGeom>
            <a:avLst/>
            <a:gdLst/>
            <a:ahLst/>
            <a:cxnLst/>
            <a:rect l="l" t="t" r="r" b="b"/>
            <a:pathLst>
              <a:path w="292734" h="264160">
                <a:moveTo>
                  <a:pt x="160782" y="0"/>
                </a:moveTo>
                <a:lnTo>
                  <a:pt x="160782" y="65912"/>
                </a:lnTo>
                <a:lnTo>
                  <a:pt x="0" y="65912"/>
                </a:lnTo>
                <a:lnTo>
                  <a:pt x="0" y="197738"/>
                </a:lnTo>
                <a:lnTo>
                  <a:pt x="160782" y="197738"/>
                </a:lnTo>
                <a:lnTo>
                  <a:pt x="160782" y="263651"/>
                </a:lnTo>
                <a:lnTo>
                  <a:pt x="292608" y="131825"/>
                </a:lnTo>
                <a:lnTo>
                  <a:pt x="1607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70847" y="2903220"/>
            <a:ext cx="294640" cy="264160"/>
          </a:xfrm>
          <a:custGeom>
            <a:avLst/>
            <a:gdLst/>
            <a:ahLst/>
            <a:cxnLst/>
            <a:rect l="l" t="t" r="r" b="b"/>
            <a:pathLst>
              <a:path w="294640" h="264160">
                <a:moveTo>
                  <a:pt x="162305" y="0"/>
                </a:moveTo>
                <a:lnTo>
                  <a:pt x="162305" y="65912"/>
                </a:lnTo>
                <a:lnTo>
                  <a:pt x="0" y="65912"/>
                </a:lnTo>
                <a:lnTo>
                  <a:pt x="0" y="197738"/>
                </a:lnTo>
                <a:lnTo>
                  <a:pt x="162305" y="197738"/>
                </a:lnTo>
                <a:lnTo>
                  <a:pt x="162305" y="263651"/>
                </a:lnTo>
                <a:lnTo>
                  <a:pt x="294131" y="131825"/>
                </a:lnTo>
                <a:lnTo>
                  <a:pt x="16230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63228" y="3765803"/>
            <a:ext cx="294640" cy="264160"/>
          </a:xfrm>
          <a:custGeom>
            <a:avLst/>
            <a:gdLst/>
            <a:ahLst/>
            <a:cxnLst/>
            <a:rect l="l" t="t" r="r" b="b"/>
            <a:pathLst>
              <a:path w="294640" h="264160">
                <a:moveTo>
                  <a:pt x="162305" y="0"/>
                </a:moveTo>
                <a:lnTo>
                  <a:pt x="162305" y="65913"/>
                </a:lnTo>
                <a:lnTo>
                  <a:pt x="0" y="65913"/>
                </a:lnTo>
                <a:lnTo>
                  <a:pt x="0" y="197739"/>
                </a:lnTo>
                <a:lnTo>
                  <a:pt x="162305" y="197739"/>
                </a:lnTo>
                <a:lnTo>
                  <a:pt x="162305" y="263652"/>
                </a:lnTo>
                <a:lnTo>
                  <a:pt x="294131" y="131826"/>
                </a:lnTo>
                <a:lnTo>
                  <a:pt x="16230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70847" y="4565903"/>
            <a:ext cx="294640" cy="265430"/>
          </a:xfrm>
          <a:custGeom>
            <a:avLst/>
            <a:gdLst/>
            <a:ahLst/>
            <a:cxnLst/>
            <a:rect l="l" t="t" r="r" b="b"/>
            <a:pathLst>
              <a:path w="294640" h="265429">
                <a:moveTo>
                  <a:pt x="161544" y="0"/>
                </a:moveTo>
                <a:lnTo>
                  <a:pt x="161544" y="66294"/>
                </a:lnTo>
                <a:lnTo>
                  <a:pt x="0" y="66294"/>
                </a:lnTo>
                <a:lnTo>
                  <a:pt x="0" y="198882"/>
                </a:lnTo>
                <a:lnTo>
                  <a:pt x="161544" y="198882"/>
                </a:lnTo>
                <a:lnTo>
                  <a:pt x="161544" y="265176"/>
                </a:lnTo>
                <a:lnTo>
                  <a:pt x="294131" y="132588"/>
                </a:lnTo>
                <a:lnTo>
                  <a:pt x="1615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99764" y="2643886"/>
            <a:ext cx="1160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6FC0"/>
                </a:solidFill>
                <a:latin typeface="Segoe UI"/>
                <a:cs typeface="Segoe UI"/>
              </a:rPr>
              <a:t>testCase1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01288" y="3312921"/>
            <a:ext cx="1160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6FC0"/>
                </a:solidFill>
                <a:latin typeface="Segoe UI"/>
                <a:cs typeface="Segoe UI"/>
              </a:rPr>
              <a:t>testCase2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11702" y="4065270"/>
            <a:ext cx="1160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6FC0"/>
                </a:solidFill>
                <a:latin typeface="Segoe UI"/>
                <a:cs typeface="Segoe UI"/>
              </a:rPr>
              <a:t>testCase3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99764" y="4804028"/>
            <a:ext cx="1160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6FC0"/>
                </a:solidFill>
                <a:latin typeface="Segoe UI"/>
                <a:cs typeface="Segoe UI"/>
              </a:rPr>
              <a:t>testCase4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13020" y="3354323"/>
            <a:ext cx="292735" cy="265430"/>
          </a:xfrm>
          <a:custGeom>
            <a:avLst/>
            <a:gdLst/>
            <a:ahLst/>
            <a:cxnLst/>
            <a:rect l="l" t="t" r="r" b="b"/>
            <a:pathLst>
              <a:path w="292735" h="265429">
                <a:moveTo>
                  <a:pt x="160019" y="0"/>
                </a:moveTo>
                <a:lnTo>
                  <a:pt x="160019" y="66293"/>
                </a:lnTo>
                <a:lnTo>
                  <a:pt x="0" y="66293"/>
                </a:lnTo>
                <a:lnTo>
                  <a:pt x="0" y="198881"/>
                </a:lnTo>
                <a:lnTo>
                  <a:pt x="160019" y="198881"/>
                </a:lnTo>
                <a:lnTo>
                  <a:pt x="160019" y="265175"/>
                </a:lnTo>
                <a:lnTo>
                  <a:pt x="292607" y="132587"/>
                </a:lnTo>
                <a:lnTo>
                  <a:pt x="16001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4544" y="4107179"/>
            <a:ext cx="294640" cy="264160"/>
          </a:xfrm>
          <a:custGeom>
            <a:avLst/>
            <a:gdLst/>
            <a:ahLst/>
            <a:cxnLst/>
            <a:rect l="l" t="t" r="r" b="b"/>
            <a:pathLst>
              <a:path w="294639" h="264160">
                <a:moveTo>
                  <a:pt x="162305" y="0"/>
                </a:moveTo>
                <a:lnTo>
                  <a:pt x="162305" y="65913"/>
                </a:lnTo>
                <a:lnTo>
                  <a:pt x="0" y="65913"/>
                </a:lnTo>
                <a:lnTo>
                  <a:pt x="0" y="197739"/>
                </a:lnTo>
                <a:lnTo>
                  <a:pt x="162305" y="197739"/>
                </a:lnTo>
                <a:lnTo>
                  <a:pt x="162305" y="263652"/>
                </a:lnTo>
                <a:lnTo>
                  <a:pt x="294131" y="131826"/>
                </a:lnTo>
                <a:lnTo>
                  <a:pt x="1623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9011" y="4844796"/>
            <a:ext cx="294640" cy="265430"/>
          </a:xfrm>
          <a:custGeom>
            <a:avLst/>
            <a:gdLst/>
            <a:ahLst/>
            <a:cxnLst/>
            <a:rect l="l" t="t" r="r" b="b"/>
            <a:pathLst>
              <a:path w="294639" h="265429">
                <a:moveTo>
                  <a:pt x="161543" y="0"/>
                </a:moveTo>
                <a:lnTo>
                  <a:pt x="161543" y="66293"/>
                </a:lnTo>
                <a:lnTo>
                  <a:pt x="0" y="66293"/>
                </a:lnTo>
                <a:lnTo>
                  <a:pt x="0" y="198881"/>
                </a:lnTo>
                <a:lnTo>
                  <a:pt x="161543" y="198881"/>
                </a:lnTo>
                <a:lnTo>
                  <a:pt x="161543" y="265175"/>
                </a:lnTo>
                <a:lnTo>
                  <a:pt x="294132" y="132587"/>
                </a:lnTo>
                <a:lnTo>
                  <a:pt x="16154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6923" y="2692907"/>
            <a:ext cx="294640" cy="264160"/>
          </a:xfrm>
          <a:custGeom>
            <a:avLst/>
            <a:gdLst/>
            <a:ahLst/>
            <a:cxnLst/>
            <a:rect l="l" t="t" r="r" b="b"/>
            <a:pathLst>
              <a:path w="294639" h="264160">
                <a:moveTo>
                  <a:pt x="162305" y="0"/>
                </a:moveTo>
                <a:lnTo>
                  <a:pt x="162305" y="65912"/>
                </a:lnTo>
                <a:lnTo>
                  <a:pt x="0" y="65912"/>
                </a:lnTo>
                <a:lnTo>
                  <a:pt x="0" y="197738"/>
                </a:lnTo>
                <a:lnTo>
                  <a:pt x="162305" y="197738"/>
                </a:lnTo>
                <a:lnTo>
                  <a:pt x="162305" y="263651"/>
                </a:lnTo>
                <a:lnTo>
                  <a:pt x="294131" y="131825"/>
                </a:lnTo>
                <a:lnTo>
                  <a:pt x="1623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01411" y="2491739"/>
            <a:ext cx="4246245" cy="3019425"/>
          </a:xfrm>
          <a:custGeom>
            <a:avLst/>
            <a:gdLst/>
            <a:ahLst/>
            <a:cxnLst/>
            <a:rect l="l" t="t" r="r" b="b"/>
            <a:pathLst>
              <a:path w="4246245" h="3019425">
                <a:moveTo>
                  <a:pt x="4033139" y="0"/>
                </a:moveTo>
                <a:lnTo>
                  <a:pt x="212725" y="0"/>
                </a:lnTo>
                <a:lnTo>
                  <a:pt x="163952" y="5618"/>
                </a:lnTo>
                <a:lnTo>
                  <a:pt x="119178" y="21623"/>
                </a:lnTo>
                <a:lnTo>
                  <a:pt x="79680" y="46736"/>
                </a:lnTo>
                <a:lnTo>
                  <a:pt x="46736" y="79680"/>
                </a:lnTo>
                <a:lnTo>
                  <a:pt x="21623" y="119178"/>
                </a:lnTo>
                <a:lnTo>
                  <a:pt x="5618" y="163952"/>
                </a:lnTo>
                <a:lnTo>
                  <a:pt x="0" y="212725"/>
                </a:lnTo>
                <a:lnTo>
                  <a:pt x="0" y="2806319"/>
                </a:lnTo>
                <a:lnTo>
                  <a:pt x="5618" y="2855091"/>
                </a:lnTo>
                <a:lnTo>
                  <a:pt x="21623" y="2899865"/>
                </a:lnTo>
                <a:lnTo>
                  <a:pt x="46736" y="2939363"/>
                </a:lnTo>
                <a:lnTo>
                  <a:pt x="79680" y="2972307"/>
                </a:lnTo>
                <a:lnTo>
                  <a:pt x="119178" y="2997420"/>
                </a:lnTo>
                <a:lnTo>
                  <a:pt x="163952" y="3013425"/>
                </a:lnTo>
                <a:lnTo>
                  <a:pt x="212725" y="3019044"/>
                </a:lnTo>
                <a:lnTo>
                  <a:pt x="4033139" y="3019044"/>
                </a:lnTo>
                <a:lnTo>
                  <a:pt x="4081911" y="3013425"/>
                </a:lnTo>
                <a:lnTo>
                  <a:pt x="4126685" y="2997420"/>
                </a:lnTo>
                <a:lnTo>
                  <a:pt x="4166183" y="2972307"/>
                </a:lnTo>
                <a:lnTo>
                  <a:pt x="4199127" y="2939363"/>
                </a:lnTo>
                <a:lnTo>
                  <a:pt x="4224240" y="2899865"/>
                </a:lnTo>
                <a:lnTo>
                  <a:pt x="4240245" y="2855091"/>
                </a:lnTo>
                <a:lnTo>
                  <a:pt x="4245864" y="2806319"/>
                </a:lnTo>
                <a:lnTo>
                  <a:pt x="4245864" y="212725"/>
                </a:lnTo>
                <a:lnTo>
                  <a:pt x="4240245" y="163952"/>
                </a:lnTo>
                <a:lnTo>
                  <a:pt x="4224240" y="119178"/>
                </a:lnTo>
                <a:lnTo>
                  <a:pt x="4199127" y="79680"/>
                </a:lnTo>
                <a:lnTo>
                  <a:pt x="4166183" y="46736"/>
                </a:lnTo>
                <a:lnTo>
                  <a:pt x="4126685" y="21623"/>
                </a:lnTo>
                <a:lnTo>
                  <a:pt x="4081911" y="5618"/>
                </a:lnTo>
                <a:lnTo>
                  <a:pt x="40331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369" y="1438401"/>
            <a:ext cx="26898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With same method (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“isPrime”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)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but 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with exposed internal structure, we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can 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create some testing scope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and </a:t>
            </a:r>
            <a:r>
              <a:rPr sz="1200" spc="-10" dirty="0">
                <a:solidFill>
                  <a:srgbClr val="1F3863"/>
                </a:solidFill>
                <a:latin typeface="Segoe UI"/>
                <a:cs typeface="Segoe UI"/>
              </a:rPr>
              <a:t>test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the  condition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at least once per 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case</a:t>
            </a:r>
            <a:r>
              <a:rPr sz="1200" b="1" spc="-9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(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more 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is better!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)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and be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sure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that every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case  are </a:t>
            </a:r>
            <a:r>
              <a:rPr sz="1200" spc="-10" dirty="0">
                <a:solidFill>
                  <a:srgbClr val="1F3863"/>
                </a:solidFill>
                <a:latin typeface="Segoe UI"/>
                <a:cs typeface="Segoe UI"/>
              </a:rPr>
              <a:t>tested.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In this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scenario, </a:t>
            </a:r>
            <a:r>
              <a:rPr sz="1200" spc="-25" dirty="0">
                <a:solidFill>
                  <a:srgbClr val="1F3863"/>
                </a:solidFill>
                <a:latin typeface="Segoe UI"/>
                <a:cs typeface="Segoe UI"/>
              </a:rPr>
              <a:t>it’s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not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really 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necessary </a:t>
            </a:r>
            <a:r>
              <a:rPr sz="1200" spc="-10" dirty="0">
                <a:solidFill>
                  <a:srgbClr val="1F3863"/>
                </a:solidFill>
                <a:latin typeface="Segoe UI"/>
                <a:cs typeface="Segoe UI"/>
              </a:rPr>
              <a:t>to test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method </a:t>
            </a:r>
            <a:r>
              <a:rPr sz="1200" spc="-10" dirty="0">
                <a:solidFill>
                  <a:srgbClr val="1F3863"/>
                </a:solidFill>
                <a:latin typeface="Segoe UI"/>
                <a:cs typeface="Segoe UI"/>
              </a:rPr>
              <a:t>with 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every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integer</a:t>
            </a:r>
            <a:r>
              <a:rPr sz="1200" spc="-20" dirty="0">
                <a:solidFill>
                  <a:srgbClr val="1F3863"/>
                </a:solidFill>
                <a:latin typeface="Segoe UI"/>
                <a:cs typeface="Segoe UI"/>
              </a:rPr>
              <a:t> number.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3309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F3863"/>
                </a:solidFill>
              </a:rPr>
              <a:t>WHITE </a:t>
            </a:r>
            <a:r>
              <a:rPr sz="2800" spc="-25" dirty="0">
                <a:solidFill>
                  <a:srgbClr val="1F3863"/>
                </a:solidFill>
              </a:rPr>
              <a:t>BOX</a:t>
            </a:r>
            <a:r>
              <a:rPr sz="2800" spc="-105" dirty="0">
                <a:solidFill>
                  <a:srgbClr val="1F3863"/>
                </a:solidFill>
              </a:rPr>
              <a:t> </a:t>
            </a:r>
            <a:r>
              <a:rPr sz="2800" dirty="0">
                <a:solidFill>
                  <a:srgbClr val="1F3863"/>
                </a:solidFill>
              </a:rPr>
              <a:t>EXAMPLE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0271" y="1490472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7715" y="2657855"/>
            <a:ext cx="3967479" cy="490855"/>
          </a:xfrm>
          <a:custGeom>
            <a:avLst/>
            <a:gdLst/>
            <a:ahLst/>
            <a:cxnLst/>
            <a:rect l="l" t="t" r="r" b="b"/>
            <a:pathLst>
              <a:path w="3967479" h="490855">
                <a:moveTo>
                  <a:pt x="3885184" y="0"/>
                </a:moveTo>
                <a:lnTo>
                  <a:pt x="81787" y="0"/>
                </a:lnTo>
                <a:lnTo>
                  <a:pt x="49934" y="6421"/>
                </a:lnTo>
                <a:lnTo>
                  <a:pt x="23939" y="23939"/>
                </a:lnTo>
                <a:lnTo>
                  <a:pt x="6421" y="49934"/>
                </a:lnTo>
                <a:lnTo>
                  <a:pt x="0" y="81788"/>
                </a:lnTo>
                <a:lnTo>
                  <a:pt x="0" y="408940"/>
                </a:lnTo>
                <a:lnTo>
                  <a:pt x="6421" y="440793"/>
                </a:lnTo>
                <a:lnTo>
                  <a:pt x="23939" y="466788"/>
                </a:lnTo>
                <a:lnTo>
                  <a:pt x="49934" y="484306"/>
                </a:lnTo>
                <a:lnTo>
                  <a:pt x="81787" y="490728"/>
                </a:lnTo>
                <a:lnTo>
                  <a:pt x="3885184" y="490728"/>
                </a:lnTo>
                <a:lnTo>
                  <a:pt x="3917037" y="484306"/>
                </a:lnTo>
                <a:lnTo>
                  <a:pt x="3943032" y="466788"/>
                </a:lnTo>
                <a:lnTo>
                  <a:pt x="3960550" y="440793"/>
                </a:lnTo>
                <a:lnTo>
                  <a:pt x="3966972" y="408940"/>
                </a:lnTo>
                <a:lnTo>
                  <a:pt x="3966972" y="81788"/>
                </a:lnTo>
                <a:lnTo>
                  <a:pt x="3960550" y="49934"/>
                </a:lnTo>
                <a:lnTo>
                  <a:pt x="3943032" y="23939"/>
                </a:lnTo>
                <a:lnTo>
                  <a:pt x="3917037" y="6421"/>
                </a:lnTo>
                <a:lnTo>
                  <a:pt x="388518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23050" y="2764917"/>
            <a:ext cx="1415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Number &gt;=</a:t>
            </a:r>
            <a:r>
              <a:rPr sz="16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2?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94020" y="3148583"/>
            <a:ext cx="302260" cy="2362200"/>
          </a:xfrm>
          <a:custGeom>
            <a:avLst/>
            <a:gdLst/>
            <a:ahLst/>
            <a:cxnLst/>
            <a:rect l="l" t="t" r="r" b="b"/>
            <a:pathLst>
              <a:path w="302260" h="2362200">
                <a:moveTo>
                  <a:pt x="301751" y="2211324"/>
                </a:moveTo>
                <a:lnTo>
                  <a:pt x="0" y="2211324"/>
                </a:lnTo>
                <a:lnTo>
                  <a:pt x="150875" y="2362200"/>
                </a:lnTo>
                <a:lnTo>
                  <a:pt x="301751" y="2211324"/>
                </a:lnTo>
                <a:close/>
              </a:path>
              <a:path w="302260" h="2362200">
                <a:moveTo>
                  <a:pt x="226313" y="0"/>
                </a:moveTo>
                <a:lnTo>
                  <a:pt x="75437" y="0"/>
                </a:lnTo>
                <a:lnTo>
                  <a:pt x="75437" y="2211324"/>
                </a:lnTo>
                <a:lnTo>
                  <a:pt x="226313" y="2211324"/>
                </a:lnTo>
                <a:lnTo>
                  <a:pt x="2263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6931" y="3150107"/>
            <a:ext cx="265430" cy="292735"/>
          </a:xfrm>
          <a:custGeom>
            <a:avLst/>
            <a:gdLst/>
            <a:ahLst/>
            <a:cxnLst/>
            <a:rect l="l" t="t" r="r" b="b"/>
            <a:pathLst>
              <a:path w="265429" h="292735">
                <a:moveTo>
                  <a:pt x="265175" y="160019"/>
                </a:moveTo>
                <a:lnTo>
                  <a:pt x="0" y="160019"/>
                </a:lnTo>
                <a:lnTo>
                  <a:pt x="132588" y="292607"/>
                </a:lnTo>
                <a:lnTo>
                  <a:pt x="265175" y="160019"/>
                </a:lnTo>
                <a:close/>
              </a:path>
              <a:path w="265429" h="292735">
                <a:moveTo>
                  <a:pt x="198882" y="0"/>
                </a:moveTo>
                <a:lnTo>
                  <a:pt x="66294" y="0"/>
                </a:lnTo>
                <a:lnTo>
                  <a:pt x="66294" y="160019"/>
                </a:lnTo>
                <a:lnTo>
                  <a:pt x="198882" y="160019"/>
                </a:lnTo>
                <a:lnTo>
                  <a:pt x="19888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4352" y="3441191"/>
            <a:ext cx="3450590" cy="492759"/>
          </a:xfrm>
          <a:custGeom>
            <a:avLst/>
            <a:gdLst/>
            <a:ahLst/>
            <a:cxnLst/>
            <a:rect l="l" t="t" r="r" b="b"/>
            <a:pathLst>
              <a:path w="3450590" h="492760">
                <a:moveTo>
                  <a:pt x="3368294" y="0"/>
                </a:moveTo>
                <a:lnTo>
                  <a:pt x="82042" y="0"/>
                </a:lnTo>
                <a:lnTo>
                  <a:pt x="50095" y="6443"/>
                </a:lnTo>
                <a:lnTo>
                  <a:pt x="24018" y="24018"/>
                </a:lnTo>
                <a:lnTo>
                  <a:pt x="6443" y="50095"/>
                </a:lnTo>
                <a:lnTo>
                  <a:pt x="0" y="82042"/>
                </a:lnTo>
                <a:lnTo>
                  <a:pt x="0" y="410210"/>
                </a:lnTo>
                <a:lnTo>
                  <a:pt x="6443" y="442156"/>
                </a:lnTo>
                <a:lnTo>
                  <a:pt x="24018" y="468233"/>
                </a:lnTo>
                <a:lnTo>
                  <a:pt x="50095" y="485808"/>
                </a:lnTo>
                <a:lnTo>
                  <a:pt x="82042" y="492252"/>
                </a:lnTo>
                <a:lnTo>
                  <a:pt x="3368294" y="492252"/>
                </a:lnTo>
                <a:lnTo>
                  <a:pt x="3400240" y="485808"/>
                </a:lnTo>
                <a:lnTo>
                  <a:pt x="3426317" y="468233"/>
                </a:lnTo>
                <a:lnTo>
                  <a:pt x="3443892" y="442156"/>
                </a:lnTo>
                <a:lnTo>
                  <a:pt x="3450336" y="410210"/>
                </a:lnTo>
                <a:lnTo>
                  <a:pt x="3450336" y="82042"/>
                </a:lnTo>
                <a:lnTo>
                  <a:pt x="3443892" y="50095"/>
                </a:lnTo>
                <a:lnTo>
                  <a:pt x="3426317" y="24018"/>
                </a:lnTo>
                <a:lnTo>
                  <a:pt x="3400240" y="6443"/>
                </a:lnTo>
                <a:lnTo>
                  <a:pt x="336829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09054" y="3548888"/>
            <a:ext cx="136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Even</a:t>
            </a:r>
            <a:r>
              <a:rPr sz="1600" b="1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number?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82811" y="3933444"/>
            <a:ext cx="264160" cy="292735"/>
          </a:xfrm>
          <a:custGeom>
            <a:avLst/>
            <a:gdLst/>
            <a:ahLst/>
            <a:cxnLst/>
            <a:rect l="l" t="t" r="r" b="b"/>
            <a:pathLst>
              <a:path w="264159" h="292735">
                <a:moveTo>
                  <a:pt x="263652" y="160781"/>
                </a:moveTo>
                <a:lnTo>
                  <a:pt x="0" y="160781"/>
                </a:lnTo>
                <a:lnTo>
                  <a:pt x="131826" y="292607"/>
                </a:lnTo>
                <a:lnTo>
                  <a:pt x="263652" y="160781"/>
                </a:lnTo>
                <a:close/>
              </a:path>
              <a:path w="264159" h="292735">
                <a:moveTo>
                  <a:pt x="197739" y="0"/>
                </a:moveTo>
                <a:lnTo>
                  <a:pt x="65913" y="0"/>
                </a:lnTo>
                <a:lnTo>
                  <a:pt x="65913" y="160781"/>
                </a:lnTo>
                <a:lnTo>
                  <a:pt x="197739" y="160781"/>
                </a:lnTo>
                <a:lnTo>
                  <a:pt x="19773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14588" y="4224528"/>
            <a:ext cx="800100" cy="490855"/>
          </a:xfrm>
          <a:custGeom>
            <a:avLst/>
            <a:gdLst/>
            <a:ahLst/>
            <a:cxnLst/>
            <a:rect l="l" t="t" r="r" b="b"/>
            <a:pathLst>
              <a:path w="800100" h="490854">
                <a:moveTo>
                  <a:pt x="718311" y="0"/>
                </a:moveTo>
                <a:lnTo>
                  <a:pt x="81787" y="0"/>
                </a:lnTo>
                <a:lnTo>
                  <a:pt x="49934" y="6421"/>
                </a:lnTo>
                <a:lnTo>
                  <a:pt x="23939" y="23939"/>
                </a:lnTo>
                <a:lnTo>
                  <a:pt x="6421" y="49934"/>
                </a:lnTo>
                <a:lnTo>
                  <a:pt x="0" y="81788"/>
                </a:lnTo>
                <a:lnTo>
                  <a:pt x="0" y="408940"/>
                </a:lnTo>
                <a:lnTo>
                  <a:pt x="6421" y="440793"/>
                </a:lnTo>
                <a:lnTo>
                  <a:pt x="23939" y="466788"/>
                </a:lnTo>
                <a:lnTo>
                  <a:pt x="49934" y="484306"/>
                </a:lnTo>
                <a:lnTo>
                  <a:pt x="81787" y="490728"/>
                </a:lnTo>
                <a:lnTo>
                  <a:pt x="718311" y="490728"/>
                </a:lnTo>
                <a:lnTo>
                  <a:pt x="750165" y="484306"/>
                </a:lnTo>
                <a:lnTo>
                  <a:pt x="776160" y="466788"/>
                </a:lnTo>
                <a:lnTo>
                  <a:pt x="793678" y="440793"/>
                </a:lnTo>
                <a:lnTo>
                  <a:pt x="800100" y="408940"/>
                </a:lnTo>
                <a:lnTo>
                  <a:pt x="800100" y="81788"/>
                </a:lnTo>
                <a:lnTo>
                  <a:pt x="793678" y="49934"/>
                </a:lnTo>
                <a:lnTo>
                  <a:pt x="776160" y="23939"/>
                </a:lnTo>
                <a:lnTo>
                  <a:pt x="750165" y="6421"/>
                </a:lnTo>
                <a:lnTo>
                  <a:pt x="71831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99321" y="4331589"/>
            <a:ext cx="23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2?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02268" y="4701540"/>
            <a:ext cx="312420" cy="809625"/>
          </a:xfrm>
          <a:custGeom>
            <a:avLst/>
            <a:gdLst/>
            <a:ahLst/>
            <a:cxnLst/>
            <a:rect l="l" t="t" r="r" b="b"/>
            <a:pathLst>
              <a:path w="312420" h="809625">
                <a:moveTo>
                  <a:pt x="312420" y="653034"/>
                </a:moveTo>
                <a:lnTo>
                  <a:pt x="0" y="653034"/>
                </a:lnTo>
                <a:lnTo>
                  <a:pt x="156209" y="809244"/>
                </a:lnTo>
                <a:lnTo>
                  <a:pt x="312420" y="653034"/>
                </a:lnTo>
                <a:close/>
              </a:path>
              <a:path w="312420" h="809625">
                <a:moveTo>
                  <a:pt x="234314" y="0"/>
                </a:moveTo>
                <a:lnTo>
                  <a:pt x="78104" y="0"/>
                </a:lnTo>
                <a:lnTo>
                  <a:pt x="78104" y="653034"/>
                </a:lnTo>
                <a:lnTo>
                  <a:pt x="234314" y="653034"/>
                </a:lnTo>
                <a:lnTo>
                  <a:pt x="23431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4352" y="4232147"/>
            <a:ext cx="2391410" cy="990600"/>
          </a:xfrm>
          <a:custGeom>
            <a:avLst/>
            <a:gdLst/>
            <a:ahLst/>
            <a:cxnLst/>
            <a:rect l="l" t="t" r="r" b="b"/>
            <a:pathLst>
              <a:path w="2391409" h="990600">
                <a:moveTo>
                  <a:pt x="2226055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500"/>
                </a:lnTo>
                <a:lnTo>
                  <a:pt x="5897" y="869391"/>
                </a:lnTo>
                <a:lnTo>
                  <a:pt x="22540" y="908830"/>
                </a:lnTo>
                <a:lnTo>
                  <a:pt x="48355" y="942244"/>
                </a:lnTo>
                <a:lnTo>
                  <a:pt x="81769" y="968059"/>
                </a:lnTo>
                <a:lnTo>
                  <a:pt x="121208" y="984702"/>
                </a:lnTo>
                <a:lnTo>
                  <a:pt x="165100" y="990600"/>
                </a:lnTo>
                <a:lnTo>
                  <a:pt x="2226055" y="990600"/>
                </a:lnTo>
                <a:lnTo>
                  <a:pt x="2269947" y="984702"/>
                </a:lnTo>
                <a:lnTo>
                  <a:pt x="2309386" y="968059"/>
                </a:lnTo>
                <a:lnTo>
                  <a:pt x="2342800" y="942244"/>
                </a:lnTo>
                <a:lnTo>
                  <a:pt x="2368615" y="908830"/>
                </a:lnTo>
                <a:lnTo>
                  <a:pt x="2385258" y="869391"/>
                </a:lnTo>
                <a:lnTo>
                  <a:pt x="2391155" y="825500"/>
                </a:lnTo>
                <a:lnTo>
                  <a:pt x="2391155" y="165100"/>
                </a:lnTo>
                <a:lnTo>
                  <a:pt x="2385258" y="121208"/>
                </a:lnTo>
                <a:lnTo>
                  <a:pt x="2368615" y="81769"/>
                </a:lnTo>
                <a:lnTo>
                  <a:pt x="2342800" y="48355"/>
                </a:lnTo>
                <a:lnTo>
                  <a:pt x="2309386" y="22540"/>
                </a:lnTo>
                <a:lnTo>
                  <a:pt x="2269947" y="5897"/>
                </a:lnTo>
                <a:lnTo>
                  <a:pt x="222605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51626" y="4223130"/>
            <a:ext cx="18173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Dividable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by </a:t>
            </a:r>
            <a:r>
              <a:rPr sz="1600" b="1" spc="5" dirty="0">
                <a:solidFill>
                  <a:srgbClr val="FFFFFF"/>
                </a:solidFill>
                <a:latin typeface="Segoe UI"/>
                <a:cs typeface="Segoe UI"/>
              </a:rPr>
              <a:t>every  </a:t>
            </a: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odd number</a:t>
            </a:r>
            <a:r>
              <a:rPr sz="1600" b="1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which 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less or equals than  </a:t>
            </a:r>
            <a:r>
              <a:rPr sz="1600" b="1" spc="-25" dirty="0">
                <a:solidFill>
                  <a:srgbClr val="FFFFFF"/>
                </a:solidFill>
                <a:latin typeface="Segoe UI"/>
                <a:cs typeface="Segoe UI"/>
              </a:rPr>
              <a:t>input’s</a:t>
            </a:r>
            <a:r>
              <a:rPr sz="1600" b="1" spc="-20" dirty="0">
                <a:solidFill>
                  <a:srgbClr val="FFFFFF"/>
                </a:solidFill>
                <a:latin typeface="Segoe UI"/>
                <a:cs typeface="Segoe UI"/>
              </a:rPr>
              <a:t> root?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32676" y="3933444"/>
            <a:ext cx="264160" cy="292735"/>
          </a:xfrm>
          <a:custGeom>
            <a:avLst/>
            <a:gdLst/>
            <a:ahLst/>
            <a:cxnLst/>
            <a:rect l="l" t="t" r="r" b="b"/>
            <a:pathLst>
              <a:path w="264159" h="292735">
                <a:moveTo>
                  <a:pt x="263651" y="160781"/>
                </a:moveTo>
                <a:lnTo>
                  <a:pt x="0" y="160781"/>
                </a:lnTo>
                <a:lnTo>
                  <a:pt x="131825" y="292607"/>
                </a:lnTo>
                <a:lnTo>
                  <a:pt x="263651" y="160781"/>
                </a:lnTo>
                <a:close/>
              </a:path>
              <a:path w="264159" h="292735">
                <a:moveTo>
                  <a:pt x="197739" y="0"/>
                </a:moveTo>
                <a:lnTo>
                  <a:pt x="65913" y="0"/>
                </a:lnTo>
                <a:lnTo>
                  <a:pt x="65913" y="160781"/>
                </a:lnTo>
                <a:lnTo>
                  <a:pt x="197739" y="160781"/>
                </a:lnTo>
                <a:lnTo>
                  <a:pt x="1977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38671" y="5218176"/>
            <a:ext cx="264160" cy="292735"/>
          </a:xfrm>
          <a:custGeom>
            <a:avLst/>
            <a:gdLst/>
            <a:ahLst/>
            <a:cxnLst/>
            <a:rect l="l" t="t" r="r" b="b"/>
            <a:pathLst>
              <a:path w="264160" h="292735">
                <a:moveTo>
                  <a:pt x="263651" y="160782"/>
                </a:moveTo>
                <a:lnTo>
                  <a:pt x="0" y="160782"/>
                </a:lnTo>
                <a:lnTo>
                  <a:pt x="131825" y="292608"/>
                </a:lnTo>
                <a:lnTo>
                  <a:pt x="263651" y="160782"/>
                </a:lnTo>
                <a:close/>
              </a:path>
              <a:path w="264160" h="292735">
                <a:moveTo>
                  <a:pt x="197738" y="0"/>
                </a:moveTo>
                <a:lnTo>
                  <a:pt x="65912" y="0"/>
                </a:lnTo>
                <a:lnTo>
                  <a:pt x="65912" y="160782"/>
                </a:lnTo>
                <a:lnTo>
                  <a:pt x="197738" y="160782"/>
                </a:lnTo>
                <a:lnTo>
                  <a:pt x="1977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74023" y="4701540"/>
            <a:ext cx="294640" cy="809625"/>
          </a:xfrm>
          <a:custGeom>
            <a:avLst/>
            <a:gdLst/>
            <a:ahLst/>
            <a:cxnLst/>
            <a:rect l="l" t="t" r="r" b="b"/>
            <a:pathLst>
              <a:path w="294640" h="809625">
                <a:moveTo>
                  <a:pt x="294131" y="662178"/>
                </a:moveTo>
                <a:lnTo>
                  <a:pt x="0" y="662178"/>
                </a:lnTo>
                <a:lnTo>
                  <a:pt x="147066" y="809244"/>
                </a:lnTo>
                <a:lnTo>
                  <a:pt x="294131" y="662178"/>
                </a:lnTo>
                <a:close/>
              </a:path>
              <a:path w="294640" h="809625">
                <a:moveTo>
                  <a:pt x="220599" y="0"/>
                </a:moveTo>
                <a:lnTo>
                  <a:pt x="73532" y="0"/>
                </a:lnTo>
                <a:lnTo>
                  <a:pt x="73532" y="662178"/>
                </a:lnTo>
                <a:lnTo>
                  <a:pt x="220599" y="662178"/>
                </a:lnTo>
                <a:lnTo>
                  <a:pt x="2205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31964" y="5218176"/>
            <a:ext cx="265430" cy="292735"/>
          </a:xfrm>
          <a:custGeom>
            <a:avLst/>
            <a:gdLst/>
            <a:ahLst/>
            <a:cxnLst/>
            <a:rect l="l" t="t" r="r" b="b"/>
            <a:pathLst>
              <a:path w="265429" h="292735">
                <a:moveTo>
                  <a:pt x="265175" y="160020"/>
                </a:moveTo>
                <a:lnTo>
                  <a:pt x="0" y="160020"/>
                </a:lnTo>
                <a:lnTo>
                  <a:pt x="132587" y="292608"/>
                </a:lnTo>
                <a:lnTo>
                  <a:pt x="265175" y="160020"/>
                </a:lnTo>
                <a:close/>
              </a:path>
              <a:path w="265429" h="292735">
                <a:moveTo>
                  <a:pt x="198881" y="0"/>
                </a:moveTo>
                <a:lnTo>
                  <a:pt x="66293" y="0"/>
                </a:lnTo>
                <a:lnTo>
                  <a:pt x="66293" y="160020"/>
                </a:lnTo>
                <a:lnTo>
                  <a:pt x="198881" y="160020"/>
                </a:lnTo>
                <a:lnTo>
                  <a:pt x="19888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56578" y="5860796"/>
            <a:ext cx="1617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FF0000"/>
                </a:solidFill>
                <a:latin typeface="Segoe UI"/>
                <a:cs typeface="Segoe UI"/>
              </a:rPr>
              <a:t>Pass/Fail?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70804" y="2056129"/>
            <a:ext cx="260350" cy="300355"/>
          </a:xfrm>
          <a:custGeom>
            <a:avLst/>
            <a:gdLst/>
            <a:ahLst/>
            <a:cxnLst/>
            <a:rect l="l" t="t" r="r" b="b"/>
            <a:pathLst>
              <a:path w="260350" h="300355">
                <a:moveTo>
                  <a:pt x="166116" y="0"/>
                </a:moveTo>
                <a:lnTo>
                  <a:pt x="36068" y="23749"/>
                </a:lnTo>
                <a:lnTo>
                  <a:pt x="65024" y="182245"/>
                </a:lnTo>
                <a:lnTo>
                  <a:pt x="0" y="194056"/>
                </a:lnTo>
                <a:lnTo>
                  <a:pt x="153797" y="300355"/>
                </a:lnTo>
                <a:lnTo>
                  <a:pt x="251932" y="158369"/>
                </a:lnTo>
                <a:lnTo>
                  <a:pt x="195072" y="158369"/>
                </a:lnTo>
                <a:lnTo>
                  <a:pt x="166116" y="0"/>
                </a:lnTo>
                <a:close/>
              </a:path>
              <a:path w="260350" h="300355">
                <a:moveTo>
                  <a:pt x="260096" y="146558"/>
                </a:moveTo>
                <a:lnTo>
                  <a:pt x="195072" y="158369"/>
                </a:lnTo>
                <a:lnTo>
                  <a:pt x="251932" y="158369"/>
                </a:lnTo>
                <a:lnTo>
                  <a:pt x="260096" y="14655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9820" y="2065020"/>
            <a:ext cx="264160" cy="294640"/>
          </a:xfrm>
          <a:custGeom>
            <a:avLst/>
            <a:gdLst/>
            <a:ahLst/>
            <a:cxnLst/>
            <a:rect l="l" t="t" r="r" b="b"/>
            <a:pathLst>
              <a:path w="264160" h="294639">
                <a:moveTo>
                  <a:pt x="263651" y="162305"/>
                </a:moveTo>
                <a:lnTo>
                  <a:pt x="0" y="162305"/>
                </a:lnTo>
                <a:lnTo>
                  <a:pt x="131825" y="294131"/>
                </a:lnTo>
                <a:lnTo>
                  <a:pt x="263651" y="162305"/>
                </a:lnTo>
                <a:close/>
              </a:path>
              <a:path w="264160" h="294639">
                <a:moveTo>
                  <a:pt x="197738" y="0"/>
                </a:moveTo>
                <a:lnTo>
                  <a:pt x="65912" y="0"/>
                </a:lnTo>
                <a:lnTo>
                  <a:pt x="65912" y="162305"/>
                </a:lnTo>
                <a:lnTo>
                  <a:pt x="197738" y="162305"/>
                </a:lnTo>
                <a:lnTo>
                  <a:pt x="1977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93280" y="2065020"/>
            <a:ext cx="264160" cy="294640"/>
          </a:xfrm>
          <a:custGeom>
            <a:avLst/>
            <a:gdLst/>
            <a:ahLst/>
            <a:cxnLst/>
            <a:rect l="l" t="t" r="r" b="b"/>
            <a:pathLst>
              <a:path w="264159" h="294639">
                <a:moveTo>
                  <a:pt x="263651" y="162305"/>
                </a:moveTo>
                <a:lnTo>
                  <a:pt x="0" y="162305"/>
                </a:lnTo>
                <a:lnTo>
                  <a:pt x="131825" y="294131"/>
                </a:lnTo>
                <a:lnTo>
                  <a:pt x="263651" y="162305"/>
                </a:lnTo>
                <a:close/>
              </a:path>
              <a:path w="264159" h="294639">
                <a:moveTo>
                  <a:pt x="197739" y="0"/>
                </a:moveTo>
                <a:lnTo>
                  <a:pt x="65913" y="0"/>
                </a:lnTo>
                <a:lnTo>
                  <a:pt x="65913" y="162305"/>
                </a:lnTo>
                <a:lnTo>
                  <a:pt x="197739" y="162305"/>
                </a:lnTo>
                <a:lnTo>
                  <a:pt x="19773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06740" y="2065020"/>
            <a:ext cx="265430" cy="294640"/>
          </a:xfrm>
          <a:custGeom>
            <a:avLst/>
            <a:gdLst/>
            <a:ahLst/>
            <a:cxnLst/>
            <a:rect l="l" t="t" r="r" b="b"/>
            <a:pathLst>
              <a:path w="265429" h="294639">
                <a:moveTo>
                  <a:pt x="265175" y="161543"/>
                </a:moveTo>
                <a:lnTo>
                  <a:pt x="0" y="161543"/>
                </a:lnTo>
                <a:lnTo>
                  <a:pt x="132587" y="294131"/>
                </a:lnTo>
                <a:lnTo>
                  <a:pt x="265175" y="161543"/>
                </a:lnTo>
                <a:close/>
              </a:path>
              <a:path w="265429" h="294639">
                <a:moveTo>
                  <a:pt x="198881" y="0"/>
                </a:moveTo>
                <a:lnTo>
                  <a:pt x="66293" y="0"/>
                </a:lnTo>
                <a:lnTo>
                  <a:pt x="66293" y="161543"/>
                </a:lnTo>
                <a:lnTo>
                  <a:pt x="198881" y="161543"/>
                </a:lnTo>
                <a:lnTo>
                  <a:pt x="19888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31964" y="5612891"/>
            <a:ext cx="265430" cy="292735"/>
          </a:xfrm>
          <a:custGeom>
            <a:avLst/>
            <a:gdLst/>
            <a:ahLst/>
            <a:cxnLst/>
            <a:rect l="l" t="t" r="r" b="b"/>
            <a:pathLst>
              <a:path w="265429" h="292735">
                <a:moveTo>
                  <a:pt x="265175" y="160020"/>
                </a:moveTo>
                <a:lnTo>
                  <a:pt x="0" y="160020"/>
                </a:lnTo>
                <a:lnTo>
                  <a:pt x="132587" y="292608"/>
                </a:lnTo>
                <a:lnTo>
                  <a:pt x="265175" y="160020"/>
                </a:lnTo>
                <a:close/>
              </a:path>
              <a:path w="265429" h="292735">
                <a:moveTo>
                  <a:pt x="198881" y="0"/>
                </a:moveTo>
                <a:lnTo>
                  <a:pt x="66293" y="0"/>
                </a:lnTo>
                <a:lnTo>
                  <a:pt x="66293" y="160020"/>
                </a:lnTo>
                <a:lnTo>
                  <a:pt x="198881" y="160020"/>
                </a:lnTo>
                <a:lnTo>
                  <a:pt x="19888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78568" y="3305555"/>
            <a:ext cx="294640" cy="265430"/>
          </a:xfrm>
          <a:custGeom>
            <a:avLst/>
            <a:gdLst/>
            <a:ahLst/>
            <a:cxnLst/>
            <a:rect l="l" t="t" r="r" b="b"/>
            <a:pathLst>
              <a:path w="294640" h="265429">
                <a:moveTo>
                  <a:pt x="161543" y="0"/>
                </a:moveTo>
                <a:lnTo>
                  <a:pt x="161543" y="66294"/>
                </a:lnTo>
                <a:lnTo>
                  <a:pt x="0" y="66294"/>
                </a:lnTo>
                <a:lnTo>
                  <a:pt x="0" y="198882"/>
                </a:lnTo>
                <a:lnTo>
                  <a:pt x="161543" y="198882"/>
                </a:lnTo>
                <a:lnTo>
                  <a:pt x="161543" y="265176"/>
                </a:lnTo>
                <a:lnTo>
                  <a:pt x="294131" y="132588"/>
                </a:lnTo>
                <a:lnTo>
                  <a:pt x="1615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78568" y="3869435"/>
            <a:ext cx="294640" cy="264160"/>
          </a:xfrm>
          <a:custGeom>
            <a:avLst/>
            <a:gdLst/>
            <a:ahLst/>
            <a:cxnLst/>
            <a:rect l="l" t="t" r="r" b="b"/>
            <a:pathLst>
              <a:path w="294640" h="264160">
                <a:moveTo>
                  <a:pt x="162305" y="0"/>
                </a:moveTo>
                <a:lnTo>
                  <a:pt x="162305" y="65912"/>
                </a:lnTo>
                <a:lnTo>
                  <a:pt x="0" y="65912"/>
                </a:lnTo>
                <a:lnTo>
                  <a:pt x="0" y="197738"/>
                </a:lnTo>
                <a:lnTo>
                  <a:pt x="162305" y="197738"/>
                </a:lnTo>
                <a:lnTo>
                  <a:pt x="162305" y="263651"/>
                </a:lnTo>
                <a:lnTo>
                  <a:pt x="294131" y="131825"/>
                </a:lnTo>
                <a:lnTo>
                  <a:pt x="16230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255377" y="3215385"/>
            <a:ext cx="725805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FF0000"/>
                </a:solidFill>
                <a:latin typeface="Segoe UI"/>
                <a:cs typeface="Segoe UI"/>
              </a:rPr>
              <a:t>F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2400" b="1" dirty="0">
                <a:solidFill>
                  <a:srgbClr val="FF0000"/>
                </a:solidFill>
                <a:latin typeface="Segoe UI"/>
                <a:cs typeface="Segoe UI"/>
              </a:rPr>
              <a:t>lse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b="1" spc="-45" dirty="0">
                <a:solidFill>
                  <a:srgbClr val="00AF50"/>
                </a:solidFill>
                <a:latin typeface="Segoe UI"/>
                <a:cs typeface="Segoe UI"/>
              </a:rPr>
              <a:t>True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28057" y="1400682"/>
            <a:ext cx="46653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5"/>
              </a:spcBef>
              <a:tabLst>
                <a:tab pos="1176020" algn="l"/>
                <a:tab pos="2189480" algn="l"/>
                <a:tab pos="3237230" algn="l"/>
                <a:tab pos="4176395" algn="l"/>
              </a:tabLst>
            </a:pPr>
            <a:r>
              <a:rPr sz="2000" b="1" dirty="0">
                <a:solidFill>
                  <a:srgbClr val="006FC0"/>
                </a:solidFill>
                <a:latin typeface="Segoe UI"/>
                <a:cs typeface="Segoe UI"/>
              </a:rPr>
              <a:t>1	2	7	8	</a:t>
            </a:r>
            <a:r>
              <a:rPr sz="2000" b="1" spc="-5" dirty="0">
                <a:solidFill>
                  <a:srgbClr val="006FC0"/>
                </a:solidFill>
                <a:latin typeface="Segoe UI"/>
                <a:cs typeface="Segoe UI"/>
              </a:rPr>
              <a:t>21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908050" algn="l"/>
                <a:tab pos="1968500" algn="l"/>
                <a:tab pos="2934335" algn="l"/>
                <a:tab pos="3993515" algn="l"/>
              </a:tabLst>
            </a:pPr>
            <a:r>
              <a:rPr sz="2000" b="1" spc="-5" dirty="0">
                <a:solidFill>
                  <a:srgbClr val="BEBEBE"/>
                </a:solidFill>
                <a:latin typeface="Segoe UI"/>
                <a:cs typeface="Segoe UI"/>
              </a:rPr>
              <a:t>(&lt;2</a:t>
            </a:r>
            <a:r>
              <a:rPr sz="2000" b="1" dirty="0">
                <a:solidFill>
                  <a:srgbClr val="BEBEBE"/>
                </a:solidFill>
                <a:latin typeface="Segoe UI"/>
                <a:cs typeface="Segoe UI"/>
              </a:rPr>
              <a:t>)	</a:t>
            </a:r>
            <a:r>
              <a:rPr sz="2000" b="1" spc="-5" dirty="0">
                <a:solidFill>
                  <a:srgbClr val="BEBEBE"/>
                </a:solidFill>
                <a:latin typeface="Segoe UI"/>
                <a:cs typeface="Segoe UI"/>
              </a:rPr>
              <a:t>(e</a:t>
            </a:r>
            <a:r>
              <a:rPr sz="2000" b="1" spc="-20" dirty="0">
                <a:solidFill>
                  <a:srgbClr val="BEBEBE"/>
                </a:solidFill>
                <a:latin typeface="Segoe UI"/>
                <a:cs typeface="Segoe UI"/>
              </a:rPr>
              <a:t>v</a:t>
            </a:r>
            <a:r>
              <a:rPr sz="2000" b="1" dirty="0">
                <a:solidFill>
                  <a:srgbClr val="BEBEBE"/>
                </a:solidFill>
                <a:latin typeface="Segoe UI"/>
                <a:cs typeface="Segoe UI"/>
              </a:rPr>
              <a:t>en)	</a:t>
            </a:r>
            <a:r>
              <a:rPr sz="2000" b="1" spc="-5" dirty="0">
                <a:solidFill>
                  <a:srgbClr val="BEBEBE"/>
                </a:solidFill>
                <a:latin typeface="Segoe UI"/>
                <a:cs typeface="Segoe UI"/>
              </a:rPr>
              <a:t>(odd</a:t>
            </a:r>
            <a:r>
              <a:rPr sz="2000" b="1" dirty="0">
                <a:solidFill>
                  <a:srgbClr val="BEBEBE"/>
                </a:solidFill>
                <a:latin typeface="Segoe UI"/>
                <a:cs typeface="Segoe UI"/>
              </a:rPr>
              <a:t>)	</a:t>
            </a:r>
            <a:r>
              <a:rPr sz="2000" b="1" spc="-5" dirty="0">
                <a:solidFill>
                  <a:srgbClr val="BEBEBE"/>
                </a:solidFill>
                <a:latin typeface="Segoe UI"/>
                <a:cs typeface="Segoe UI"/>
              </a:rPr>
              <a:t>(e</a:t>
            </a:r>
            <a:r>
              <a:rPr sz="2000" b="1" spc="-20" dirty="0">
                <a:solidFill>
                  <a:srgbClr val="BEBEBE"/>
                </a:solidFill>
                <a:latin typeface="Segoe UI"/>
                <a:cs typeface="Segoe UI"/>
              </a:rPr>
              <a:t>v</a:t>
            </a:r>
            <a:r>
              <a:rPr sz="2000" b="1" dirty="0">
                <a:solidFill>
                  <a:srgbClr val="BEBEBE"/>
                </a:solidFill>
                <a:latin typeface="Segoe UI"/>
                <a:cs typeface="Segoe UI"/>
              </a:rPr>
              <a:t>en)	</a:t>
            </a:r>
            <a:r>
              <a:rPr sz="2000" b="1" spc="-5" dirty="0">
                <a:solidFill>
                  <a:srgbClr val="BEBEBE"/>
                </a:solidFill>
                <a:latin typeface="Segoe UI"/>
                <a:cs typeface="Segoe UI"/>
              </a:rPr>
              <a:t>(odd)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17152" y="2058797"/>
            <a:ext cx="262890" cy="299085"/>
          </a:xfrm>
          <a:custGeom>
            <a:avLst/>
            <a:gdLst/>
            <a:ahLst/>
            <a:cxnLst/>
            <a:rect l="l" t="t" r="r" b="b"/>
            <a:pathLst>
              <a:path w="262890" h="299085">
                <a:moveTo>
                  <a:pt x="0" y="152273"/>
                </a:moveTo>
                <a:lnTo>
                  <a:pt x="115824" y="299085"/>
                </a:lnTo>
                <a:lnTo>
                  <a:pt x="262636" y="183261"/>
                </a:lnTo>
                <a:lnTo>
                  <a:pt x="196976" y="175513"/>
                </a:lnTo>
                <a:lnTo>
                  <a:pt x="198796" y="160019"/>
                </a:lnTo>
                <a:lnTo>
                  <a:pt x="65658" y="160019"/>
                </a:lnTo>
                <a:lnTo>
                  <a:pt x="0" y="152273"/>
                </a:lnTo>
                <a:close/>
              </a:path>
              <a:path w="262890" h="299085">
                <a:moveTo>
                  <a:pt x="84454" y="0"/>
                </a:moveTo>
                <a:lnTo>
                  <a:pt x="65658" y="160019"/>
                </a:lnTo>
                <a:lnTo>
                  <a:pt x="198796" y="160019"/>
                </a:lnTo>
                <a:lnTo>
                  <a:pt x="215773" y="15493"/>
                </a:lnTo>
                <a:lnTo>
                  <a:pt x="8445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0369" y="1438401"/>
            <a:ext cx="266827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Unit testing </a:t>
            </a:r>
            <a:r>
              <a:rPr sz="1200" spc="-5" dirty="0">
                <a:latin typeface="Segoe UI"/>
                <a:cs typeface="Segoe UI"/>
              </a:rPr>
              <a:t>is </a:t>
            </a:r>
            <a:r>
              <a:rPr sz="1200" dirty="0">
                <a:latin typeface="Segoe UI"/>
                <a:cs typeface="Segoe UI"/>
              </a:rPr>
              <a:t>a </a:t>
            </a:r>
            <a:r>
              <a:rPr sz="1200" spc="-5" dirty="0">
                <a:latin typeface="Segoe UI"/>
                <a:cs typeface="Segoe UI"/>
              </a:rPr>
              <a:t>software development  process in which </a:t>
            </a:r>
            <a:r>
              <a:rPr sz="1200" dirty="0">
                <a:latin typeface="Segoe UI"/>
                <a:cs typeface="Segoe UI"/>
              </a:rPr>
              <a:t>the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smallest testable  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parts </a:t>
            </a:r>
            <a:r>
              <a:rPr sz="1200" spc="-10" dirty="0">
                <a:latin typeface="Segoe UI"/>
                <a:cs typeface="Segoe UI"/>
              </a:rPr>
              <a:t>of </a:t>
            </a:r>
            <a:r>
              <a:rPr sz="1200" dirty="0">
                <a:latin typeface="Segoe UI"/>
                <a:cs typeface="Segoe UI"/>
              </a:rPr>
              <a:t>an </a:t>
            </a:r>
            <a:r>
              <a:rPr sz="1200" spc="-5" dirty="0">
                <a:latin typeface="Segoe UI"/>
                <a:cs typeface="Segoe UI"/>
              </a:rPr>
              <a:t>application, called units, are  individually </a:t>
            </a:r>
            <a:r>
              <a:rPr sz="1200" dirty="0">
                <a:latin typeface="Segoe UI"/>
                <a:cs typeface="Segoe UI"/>
              </a:rPr>
              <a:t>and independently  </a:t>
            </a:r>
            <a:r>
              <a:rPr sz="1200" spc="-5" dirty="0">
                <a:latin typeface="Segoe UI"/>
                <a:cs typeface="Segoe UI"/>
              </a:rPr>
              <a:t>scrutinized </a:t>
            </a:r>
            <a:r>
              <a:rPr sz="1200" dirty="0">
                <a:latin typeface="Segoe UI"/>
                <a:cs typeface="Segoe UI"/>
              </a:rPr>
              <a:t>for </a:t>
            </a:r>
            <a:r>
              <a:rPr sz="1200" spc="-5" dirty="0">
                <a:latin typeface="Segoe UI"/>
                <a:cs typeface="Segoe UI"/>
              </a:rPr>
              <a:t>proper </a:t>
            </a:r>
            <a:r>
              <a:rPr sz="1200" dirty="0">
                <a:latin typeface="Segoe UI"/>
                <a:cs typeface="Segoe UI"/>
              </a:rPr>
              <a:t>operation. </a:t>
            </a:r>
            <a:r>
              <a:rPr sz="1200" spc="-5" dirty="0">
                <a:latin typeface="Segoe UI"/>
                <a:cs typeface="Segoe UI"/>
              </a:rPr>
              <a:t>Unit  testing is often automated </a:t>
            </a:r>
            <a:r>
              <a:rPr sz="1200" dirty="0">
                <a:latin typeface="Segoe UI"/>
                <a:cs typeface="Segoe UI"/>
              </a:rPr>
              <a:t>but </a:t>
            </a:r>
            <a:r>
              <a:rPr sz="1200" spc="-5" dirty="0">
                <a:latin typeface="Segoe UI"/>
                <a:cs typeface="Segoe UI"/>
              </a:rPr>
              <a:t>it </a:t>
            </a:r>
            <a:r>
              <a:rPr sz="1200" dirty="0">
                <a:latin typeface="Segoe UI"/>
                <a:cs typeface="Segoe UI"/>
              </a:rPr>
              <a:t>can  </a:t>
            </a:r>
            <a:r>
              <a:rPr sz="1200" spc="-5" dirty="0">
                <a:latin typeface="Segoe UI"/>
                <a:cs typeface="Segoe UI"/>
              </a:rPr>
              <a:t>also </a:t>
            </a:r>
            <a:r>
              <a:rPr sz="1200" dirty="0">
                <a:latin typeface="Segoe UI"/>
                <a:cs typeface="Segoe UI"/>
              </a:rPr>
              <a:t>be done</a:t>
            </a:r>
            <a:r>
              <a:rPr sz="1200" spc="-40" dirty="0">
                <a:latin typeface="Segoe UI"/>
                <a:cs typeface="Segoe UI"/>
              </a:rPr>
              <a:t> </a:t>
            </a:r>
            <a:r>
              <a:rPr sz="1200" spc="-15" dirty="0">
                <a:latin typeface="Segoe UI"/>
                <a:cs typeface="Segoe UI"/>
              </a:rPr>
              <a:t>manually.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369" y="3241675"/>
            <a:ext cx="274701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The goal </a:t>
            </a:r>
            <a:r>
              <a:rPr sz="1200" spc="-10" dirty="0">
                <a:solidFill>
                  <a:srgbClr val="1F3863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unit testing is </a:t>
            </a:r>
            <a:r>
              <a:rPr sz="1200" b="1" spc="-5" dirty="0">
                <a:solidFill>
                  <a:srgbClr val="1F3863"/>
                </a:solidFill>
                <a:latin typeface="Segoe UI"/>
                <a:cs typeface="Segoe UI"/>
              </a:rPr>
              <a:t>to isolate  </a:t>
            </a:r>
            <a:r>
              <a:rPr sz="1200" b="1" dirty="0">
                <a:solidFill>
                  <a:srgbClr val="1F3863"/>
                </a:solidFill>
                <a:latin typeface="Segoe UI"/>
                <a:cs typeface="Segoe UI"/>
              </a:rPr>
              <a:t>each part </a:t>
            </a:r>
            <a:r>
              <a:rPr sz="1200" spc="-10" dirty="0">
                <a:solidFill>
                  <a:srgbClr val="1F3863"/>
                </a:solidFill>
                <a:latin typeface="Segoe UI"/>
                <a:cs typeface="Segoe UI"/>
              </a:rPr>
              <a:t>of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program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and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show</a:t>
            </a:r>
            <a:r>
              <a:rPr sz="1200" spc="-110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3863"/>
                </a:solidFill>
                <a:latin typeface="Segoe UI"/>
                <a:cs typeface="Segoe UI"/>
              </a:rPr>
              <a:t>that  the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individual </a:t>
            </a:r>
            <a:r>
              <a:rPr sz="1200" spc="5" dirty="0">
                <a:solidFill>
                  <a:srgbClr val="1F3863"/>
                </a:solidFill>
                <a:latin typeface="Segoe UI"/>
                <a:cs typeface="Segoe UI"/>
              </a:rPr>
              <a:t>parts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are</a:t>
            </a:r>
            <a:r>
              <a:rPr sz="1200" spc="-75" dirty="0">
                <a:solidFill>
                  <a:srgbClr val="1F3863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Segoe UI"/>
                <a:cs typeface="Segoe UI"/>
              </a:rPr>
              <a:t>correct.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3782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1F3863"/>
                </a:solidFill>
              </a:rPr>
              <a:t>WHAT </a:t>
            </a:r>
            <a:r>
              <a:rPr sz="2800" dirty="0">
                <a:solidFill>
                  <a:srgbClr val="1F3863"/>
                </a:solidFill>
              </a:rPr>
              <a:t>IS UNIT TESTING</a:t>
            </a:r>
            <a:r>
              <a:rPr sz="2800" spc="-130" dirty="0">
                <a:solidFill>
                  <a:srgbClr val="1F3863"/>
                </a:solidFill>
              </a:rPr>
              <a:t> </a:t>
            </a:r>
            <a:r>
              <a:rPr sz="2800" spc="-5" dirty="0">
                <a:solidFill>
                  <a:srgbClr val="1F3863"/>
                </a:solidFill>
              </a:rPr>
              <a:t>?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631698" y="1182624"/>
            <a:ext cx="10988040" cy="29209"/>
          </a:xfrm>
          <a:custGeom>
            <a:avLst/>
            <a:gdLst/>
            <a:ahLst/>
            <a:cxnLst/>
            <a:rect l="l" t="t" r="r" b="b"/>
            <a:pathLst>
              <a:path w="10988040" h="29209">
                <a:moveTo>
                  <a:pt x="0" y="28955"/>
                </a:moveTo>
                <a:lnTo>
                  <a:pt x="10987913" y="28955"/>
                </a:lnTo>
                <a:lnTo>
                  <a:pt x="1098791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3559" y="1926335"/>
            <a:ext cx="4573523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1083" y="2232660"/>
            <a:ext cx="1981200" cy="721360"/>
          </a:xfrm>
          <a:custGeom>
            <a:avLst/>
            <a:gdLst/>
            <a:ahLst/>
            <a:cxnLst/>
            <a:rect l="l" t="t" r="r" b="b"/>
            <a:pathLst>
              <a:path w="1981200" h="721360">
                <a:moveTo>
                  <a:pt x="1861058" y="0"/>
                </a:moveTo>
                <a:lnTo>
                  <a:pt x="120142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1"/>
                </a:lnTo>
                <a:lnTo>
                  <a:pt x="0" y="600710"/>
                </a:lnTo>
                <a:lnTo>
                  <a:pt x="9449" y="647449"/>
                </a:lnTo>
                <a:lnTo>
                  <a:pt x="35210" y="685641"/>
                </a:lnTo>
                <a:lnTo>
                  <a:pt x="73402" y="711402"/>
                </a:lnTo>
                <a:lnTo>
                  <a:pt x="120142" y="720851"/>
                </a:lnTo>
                <a:lnTo>
                  <a:pt x="1861058" y="720851"/>
                </a:lnTo>
                <a:lnTo>
                  <a:pt x="1907797" y="711402"/>
                </a:lnTo>
                <a:lnTo>
                  <a:pt x="1945989" y="685641"/>
                </a:lnTo>
                <a:lnTo>
                  <a:pt x="1971750" y="647449"/>
                </a:lnTo>
                <a:lnTo>
                  <a:pt x="1981200" y="600710"/>
                </a:lnTo>
                <a:lnTo>
                  <a:pt x="1981200" y="120141"/>
                </a:lnTo>
                <a:lnTo>
                  <a:pt x="1971750" y="73402"/>
                </a:lnTo>
                <a:lnTo>
                  <a:pt x="1945989" y="35210"/>
                </a:lnTo>
                <a:lnTo>
                  <a:pt x="1907797" y="9449"/>
                </a:lnTo>
                <a:lnTo>
                  <a:pt x="186105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11083" y="3044951"/>
            <a:ext cx="1981200" cy="721360"/>
          </a:xfrm>
          <a:custGeom>
            <a:avLst/>
            <a:gdLst/>
            <a:ahLst/>
            <a:cxnLst/>
            <a:rect l="l" t="t" r="r" b="b"/>
            <a:pathLst>
              <a:path w="1981200" h="721360">
                <a:moveTo>
                  <a:pt x="1861058" y="0"/>
                </a:moveTo>
                <a:lnTo>
                  <a:pt x="120142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2"/>
                </a:lnTo>
                <a:lnTo>
                  <a:pt x="0" y="600710"/>
                </a:lnTo>
                <a:lnTo>
                  <a:pt x="9449" y="647449"/>
                </a:lnTo>
                <a:lnTo>
                  <a:pt x="35210" y="685641"/>
                </a:lnTo>
                <a:lnTo>
                  <a:pt x="73402" y="711402"/>
                </a:lnTo>
                <a:lnTo>
                  <a:pt x="120142" y="720852"/>
                </a:lnTo>
                <a:lnTo>
                  <a:pt x="1861058" y="720852"/>
                </a:lnTo>
                <a:lnTo>
                  <a:pt x="1907797" y="711402"/>
                </a:lnTo>
                <a:lnTo>
                  <a:pt x="1945989" y="685641"/>
                </a:lnTo>
                <a:lnTo>
                  <a:pt x="1971750" y="647449"/>
                </a:lnTo>
                <a:lnTo>
                  <a:pt x="1981200" y="600710"/>
                </a:lnTo>
                <a:lnTo>
                  <a:pt x="1981200" y="120142"/>
                </a:lnTo>
                <a:lnTo>
                  <a:pt x="1971750" y="73402"/>
                </a:lnTo>
                <a:lnTo>
                  <a:pt x="1945989" y="35210"/>
                </a:lnTo>
                <a:lnTo>
                  <a:pt x="1907797" y="9449"/>
                </a:lnTo>
                <a:lnTo>
                  <a:pt x="186105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19668" y="2280030"/>
            <a:ext cx="1765300" cy="14293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" marR="24130" indent="612140">
              <a:lnSpc>
                <a:spcPts val="2270"/>
              </a:lnSpc>
              <a:spcBef>
                <a:spcPts val="180"/>
              </a:spcBef>
            </a:pPr>
            <a:r>
              <a:rPr sz="1900" spc="-5" dirty="0">
                <a:solidFill>
                  <a:srgbClr val="FF0000"/>
                </a:solidFill>
                <a:latin typeface="Segoe UI"/>
                <a:cs typeface="Segoe UI"/>
              </a:rPr>
              <a:t>User  Acceptance</a:t>
            </a:r>
            <a:r>
              <a:rPr sz="1900" spc="-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900" spc="-50" dirty="0">
                <a:solidFill>
                  <a:srgbClr val="FF0000"/>
                </a:solidFill>
                <a:latin typeface="Segoe UI"/>
                <a:cs typeface="Segoe UI"/>
              </a:rPr>
              <a:t>Test</a:t>
            </a:r>
            <a:endParaRPr sz="1900">
              <a:latin typeface="Segoe UI"/>
              <a:cs typeface="Segoe UI"/>
            </a:endParaRPr>
          </a:p>
          <a:p>
            <a:pPr marL="12700" marR="5080" indent="470534">
              <a:lnSpc>
                <a:spcPts val="2390"/>
              </a:lnSpc>
              <a:spcBef>
                <a:spcPts val="1730"/>
              </a:spcBef>
            </a:pPr>
            <a:r>
              <a:rPr sz="2000" spc="-10" dirty="0">
                <a:solidFill>
                  <a:srgbClr val="FF9B45"/>
                </a:solidFill>
                <a:latin typeface="Segoe UI"/>
                <a:cs typeface="Segoe UI"/>
              </a:rPr>
              <a:t>System  </a:t>
            </a:r>
            <a:r>
              <a:rPr sz="2000" spc="-5" dirty="0">
                <a:solidFill>
                  <a:srgbClr val="FF9B45"/>
                </a:solidFill>
                <a:latin typeface="Segoe UI"/>
                <a:cs typeface="Segoe UI"/>
              </a:rPr>
              <a:t>Integration</a:t>
            </a:r>
            <a:r>
              <a:rPr sz="2000" spc="-75" dirty="0">
                <a:solidFill>
                  <a:srgbClr val="FF9B45"/>
                </a:solidFill>
                <a:latin typeface="Segoe UI"/>
                <a:cs typeface="Segoe UI"/>
              </a:rPr>
              <a:t> </a:t>
            </a:r>
            <a:r>
              <a:rPr sz="2000" spc="-55" dirty="0">
                <a:solidFill>
                  <a:srgbClr val="FF9B45"/>
                </a:solidFill>
                <a:latin typeface="Segoe UI"/>
                <a:cs typeface="Segoe UI"/>
              </a:rPr>
              <a:t>Test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11083" y="3855720"/>
            <a:ext cx="1981200" cy="722630"/>
          </a:xfrm>
          <a:custGeom>
            <a:avLst/>
            <a:gdLst/>
            <a:ahLst/>
            <a:cxnLst/>
            <a:rect l="l" t="t" r="r" b="b"/>
            <a:pathLst>
              <a:path w="1981200" h="722629">
                <a:moveTo>
                  <a:pt x="1860804" y="0"/>
                </a:moveTo>
                <a:lnTo>
                  <a:pt x="120396" y="0"/>
                </a:lnTo>
                <a:lnTo>
                  <a:pt x="73509" y="9453"/>
                </a:lnTo>
                <a:lnTo>
                  <a:pt x="35242" y="35242"/>
                </a:lnTo>
                <a:lnTo>
                  <a:pt x="9453" y="73509"/>
                </a:lnTo>
                <a:lnTo>
                  <a:pt x="0" y="120395"/>
                </a:lnTo>
                <a:lnTo>
                  <a:pt x="0" y="601979"/>
                </a:lnTo>
                <a:lnTo>
                  <a:pt x="9453" y="648866"/>
                </a:lnTo>
                <a:lnTo>
                  <a:pt x="35242" y="687133"/>
                </a:lnTo>
                <a:lnTo>
                  <a:pt x="73509" y="712922"/>
                </a:lnTo>
                <a:lnTo>
                  <a:pt x="120396" y="722375"/>
                </a:lnTo>
                <a:lnTo>
                  <a:pt x="1860804" y="722375"/>
                </a:lnTo>
                <a:lnTo>
                  <a:pt x="1907690" y="712922"/>
                </a:lnTo>
                <a:lnTo>
                  <a:pt x="1945957" y="687133"/>
                </a:lnTo>
                <a:lnTo>
                  <a:pt x="1971746" y="648866"/>
                </a:lnTo>
                <a:lnTo>
                  <a:pt x="1981200" y="601979"/>
                </a:lnTo>
                <a:lnTo>
                  <a:pt x="1981200" y="120395"/>
                </a:lnTo>
                <a:lnTo>
                  <a:pt x="1971746" y="73509"/>
                </a:lnTo>
                <a:lnTo>
                  <a:pt x="1945957" y="35242"/>
                </a:lnTo>
                <a:lnTo>
                  <a:pt x="1907690" y="9453"/>
                </a:lnTo>
                <a:lnTo>
                  <a:pt x="186080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56472" y="4022597"/>
            <a:ext cx="1090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AF50"/>
                </a:solidFill>
                <a:latin typeface="Segoe UI"/>
                <a:cs typeface="Segoe UI"/>
              </a:rPr>
              <a:t>Unit</a:t>
            </a:r>
            <a:r>
              <a:rPr sz="2200" spc="-80" dirty="0">
                <a:solidFill>
                  <a:srgbClr val="00AF50"/>
                </a:solidFill>
                <a:latin typeface="Segoe UI"/>
                <a:cs typeface="Segoe UI"/>
              </a:rPr>
              <a:t> </a:t>
            </a:r>
            <a:r>
              <a:rPr sz="2200" spc="-60" dirty="0">
                <a:solidFill>
                  <a:srgbClr val="00AF50"/>
                </a:solidFill>
                <a:latin typeface="Segoe UI"/>
                <a:cs typeface="Segoe UI"/>
              </a:rPr>
              <a:t>Test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91455" y="1926335"/>
            <a:ext cx="327660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39511" y="5347715"/>
            <a:ext cx="5337175" cy="281940"/>
          </a:xfrm>
          <a:custGeom>
            <a:avLst/>
            <a:gdLst/>
            <a:ahLst/>
            <a:cxnLst/>
            <a:rect l="l" t="t" r="r" b="b"/>
            <a:pathLst>
              <a:path w="5337175" h="281939">
                <a:moveTo>
                  <a:pt x="140970" y="0"/>
                </a:moveTo>
                <a:lnTo>
                  <a:pt x="0" y="140970"/>
                </a:lnTo>
                <a:lnTo>
                  <a:pt x="140970" y="281940"/>
                </a:lnTo>
                <a:lnTo>
                  <a:pt x="140970" y="211455"/>
                </a:lnTo>
                <a:lnTo>
                  <a:pt x="5266563" y="211455"/>
                </a:lnTo>
                <a:lnTo>
                  <a:pt x="5337047" y="140970"/>
                </a:lnTo>
                <a:lnTo>
                  <a:pt x="5266563" y="70485"/>
                </a:lnTo>
                <a:lnTo>
                  <a:pt x="140970" y="70485"/>
                </a:lnTo>
                <a:lnTo>
                  <a:pt x="140970" y="0"/>
                </a:lnTo>
                <a:close/>
              </a:path>
              <a:path w="5337175" h="281939">
                <a:moveTo>
                  <a:pt x="5266563" y="211455"/>
                </a:moveTo>
                <a:lnTo>
                  <a:pt x="5196078" y="211455"/>
                </a:lnTo>
                <a:lnTo>
                  <a:pt x="5196078" y="281940"/>
                </a:lnTo>
                <a:lnTo>
                  <a:pt x="5266563" y="211455"/>
                </a:lnTo>
                <a:close/>
              </a:path>
              <a:path w="5337175" h="281939">
                <a:moveTo>
                  <a:pt x="5196078" y="0"/>
                </a:moveTo>
                <a:lnTo>
                  <a:pt x="5196078" y="70485"/>
                </a:lnTo>
                <a:lnTo>
                  <a:pt x="5266563" y="70485"/>
                </a:lnTo>
                <a:lnTo>
                  <a:pt x="5196078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32649" y="3325163"/>
            <a:ext cx="295275" cy="137795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spc="-10" dirty="0">
                <a:solidFill>
                  <a:srgbClr val="404040"/>
                </a:solidFill>
                <a:latin typeface="Segoe UI"/>
                <a:cs typeface="Segoe UI"/>
              </a:rPr>
              <a:t>Execution</a:t>
            </a:r>
            <a:r>
              <a:rPr sz="16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Time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26934" y="5694984"/>
            <a:ext cx="1400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Segoe UI"/>
                <a:cs typeface="Segoe UI"/>
              </a:rPr>
              <a:t>Number </a:t>
            </a:r>
            <a:r>
              <a:rPr sz="1600" spc="-15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16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Segoe UI"/>
                <a:cs typeface="Segoe UI"/>
              </a:rPr>
              <a:t>Test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9144" y="1472183"/>
            <a:ext cx="0" cy="4892675"/>
          </a:xfrm>
          <a:custGeom>
            <a:avLst/>
            <a:gdLst/>
            <a:ahLst/>
            <a:cxnLst/>
            <a:rect l="l" t="t" r="r" b="b"/>
            <a:pathLst>
              <a:path h="4892675">
                <a:moveTo>
                  <a:pt x="0" y="0"/>
                </a:moveTo>
                <a:lnTo>
                  <a:pt x="0" y="4892636"/>
                </a:lnTo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</TotalTime>
  <Words>2207</Words>
  <Application>Microsoft Office PowerPoint</Application>
  <PresentationFormat>Geniş ekran</PresentationFormat>
  <Paragraphs>376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2" baseType="lpstr">
      <vt:lpstr>Calibri</vt:lpstr>
      <vt:lpstr>Segoe UI</vt:lpstr>
      <vt:lpstr>Segoe UI Light</vt:lpstr>
      <vt:lpstr>Times New Roman</vt:lpstr>
      <vt:lpstr>Office Theme</vt:lpstr>
      <vt:lpstr>WHAT IS UNIT TESTING</vt:lpstr>
      <vt:lpstr>AGENDA</vt:lpstr>
      <vt:lpstr>SOFTWARE TESTING DEFINITION</vt:lpstr>
      <vt:lpstr>CODE COVERAGE</vt:lpstr>
      <vt:lpstr>BLACK BOX TESTING</vt:lpstr>
      <vt:lpstr>BLACK BOX EXAMPLE</vt:lpstr>
      <vt:lpstr>WHITE BOX TESTING</vt:lpstr>
      <vt:lpstr>WHITE BOX EXAMPLE</vt:lpstr>
      <vt:lpstr>WHAT IS UNIT TESTING ?</vt:lpstr>
      <vt:lpstr>PowerPoint Sunusu</vt:lpstr>
      <vt:lpstr>HOW IT WORKS ? (OOP)</vt:lpstr>
      <vt:lpstr>CREATE THE UNIT TEST FIRST?</vt:lpstr>
      <vt:lpstr>THE BENEFITS (AND THE CONS) OF UNIT TESTING</vt:lpstr>
      <vt:lpstr>JUNIT</vt:lpstr>
      <vt:lpstr>SOME Information About Junit - (JUnit 4.12)</vt:lpstr>
      <vt:lpstr>JUNIT CONCEPT</vt:lpstr>
      <vt:lpstr>JUNIT INSTALLATION</vt:lpstr>
      <vt:lpstr>RUNNING JUNIT</vt:lpstr>
      <vt:lpstr>SOME OF JUNIT API (JUnit 4.12)</vt:lpstr>
      <vt:lpstr>SOME OF JUNIT ANNOTATION (JUnit 4.12)</vt:lpstr>
      <vt:lpstr>JUNIT EXAMPLE (1)</vt:lpstr>
      <vt:lpstr>JUNIT EXAMPLE (2)</vt:lpstr>
      <vt:lpstr>MOCKITO</vt:lpstr>
      <vt:lpstr>MOCKITO CONCEPT</vt:lpstr>
      <vt:lpstr>MOCKITO INSTALLATION</vt:lpstr>
      <vt:lpstr>SOME OF MOCKITO API (Mockito 1.10.19)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NEDİR</dc:title>
  <dc:creator>SametB</dc:creator>
  <cp:lastModifiedBy>SAMET BUDAK</cp:lastModifiedBy>
  <cp:revision>10</cp:revision>
  <dcterms:created xsi:type="dcterms:W3CDTF">2019-12-04T10:25:22Z</dcterms:created>
  <dcterms:modified xsi:type="dcterms:W3CDTF">2019-12-11T06:52:04Z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2019-12-04T00:00:00Z</vt:filetime>
  </property>
</Properties>
</file>