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9" r:id="rId4"/>
    <p:sldId id="257" r:id="rId5"/>
    <p:sldId id="261" r:id="rId6"/>
    <p:sldId id="262" r:id="rId7"/>
    <p:sldId id="266" r:id="rId8"/>
    <p:sldId id="267" r:id="rId9"/>
    <p:sldId id="263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16:15:37.480"/>
    </inkml:context>
    <inkml:brush xml:id="br0">
      <inkml:brushProperty name="width" value="0.3" units="cm"/>
      <inkml:brushProperty name="height" value="0.6" units="cm"/>
      <inkml:brushProperty name="color" value="#48D2FF"/>
      <inkml:brushProperty name="tip" value="rectangle"/>
      <inkml:brushProperty name="rasterOp" value="maskPen"/>
    </inkml:brush>
  </inkml:definitions>
  <inkml:trace contextRef="#ctx0" brushRef="#br0">1 0 16383,'77'0'0,"1"0"0,14 0 0,7 0 0,-16 0 0,4 0 0,3 0 0,-15 0 0,1 0 0,2 0 0,-1 0 0,-1 0 0,0 0 0,-1 0 0,0 0 0,19 0 0,-2 0 0,-2 0 0,-9 0 0,-3 0 0,-3 0 0,18 0 0,-5 0 0,-12 0 0,-2 0 0,-9 0 0,-1 0 0,-5 0 0,-1 0 0,-6 0 0,-1 0 0,0 0 0,-1 0 0,35 0 0,-16 0 0,-16 0 0,-7 0 0,-7 0 0,0 0 0,1 0 0,-1 0 0,6 0 0,-3 0 0,9 0 0,-10 0 0,-1 0 0,-7 0 0,-6 0 0,-4 0 0,-3 0 0,-3 0 0,-2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16:15:44.794"/>
    </inkml:context>
    <inkml:brush xml:id="br0">
      <inkml:brushProperty name="width" value="0.3" units="cm"/>
      <inkml:brushProperty name="height" value="0.6" units="cm"/>
      <inkml:brushProperty name="color" value="#48D2FF"/>
      <inkml:brushProperty name="tip" value="rectangle"/>
      <inkml:brushProperty name="rasterOp" value="maskPen"/>
    </inkml:brush>
  </inkml:definitions>
  <inkml:trace contextRef="#ctx0" brushRef="#br0">1 112 16383,'84'-2'0,"1"0"0,10 0 0,6 0 0,-16 2 0,5 0 0,0 0 0,4 0 0,0 0 0,2 0 0,1 0 0,0 0 0,5 0 0,-8 0 0,4 0 0,0 0 0,-6 0 0,0 0 0,-5 0 0,3 0 0,-5 0 0,3 0 0,0 0 0,-9 0 0,24 0 0,-7 0 0,-25 0 0,-1 0 0,-1 0 0,21 0 0,-2 0 0,3 0 0,-2 0 0,-11 0 0,-3 0 0,-2 0 0,-3 0 0,-10 1 0,-1-2 0,-3-2 0,-1-1 0,33-2 0,-6-1 0,-19 2 0,-8 5 0,-9-4 0,-10 0 0,2-3 0,-3-1 0,4 2 0,0 1 0,6 1 0,2-1 0,6-1 0,0 0 0,0 1 0,0 5 0,-6 0 0,-2-4 0,-11 3 0,4-4 0,-9 5 0,-2 0 0,0 0 0,-9 0 0,4 0 0,-9-3 0,-2-2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16:16:00.628"/>
    </inkml:context>
    <inkml:brush xml:id="br0">
      <inkml:brushProperty name="width" value="0.3" units="cm"/>
      <inkml:brushProperty name="height" value="0.6" units="cm"/>
      <inkml:brushProperty name="color" value="#48D2FF"/>
      <inkml:brushProperty name="tip" value="rectangle"/>
      <inkml:brushProperty name="rasterOp" value="maskPen"/>
    </inkml:brush>
  </inkml:definitions>
  <inkml:trace contextRef="#ctx0" brushRef="#br0">1 155 16383,'75'0'0,"-1"0"0,1 0 0,8 0 0,2 0 0,3 0 0,-14 0 0,2 0 0,1 0 0,0 0 0,1 0 0,1 0 0,-1 0 0,0 0 0,-1 0 0,0 0 0,-1 0 0,-2 0 0,14 0 0,-3 0 0,-3 0 0,-10 0 0,-1 0 0,-2 0 0,27 0 0,-3 0 0,-12 0 0,-2 0 0,4 0 0,-2 0 0,-6 0 0,-2 0 0,-4 0 0,-1 0 0,-5 0 0,-2 0 0,-2 1 0,-1-2 0,-8-4 0,-1-1 0,46 4 0,-10-9 0,-9 11 0,-7-4 0,-11 2 0,-9-7 0,2 7 0,-9-2 0,9-1 0,-10 4 0,10-4 0,-4 0 0,0 4 0,4-7 0,-10 6 0,4-3 0,-6 2 0,0 1 0,-4-3 0,2 2 0,4 0 0,0-4 0,4 1 0,-5 1 0,-1-3 0,-5 5 0,4-5 0,-3 4 0,4-2 0,-5 1 0,2 0 0,-7 3 0,-1 0 0,-3 2 0,-5 0 0,-1 0 0,3 0 0,-4 0 0,3 0 0,-9 0 0,4 0 0,5 0 0,-1 0 0,3 0 0,-11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16:16:03.928"/>
    </inkml:context>
    <inkml:brush xml:id="br0">
      <inkml:brushProperty name="width" value="0.3" units="cm"/>
      <inkml:brushProperty name="height" value="0.6" units="cm"/>
      <inkml:brushProperty name="color" value="#48D2FF"/>
      <inkml:brushProperty name="tip" value="rectangle"/>
      <inkml:brushProperty name="rasterOp" value="maskPen"/>
    </inkml:brush>
  </inkml:definitions>
  <inkml:trace contextRef="#ctx0" brushRef="#br0">1 142 16383,'74'0'0,"1"0"0,0 0 0,11 0 0,3 0 0,0 0 0,5 0 0,0 0 0,3 0 0,-19 0 0,2 0 0,2 0 0,5 0 0,3 0 0,5 0 0,3 0 0,-2 0 0,-7 0 0,-5 0 0,-5 0 0,-1 0 0,6 0 0,3 0 0,6 0 0,2 0 0,-4 0 0,-10 0 0,4 0 0,-9 0 0,1 0 0,9 0 0,1 1 0,-4-2 0,15-5 0,-4 0 0,-5 4 0,-4 1 0,-18-7 0,-4 0 0,-7 6 0,-2 1 0,33-2 0,-26-4 0,-10 6 0,-11-8 0,-9 8 0,-4-4 0,-8 3 0,-4 0 0,-1-1 0,4-2 0,-3-3 0,17-2 0,-3-7 0,5 6 0,-6-3 0,-7 9 0,-8 1 0,2 4 0,-4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16:16:07.462"/>
    </inkml:context>
    <inkml:brush xml:id="br0">
      <inkml:brushProperty name="width" value="0.3" units="cm"/>
      <inkml:brushProperty name="height" value="0.6" units="cm"/>
      <inkml:brushProperty name="color" value="#48D2FF"/>
      <inkml:brushProperty name="tip" value="rectangle"/>
      <inkml:brushProperty name="rasterOp" value="maskPen"/>
    </inkml:brush>
  </inkml:definitions>
  <inkml:trace contextRef="#ctx0" brushRef="#br0">1 96 16383,'83'0'0,"0"0"0,1 0 0,-10 0 0,3 0 0,1 0 0,0 0 0,4 0 0,1 0 0,0 0 0,2 0 0,7 0 0,1 0 0,1 0 0,-2 0 0,-6 0 0,-2 0 0,1 0 0,-1 0 0,4 0 0,1 0 0,-2 0 0,-6 0 0,-2 0 0,-5 0 0,-1 0 0,2 0 0,-1 0 0,-8 0 0,-4 0 0,-6 0 0,-4 0 0,0 0 0,6-2 0,0-2 0,-6 1 0,0-1 0,2 1 0,-1-1 0,32-7 0,-5 5 0,-25-1 0,-4-2 0,-17 8 0,-2-4 0,-8 2 0,4 2 0,-4-3 0,9 3 0,2-2 0,4-1 0,3-2 0,1 2 0,-2-2 0,-4 4 0,-11-1 0,-4 3 0,-10 0 0,5 0 0,-4 0 0,3 0 0,3 0 0,-3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DE02-F6FE-4647-B994-0E5196927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CCB09-5D58-F04E-8F84-A3C07CD91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9170E-2D1F-E841-A58C-744C5635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BC13-F8A0-6D4E-8F62-3FD8B273CFB9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BBF53-2B37-964D-B147-A01AEC73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420F5-D6DA-8142-BAAB-01B0E7C7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667A-AA62-DB4E-BCDE-B6A41F883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0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E4CA-CBE9-2340-8CAE-990BF0A4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20036-D5D7-E349-9C39-3F850AF66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4B0B3-2112-E142-B89F-3F18B326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BC13-F8A0-6D4E-8F62-3FD8B273CFB9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AA5E6-654C-364D-A48D-66C13A79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E26CE-2AE3-0E49-827D-10C092CA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667A-AA62-DB4E-BCDE-B6A41F883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F8BB6-01BB-F14E-88D2-A3CE103E0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4B75A-52D0-B241-8477-3EE05CE4E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43B47-BDEF-9B49-A480-7B46B5D9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BC13-F8A0-6D4E-8F62-3FD8B273CFB9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1F4A7-A767-D442-8F7E-7D89F711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6F24C-E68C-1C41-9289-CA77981D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667A-AA62-DB4E-BCDE-B6A41F883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8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9C6C-998C-0846-8D32-C652A67C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3355-0C33-9F47-9626-45CC5A1C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B2778-2FE4-9042-A2D9-085F7491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BC13-F8A0-6D4E-8F62-3FD8B273CFB9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971A8-0906-3D4B-9045-880724F5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71830-22F1-7D4E-9FD5-65EABF13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667A-AA62-DB4E-BCDE-B6A41F883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87C0-3811-E54D-8F14-885FEE4C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8D2D0-A3CE-094E-AAAC-5DEEF795F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49587-6097-6A48-9284-02AB420C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BC13-F8A0-6D4E-8F62-3FD8B273CFB9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0B7C1-02FF-9845-8B38-405F85C5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7E38B-79BD-5B4E-884F-84265238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667A-AA62-DB4E-BCDE-B6A41F883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7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39A9-E091-9C49-B1B7-E356FBC6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E2378-68F1-1346-B6A9-C435381A9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83880-113D-C64B-AFBE-6446E40CB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42F22-A190-4349-97B6-669D4526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BC13-F8A0-6D4E-8F62-3FD8B273CFB9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81964-7A72-EC49-B4EA-C706507A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17468-4FDE-9443-A000-5D8719AF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667A-AA62-DB4E-BCDE-B6A41F883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1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F6B1-6320-3D49-8F83-B7D8FEFE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50F29-A998-3448-AFEA-E3D007461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5F1C1-FD2D-4A40-AAA0-350EDFAED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0BD8A-C3AB-5B46-855F-41283DE4E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705A7-6BE1-124C-BD15-CD215411A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8909C-1867-C546-9DC5-FCB971E9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BC13-F8A0-6D4E-8F62-3FD8B273CFB9}" type="datetimeFigureOut">
              <a:rPr lang="en-US" smtClean="0"/>
              <a:t>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4AE14-FC11-1748-BA6B-7F2C64BA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B6934-FCDB-934B-B295-B3400C26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667A-AA62-DB4E-BCDE-B6A41F883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2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45CA-8479-9E46-9B29-004D5441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D7C2D-7019-AE47-9831-C2FA357F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BC13-F8A0-6D4E-8F62-3FD8B273CFB9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21816-085F-104C-917E-08DD5B5B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375DE-D606-424C-8721-DC4D5C54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667A-AA62-DB4E-BCDE-B6A41F883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2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F34DB-0E0D-504E-A920-AB28D2D1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BC13-F8A0-6D4E-8F62-3FD8B273CFB9}" type="datetimeFigureOut">
              <a:rPr lang="en-US" smtClean="0"/>
              <a:t>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476D6-F7ED-9440-89B3-2E1A7CB3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81545-3779-F34D-ACE4-ED237B75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667A-AA62-DB4E-BCDE-B6A41F883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6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0D41-EAA0-5547-9ED6-140D8FE1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6C1D-F235-6045-A315-812BB9203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06C36-0E65-5240-A66B-FA2839190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591D7-C449-C846-85CB-DEE0F1DD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BC13-F8A0-6D4E-8F62-3FD8B273CFB9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6FEFB-6E30-D44B-B438-40E78FC6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63700-55F1-F04A-BD8F-7D5C31DB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667A-AA62-DB4E-BCDE-B6A41F883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6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2CB5-490E-704D-9275-DDCBD4E9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2EF96-5DF4-894B-8B2D-E2C6E095B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81597-4714-E743-9161-82C55AF1C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6668B-4D2F-AF42-AADE-8D6C149B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BC13-F8A0-6D4E-8F62-3FD8B273CFB9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96F07-10A3-324F-907B-3AD920CD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738EC-DF97-2C4A-95E1-812F0B53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667A-AA62-DB4E-BCDE-B6A41F883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2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95119-DCE1-384F-A5BE-F59ED286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33" y="365126"/>
            <a:ext cx="10955767" cy="46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86E8F-4593-3243-A280-807A58411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61EF5-FD5C-704C-8E50-C349AFDE4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FBC13-F8A0-6D4E-8F62-3FD8B273CFB9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4868A-956A-D846-A2D2-2D57101C6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F4BAA-938E-B846-96B7-B316BD203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E667A-AA62-DB4E-BCDE-B6A41F883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2036-DA2F-E843-ABC2-839A6B77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Options for breakpoints/changepoint: </a:t>
            </a:r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31AFA-F6A0-7245-9749-8C9D0FAD3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6051250"/>
            <a:ext cx="10306050" cy="5648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Source: https://</a:t>
            </a:r>
            <a:r>
              <a:rPr lang="en-US" dirty="0" err="1"/>
              <a:t>lindeloev.github.io</a:t>
            </a:r>
            <a:r>
              <a:rPr lang="en-US" dirty="0"/>
              <a:t>/</a:t>
            </a:r>
            <a:r>
              <a:rPr lang="en-US" dirty="0" err="1"/>
              <a:t>mcp</a:t>
            </a:r>
            <a:r>
              <a:rPr lang="en-US" dirty="0"/>
              <a:t>/articles/</a:t>
            </a:r>
            <a:r>
              <a:rPr lang="en-US" dirty="0" err="1"/>
              <a:t>packages.html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75711-815A-1B4B-AF7D-F8B1D47AD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1212850"/>
            <a:ext cx="109093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44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56DD-70CB-6C4D-A6E6-A63B5EBC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33" y="365126"/>
            <a:ext cx="10955767" cy="99504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makes results to differ between runs? (segmented package)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DF847-C0C5-0441-B9D8-C557A746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1) </a:t>
            </a:r>
            <a:r>
              <a:rPr lang="en-US" dirty="0" err="1"/>
              <a:t>set.seed</a:t>
            </a:r>
            <a:r>
              <a:rPr lang="en-US" dirty="0"/>
              <a:t> ()</a:t>
            </a:r>
          </a:p>
          <a:p>
            <a:pPr marL="0" indent="0">
              <a:buNone/>
            </a:pPr>
            <a:r>
              <a:rPr lang="en-US" dirty="0"/>
              <a:t>We could identify replicate unsuccessful runs when using specific </a:t>
            </a:r>
            <a:r>
              <a:rPr lang="en-US" dirty="0" err="1"/>
              <a:t>set.seed</a:t>
            </a:r>
            <a:r>
              <a:rPr lang="en-US" dirty="0"/>
              <a:t>() settings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>
                <a:highlight>
                  <a:srgbClr val="00FF00"/>
                </a:highlight>
              </a:rPr>
              <a:t>Solution **</a:t>
            </a:r>
            <a:r>
              <a:rPr lang="en-US" dirty="0"/>
              <a:t>  - more </a:t>
            </a:r>
            <a:r>
              <a:rPr lang="en-US" dirty="0" err="1"/>
              <a:t>boot.samples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**</a:t>
            </a:r>
            <a:r>
              <a:rPr lang="en-US" dirty="0"/>
              <a:t> has some variation in estimates (e.g. 2/100 runs had tiny diff ),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0CBA5-711F-D548-AC65-E1834F90A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460" y="3898900"/>
            <a:ext cx="44323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9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56DD-70CB-6C4D-A6E6-A63B5EBC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33" y="365126"/>
            <a:ext cx="10955767" cy="99504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makes results to differ between runs? (segmented package)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DF847-C0C5-0441-B9D8-C557A7467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605"/>
            <a:ext cx="10515600" cy="4351338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arenR"/>
            </a:pPr>
            <a:r>
              <a:rPr lang="en-US" dirty="0" err="1"/>
              <a:t>set.seed</a:t>
            </a:r>
            <a:r>
              <a:rPr lang="en-US" dirty="0"/>
              <a:t> ()</a:t>
            </a:r>
          </a:p>
          <a:p>
            <a:r>
              <a:rPr lang="en-US" dirty="0"/>
              <a:t>I rest session: </a:t>
            </a:r>
            <a:r>
              <a:rPr lang="en-US" dirty="0" err="1"/>
              <a:t>set.seed</a:t>
            </a:r>
            <a:r>
              <a:rPr lang="en-US" dirty="0"/>
              <a:t>(NULL)</a:t>
            </a:r>
          </a:p>
          <a:p>
            <a:r>
              <a:rPr lang="en-US" dirty="0"/>
              <a:t>Run with default 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my.seg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&lt;- segmented(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breakpoint.lm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seg.Z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= ~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temp.K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Getting more variation – </a:t>
            </a:r>
            <a:r>
              <a:rPr lang="en-US" dirty="0">
                <a:solidFill>
                  <a:srgbClr val="FF0000"/>
                </a:solidFill>
              </a:rPr>
              <a:t>is the internal </a:t>
            </a:r>
            <a:r>
              <a:rPr lang="en-US" dirty="0" err="1">
                <a:solidFill>
                  <a:srgbClr val="FF0000"/>
                </a:solidFill>
              </a:rPr>
              <a:t>set.seed</a:t>
            </a:r>
            <a:r>
              <a:rPr lang="en-US" dirty="0">
                <a:solidFill>
                  <a:srgbClr val="FF0000"/>
                </a:solidFill>
              </a:rPr>
              <a:t> = 12345 not working?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3767F-4B10-CD44-A4A9-33E3C0C9F267}"/>
              </a:ext>
            </a:extLst>
          </p:cNvPr>
          <p:cNvSpPr txBox="1"/>
          <p:nvPr/>
        </p:nvSpPr>
        <p:spPr>
          <a:xfrm>
            <a:off x="4407552" y="3709458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 </a:t>
            </a:r>
            <a:r>
              <a:rPr lang="en-US" dirty="0">
                <a:highlight>
                  <a:srgbClr val="00FF00"/>
                </a:highlight>
              </a:rPr>
              <a:t>Solution ** , make sure we set that ourselves. 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600B8C-8820-FC43-8AA6-EAF2B4088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05432"/>
            <a:ext cx="2273762" cy="197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1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31AFA-F6A0-7245-9749-8C9D0FAD3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830" y="6210457"/>
            <a:ext cx="10306050" cy="5648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Source: https://</a:t>
            </a:r>
            <a:r>
              <a:rPr lang="en-US" dirty="0" err="1"/>
              <a:t>lindeloev.github.io</a:t>
            </a:r>
            <a:r>
              <a:rPr lang="en-US" dirty="0"/>
              <a:t>/</a:t>
            </a:r>
            <a:r>
              <a:rPr lang="en-US" dirty="0" err="1"/>
              <a:t>mcp</a:t>
            </a:r>
            <a:r>
              <a:rPr lang="en-US" dirty="0"/>
              <a:t>/articles/</a:t>
            </a:r>
            <a:r>
              <a:rPr lang="en-US" dirty="0" err="1"/>
              <a:t>packages.html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F65AB-5CEE-3D4D-B027-9E800F25E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92" y="1074137"/>
            <a:ext cx="9899015" cy="473131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CDAF4F6-F9BE-BA43-886E-5B09B866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33" y="365126"/>
            <a:ext cx="10955767" cy="463214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Options for breakpoints/changepoint: </a:t>
            </a:r>
            <a:r>
              <a:rPr lang="en-US" dirty="0"/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125527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8724-E01F-BA48-94EA-F8EE5E0E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Manual </a:t>
            </a:r>
            <a:r>
              <a:rPr lang="en-US" b="0" dirty="0"/>
              <a:t>searching for breakpoints/changepoints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BEFFA-E267-6D47-8F3E-861017968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90" y="6092189"/>
            <a:ext cx="11483340" cy="56483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source</a:t>
            </a:r>
            <a:r>
              <a:rPr lang="en-US" dirty="0"/>
              <a:t>: https://</a:t>
            </a:r>
            <a:r>
              <a:rPr lang="en-US" dirty="0" err="1"/>
              <a:t>www.r-bloggers.com</a:t>
            </a:r>
            <a:r>
              <a:rPr lang="en-US" dirty="0"/>
              <a:t>/2012/08/r-for-ecologists-putting-together-a-piecewise-regression/</a:t>
            </a:r>
          </a:p>
        </p:txBody>
      </p:sp>
    </p:spTree>
    <p:extLst>
      <p:ext uri="{BB962C8B-B14F-4D97-AF65-F5344CB8AC3E}">
        <p14:creationId xmlns:p14="http://schemas.microsoft.com/office/powerpoint/2010/main" val="407420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6689-FFC9-4849-B06F-52BEFCAD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“Segmented” – </a:t>
            </a:r>
            <a:r>
              <a:rPr lang="en-US" b="0" dirty="0"/>
              <a:t>how it find the breakpoint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91F8A-123F-6A49-B822-A664312D7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1371600"/>
            <a:ext cx="11442700" cy="2057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811009-0C74-B441-80A3-0A3708482B04}"/>
                  </a:ext>
                </a:extLst>
              </p14:cNvPr>
              <p14:cNvContentPartPr/>
              <p14:nvPr/>
            </p14:nvContentPartPr>
            <p14:xfrm>
              <a:off x="2290320" y="1580040"/>
              <a:ext cx="118188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811009-0C74-B441-80A3-0A3708482B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6680" y="1472040"/>
                <a:ext cx="1289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E7DEF3-8D8B-4D44-93B6-8915FD323F67}"/>
                  </a:ext>
                </a:extLst>
              </p14:cNvPr>
              <p14:cNvContentPartPr/>
              <p14:nvPr/>
            </p14:nvContentPartPr>
            <p14:xfrm>
              <a:off x="7381800" y="1894320"/>
              <a:ext cx="1667520" cy="40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E7DEF3-8D8B-4D44-93B6-8915FD323F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28160" y="1786680"/>
                <a:ext cx="17751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4346E03-746B-AA4F-BFA6-8347153D7670}"/>
                  </a:ext>
                </a:extLst>
              </p14:cNvPr>
              <p14:cNvContentPartPr/>
              <p14:nvPr/>
            </p14:nvContentPartPr>
            <p14:xfrm>
              <a:off x="2590560" y="2205720"/>
              <a:ext cx="1718640" cy="56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4346E03-746B-AA4F-BFA6-8347153D76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36920" y="2098080"/>
                <a:ext cx="18262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A04E502-A156-D84D-B5D4-3F438E3123FA}"/>
                  </a:ext>
                </a:extLst>
              </p14:cNvPr>
              <p14:cNvContentPartPr/>
              <p14:nvPr/>
            </p14:nvContentPartPr>
            <p14:xfrm>
              <a:off x="4654080" y="2195280"/>
              <a:ext cx="1440720" cy="51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A04E502-A156-D84D-B5D4-3F438E3123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00440" y="2087640"/>
                <a:ext cx="15483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5201DAF-7D45-EE4E-A4B4-64982CE3DB8F}"/>
                  </a:ext>
                </a:extLst>
              </p14:cNvPr>
              <p14:cNvContentPartPr/>
              <p14:nvPr/>
            </p14:nvContentPartPr>
            <p14:xfrm>
              <a:off x="6410520" y="2219400"/>
              <a:ext cx="1353600" cy="34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5201DAF-7D45-EE4E-A4B4-64982CE3DB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56880" y="2111400"/>
                <a:ext cx="1461240" cy="2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440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7CFA-6FCF-EC40-BE14-31497A8E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Outcome example 1: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91293-C7E3-E944-933F-5D1B3602A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7433B-133A-384A-A009-64540243E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7478"/>
            <a:ext cx="12192000" cy="543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0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9B9101-DE13-0E4D-9606-43833DF06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348" y="0"/>
            <a:ext cx="2938092" cy="6708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B5DDEB-23FE-3D4E-9AD7-4F7DDA166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406" y="0"/>
            <a:ext cx="2917947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53FD1A-C69B-C341-8B03-7BA12309D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71" y="0"/>
            <a:ext cx="2950918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7324A3D-1D62-2847-B685-F0DBEC1569E1}"/>
              </a:ext>
            </a:extLst>
          </p:cNvPr>
          <p:cNvSpPr/>
          <p:nvPr/>
        </p:nvSpPr>
        <p:spPr>
          <a:xfrm>
            <a:off x="114300" y="411480"/>
            <a:ext cx="11789129" cy="18402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Error estimates will be 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8FB2EE-BF29-404D-9A22-48B10C281C41}"/>
              </a:ext>
            </a:extLst>
          </p:cNvPr>
          <p:cNvSpPr/>
          <p:nvPr/>
        </p:nvSpPr>
        <p:spPr>
          <a:xfrm>
            <a:off x="114300" y="2714625"/>
            <a:ext cx="11789129" cy="18402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Error estimates will be CI 2.5 % and 97.5%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1C307D-CA43-D748-B610-A8152888455D}"/>
              </a:ext>
            </a:extLst>
          </p:cNvPr>
          <p:cNvSpPr/>
          <p:nvPr/>
        </p:nvSpPr>
        <p:spPr>
          <a:xfrm>
            <a:off x="114300" y="5029200"/>
            <a:ext cx="11789129" cy="18402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 error estimates, plotted slope intersection points and the empirical “change point” </a:t>
            </a:r>
          </a:p>
        </p:txBody>
      </p:sp>
    </p:spTree>
    <p:extLst>
      <p:ext uri="{BB962C8B-B14F-4D97-AF65-F5344CB8AC3E}">
        <p14:creationId xmlns:p14="http://schemas.microsoft.com/office/powerpoint/2010/main" val="214223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9B9101-DE13-0E4D-9606-43833DF06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348" y="0"/>
            <a:ext cx="2938092" cy="6708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B5DDEB-23FE-3D4E-9AD7-4F7DDA166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406" y="0"/>
            <a:ext cx="2917947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53FD1A-C69B-C341-8B03-7BA12309D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71" y="0"/>
            <a:ext cx="2950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4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DA0FC-C66B-2240-845E-2DC33EF4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BE4E40-CFF5-B646-BC2E-C4B971B46AE5}"/>
              </a:ext>
            </a:extLst>
          </p:cNvPr>
          <p:cNvSpPr txBox="1">
            <a:spLocks/>
          </p:cNvSpPr>
          <p:nvPr/>
        </p:nvSpPr>
        <p:spPr>
          <a:xfrm>
            <a:off x="550433" y="297180"/>
            <a:ext cx="10955767" cy="560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Outcome example 2: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6A84E-FE47-3D4E-9581-CC90B3337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577"/>
            <a:ext cx="12192000" cy="49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0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56DD-70CB-6C4D-A6E6-A63B5EBC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Outcome examples: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DF847-C0C5-0441-B9D8-C557A746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5D071-300E-114D-A11B-1B37329C6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250" y="365126"/>
            <a:ext cx="2936874" cy="6492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5E2C00-BD34-3F42-9528-18D40F3ED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696" y="365126"/>
            <a:ext cx="2936874" cy="6492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159398-2C06-994B-BA95-221D0EB22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673" y="365126"/>
            <a:ext cx="2936874" cy="6492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DD519C-7FC8-B245-B48D-759946F33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85" y="365126"/>
            <a:ext cx="2936874" cy="64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2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253</Words>
  <Application>Microsoft Macintosh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Cambria</vt:lpstr>
      <vt:lpstr>Consolas</vt:lpstr>
      <vt:lpstr>Office Theme</vt:lpstr>
      <vt:lpstr>Options for breakpoints/changepoint: summary</vt:lpstr>
      <vt:lpstr>Options for breakpoints/changepoint: inference</vt:lpstr>
      <vt:lpstr>Manual searching for breakpoints/changepoints</vt:lpstr>
      <vt:lpstr>“Segmented” – how it find the breakpoint</vt:lpstr>
      <vt:lpstr>Outcome example 1: </vt:lpstr>
      <vt:lpstr>PowerPoint Presentation</vt:lpstr>
      <vt:lpstr>PowerPoint Presentation</vt:lpstr>
      <vt:lpstr>PowerPoint Presentation</vt:lpstr>
      <vt:lpstr>Outcome examples: </vt:lpstr>
      <vt:lpstr>What makes results to differ between runs? (segmented package)  </vt:lpstr>
      <vt:lpstr>What makes results to differ between runs? (segmented package)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Krista Kraskura</dc:creator>
  <cp:lastModifiedBy>Krista Kraskura</cp:lastModifiedBy>
  <cp:revision>111</cp:revision>
  <dcterms:created xsi:type="dcterms:W3CDTF">2022-01-28T14:49:49Z</dcterms:created>
  <dcterms:modified xsi:type="dcterms:W3CDTF">2022-01-28T16:58:52Z</dcterms:modified>
</cp:coreProperties>
</file>