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109B92-5E60-466B-986B-8ED793B48E36}">
  <a:tblStyle styleId="{FC109B92-5E60-466B-986B-8ED793B48E3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3395bfa1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3395bfa1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3395bfa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3395bfa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Some sort of Z-shape: if it is recurring, double check flush plot; </a:t>
            </a:r>
            <a:r>
              <a:rPr lang="en" b="1"/>
              <a:t>look at neighboring traces their slopes/regression parameters (r2, intercept, slope)</a:t>
            </a:r>
            <a:r>
              <a:rPr lang="en"/>
              <a:t> (does it stand out as outlier?); </a:t>
            </a:r>
            <a:r>
              <a:rPr lang="en" b="1"/>
              <a:t>look at summary plot </a:t>
            </a:r>
            <a:r>
              <a:rPr lang="en"/>
              <a:t>(does it stand out as messy time period?);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IS THIS SETUP RELATED? (e.g. huuuge fish in small chamber, where every data point is super influenced by actual consumption of the fish) - if yes, don’t clean trust the avg regression. </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Not? Not sure at all? -  ditch entirely or keep? (check in with Erika). This may be anomalous.  </a:t>
            </a:r>
            <a:r>
              <a:rPr lang="en" b="1">
                <a:solidFill>
                  <a:schemeClr val="dk1"/>
                </a:solidFill>
              </a:rPr>
              <a:t>TOSS? Is the consensus. </a:t>
            </a:r>
            <a:endParaRPr b="1">
              <a:solidFill>
                <a:schemeClr val="dk1"/>
              </a:solidFill>
            </a:endParaRPr>
          </a:p>
          <a:p>
            <a:pPr marL="457200" lvl="0" indent="-22860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Is this consistent across files? You might have leak.</a:t>
            </a:r>
            <a:endParaRPr/>
          </a:p>
          <a:p>
            <a:pPr marL="0" lvl="0" indent="0" algn="l" rtl="0">
              <a:lnSpc>
                <a:spcPct val="100000"/>
              </a:lnSpc>
              <a:spcBef>
                <a:spcPts val="0"/>
              </a:spcBef>
              <a:spcAft>
                <a:spcPts val="0"/>
              </a:spcAft>
              <a:buSzPts val="1100"/>
              <a:buNone/>
            </a:pPr>
            <a:r>
              <a:rPr lang="en"/>
              <a:t>Is this anomalous?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Note from Erika: </a:t>
            </a:r>
            <a:r>
              <a:rPr lang="en" sz="1400">
                <a:solidFill>
                  <a:srgbClr val="FF0000"/>
                </a:solidFill>
              </a:rPr>
              <a:t>Agreed that L must be a small portion of trace in fish traces (in inverts this could be due to apnea but in fish, this is likely a bubble). None of these traces look like leaks. E.g. The first 2 super fast declines and then flat (a leak is more of a slow tapering towards end). I’d keep first 2 traces and cut off flat end.</a:t>
            </a:r>
            <a:endParaRPr sz="1400">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Is this consistent across files? You might have leak.</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Is this anomalous?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Note from Erika: </a:t>
            </a:r>
            <a:r>
              <a:rPr lang="en" sz="1400">
                <a:solidFill>
                  <a:srgbClr val="FF0000"/>
                </a:solidFill>
              </a:rPr>
              <a:t>Agreed – and does not look look like leak to me, it is too abrupt. Looks like timing may be off for pump start/stop. Mixing issue more likely.</a:t>
            </a:r>
            <a:r>
              <a:rPr lang="en" sz="1400">
                <a:solidFill>
                  <a:schemeClr val="dk1"/>
                </a:solidFill>
              </a:rPr>
              <a:t>  </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Note from Erika: </a:t>
            </a:r>
            <a:r>
              <a:rPr lang="en" sz="1400">
                <a:solidFill>
                  <a:srgbClr val="FF0000"/>
                </a:solidFill>
              </a:rPr>
              <a:t>yes, this is essentially a delay and likely due to poor mixing. Cut off flat top and use linear decline only. But need to have a good portion of time remaining (e.g. middle trace), minimum R2 curt-off applies etc.</a:t>
            </a:r>
            <a:endParaRPr sz="1400">
              <a:solidFill>
                <a:srgbClr val="FF0000"/>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Eliason Lab Respo Cleaning Guidelines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April 10 2020</a:t>
            </a:r>
            <a:endParaRPr/>
          </a:p>
          <a:p>
            <a:pPr marL="0" lvl="0" indent="0" algn="ctr" rtl="0">
              <a:spcBef>
                <a:spcPts val="0"/>
              </a:spcBef>
              <a:spcAft>
                <a:spcPts val="0"/>
              </a:spcAft>
              <a:buNone/>
            </a:pPr>
            <a:r>
              <a:rPr lang="en"/>
              <a:t>K. Kraskura, E. Hardison, T. Dressler, J. Van Wert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subTitle" idx="1"/>
          </p:nvPr>
        </p:nvSpPr>
        <p:spPr>
          <a:xfrm>
            <a:off x="236725" y="121650"/>
            <a:ext cx="852060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000000"/>
                </a:solidFill>
              </a:rPr>
              <a:t>Double Slope</a:t>
            </a:r>
            <a:r>
              <a:rPr lang="en">
                <a:solidFill>
                  <a:srgbClr val="000000"/>
                </a:solidFill>
              </a:rPr>
              <a:t> - two clearly defined decreasing slopes</a:t>
            </a:r>
            <a:endParaRPr>
              <a:solidFill>
                <a:srgbClr val="000000"/>
              </a:solidFill>
            </a:endParaRPr>
          </a:p>
        </p:txBody>
      </p:sp>
      <p:pic>
        <p:nvPicPr>
          <p:cNvPr id="148" name="Google Shape;148;p22"/>
          <p:cNvPicPr preferRelativeResize="0"/>
          <p:nvPr/>
        </p:nvPicPr>
        <p:blipFill rotWithShape="1">
          <a:blip r:embed="rId3">
            <a:alphaModFix/>
          </a:blip>
          <a:srcRect/>
          <a:stretch/>
        </p:blipFill>
        <p:spPr>
          <a:xfrm>
            <a:off x="560424" y="1332723"/>
            <a:ext cx="1835300" cy="1766875"/>
          </a:xfrm>
          <a:prstGeom prst="rect">
            <a:avLst/>
          </a:prstGeom>
          <a:noFill/>
          <a:ln>
            <a:noFill/>
          </a:ln>
        </p:spPr>
      </p:pic>
      <p:sp>
        <p:nvSpPr>
          <p:cNvPr id="149" name="Google Shape;149;p22"/>
          <p:cNvSpPr txBox="1"/>
          <p:nvPr/>
        </p:nvSpPr>
        <p:spPr>
          <a:xfrm>
            <a:off x="2893142" y="914244"/>
            <a:ext cx="6042641" cy="42822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You have a choice on how to handle this. </a:t>
            </a:r>
            <a:r>
              <a:rPr lang="en" sz="1400" b="1" i="0" u="none" strike="noStrike" cap="none">
                <a:latin typeface="Arial"/>
                <a:ea typeface="Arial"/>
                <a:cs typeface="Arial"/>
                <a:sym typeface="Arial"/>
              </a:rPr>
              <a:t>You just need to be consistent </a:t>
            </a:r>
            <a:r>
              <a:rPr lang="en" sz="1400" b="0" i="0" u="none" strike="noStrike" cap="none">
                <a:latin typeface="Arial"/>
                <a:ea typeface="Arial"/>
                <a:cs typeface="Arial"/>
                <a:sym typeface="Arial"/>
              </a:rPr>
              <a:t>in YOUR analysis and it needs to make sense for YOUR goals of your experiment. So, make a decision and stick with it for your entire study.</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Options: </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1) If it is rare, and you have lots of data, just delete this file. </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2) You can take the longer slope (rationale = most representative of this measurement period), if it meets R2 cut-off, then use it. </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3) You can take the shallower slope (rationale = we are trying to measure minimum metabolism estimates and this is real data representative of the fish), if it meets the R2 cut-off. </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latin typeface="Arial"/>
                <a:ea typeface="Arial"/>
                <a:cs typeface="Arial"/>
                <a:sym typeface="Arial"/>
              </a:rPr>
              <a:t>4) (Less likely, but possible) If you are trying to estimate MMR, see just how fast the steep slope is in case it meets your MMR criteria. If it does, use it for your MMR.</a:t>
            </a:r>
            <a:endParaRPr sz="1400" b="0" i="0" u="none" strike="noStrike" cap="none">
              <a:latin typeface="Arial"/>
              <a:ea typeface="Arial"/>
              <a:cs typeface="Arial"/>
              <a:sym typeface="Arial"/>
            </a:endParaRPr>
          </a:p>
        </p:txBody>
      </p:sp>
      <p:grpSp>
        <p:nvGrpSpPr>
          <p:cNvPr id="150" name="Google Shape;150;p22"/>
          <p:cNvGrpSpPr/>
          <p:nvPr/>
        </p:nvGrpSpPr>
        <p:grpSpPr>
          <a:xfrm>
            <a:off x="427865" y="2904114"/>
            <a:ext cx="1967851" cy="2138374"/>
            <a:chOff x="3061100" y="1726150"/>
            <a:chExt cx="1967851" cy="2138374"/>
          </a:xfrm>
        </p:grpSpPr>
        <p:pic>
          <p:nvPicPr>
            <p:cNvPr id="151" name="Google Shape;151;p22"/>
            <p:cNvPicPr preferRelativeResize="0"/>
            <p:nvPr/>
          </p:nvPicPr>
          <p:blipFill rotWithShape="1">
            <a:blip r:embed="rId4">
              <a:alphaModFix/>
            </a:blip>
            <a:srcRect l="39106" t="58424" r="39373"/>
            <a:stretch/>
          </p:blipFill>
          <p:spPr>
            <a:xfrm>
              <a:off x="3061100" y="1726150"/>
              <a:ext cx="1967851" cy="2138374"/>
            </a:xfrm>
            <a:prstGeom prst="rect">
              <a:avLst/>
            </a:prstGeom>
            <a:noFill/>
            <a:ln>
              <a:noFill/>
            </a:ln>
          </p:spPr>
        </p:pic>
        <p:sp>
          <p:nvSpPr>
            <p:cNvPr id="152" name="Google Shape;152;p22"/>
            <p:cNvSpPr/>
            <p:nvPr/>
          </p:nvSpPr>
          <p:spPr>
            <a:xfrm>
              <a:off x="4474228" y="1994541"/>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a:stretch/>
        </p:blipFill>
        <p:spPr>
          <a:xfrm>
            <a:off x="4904407" y="1010555"/>
            <a:ext cx="2133762" cy="1926095"/>
          </a:xfrm>
          <a:prstGeom prst="rect">
            <a:avLst/>
          </a:prstGeom>
          <a:noFill/>
          <a:ln>
            <a:noFill/>
          </a:ln>
        </p:spPr>
      </p:pic>
      <p:pic>
        <p:nvPicPr>
          <p:cNvPr id="158" name="Google Shape;158;p23"/>
          <p:cNvPicPr preferRelativeResize="0"/>
          <p:nvPr/>
        </p:nvPicPr>
        <p:blipFill rotWithShape="1">
          <a:blip r:embed="rId4">
            <a:alphaModFix/>
          </a:blip>
          <a:srcRect l="36197" t="23756" r="33174" b="23813"/>
          <a:stretch/>
        </p:blipFill>
        <p:spPr>
          <a:xfrm>
            <a:off x="2867413" y="904200"/>
            <a:ext cx="2280281" cy="2195699"/>
          </a:xfrm>
          <a:prstGeom prst="rect">
            <a:avLst/>
          </a:prstGeom>
          <a:noFill/>
          <a:ln>
            <a:noFill/>
          </a:ln>
        </p:spPr>
      </p:pic>
      <p:pic>
        <p:nvPicPr>
          <p:cNvPr id="159" name="Google Shape;159;p23"/>
          <p:cNvPicPr preferRelativeResize="0"/>
          <p:nvPr/>
        </p:nvPicPr>
        <p:blipFill rotWithShape="1">
          <a:blip r:embed="rId5">
            <a:alphaModFix/>
          </a:blip>
          <a:srcRect/>
          <a:stretch/>
        </p:blipFill>
        <p:spPr>
          <a:xfrm>
            <a:off x="541923" y="909831"/>
            <a:ext cx="2174485" cy="2127549"/>
          </a:xfrm>
          <a:prstGeom prst="rect">
            <a:avLst/>
          </a:prstGeom>
          <a:noFill/>
          <a:ln>
            <a:noFill/>
          </a:ln>
        </p:spPr>
      </p:pic>
      <p:sp>
        <p:nvSpPr>
          <p:cNvPr id="160" name="Google Shape;160;p23"/>
          <p:cNvSpPr txBox="1"/>
          <p:nvPr/>
        </p:nvSpPr>
        <p:spPr>
          <a:xfrm>
            <a:off x="124800" y="3046875"/>
            <a:ext cx="8894400" cy="280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a:t>Common procedure:</a:t>
            </a:r>
            <a:r>
              <a:rPr lang="en" sz="1200"/>
              <a:t> </a:t>
            </a:r>
            <a:r>
              <a:rPr lang="en" sz="1200" b="0" i="0" u="none" strike="noStrike" cap="none">
                <a:latin typeface="Arial"/>
                <a:ea typeface="Arial"/>
                <a:cs typeface="Arial"/>
                <a:sym typeface="Arial"/>
              </a:rPr>
              <a:t>Convex traces can be real, fish is slowly increasing it’s o2 consumption. I </a:t>
            </a:r>
            <a:r>
              <a:rPr lang="en" sz="1200"/>
              <a:t>A</a:t>
            </a:r>
            <a:r>
              <a:rPr lang="en" sz="1200" b="0" i="0" u="none" strike="noStrike" cap="none">
                <a:latin typeface="Arial"/>
                <a:ea typeface="Arial"/>
                <a:cs typeface="Arial"/>
                <a:sym typeface="Arial"/>
              </a:rPr>
              <a:t>ssign an R2 cut-off for this single measurement (recommend 0.05 higher than your global cut-off) and keep it if it’s within that threshold because it is probably good data.</a:t>
            </a: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a:p>
          <a:p>
            <a:pPr marL="0" marR="0" lvl="0" indent="0" algn="l" rtl="0">
              <a:lnSpc>
                <a:spcPct val="100000"/>
              </a:lnSpc>
              <a:spcBef>
                <a:spcPts val="0"/>
              </a:spcBef>
              <a:spcAft>
                <a:spcPts val="0"/>
              </a:spcAft>
              <a:buClr>
                <a:srgbClr val="000000"/>
              </a:buClr>
              <a:buSzPts val="1400"/>
              <a:buFont typeface="Arial"/>
              <a:buNone/>
            </a:pPr>
            <a:r>
              <a:rPr lang="en" sz="1200" b="1"/>
              <a:t>NOTE:</a:t>
            </a:r>
            <a:r>
              <a:rPr lang="en" sz="1200"/>
              <a:t> Evaluate how frequent these traces are. Could make a personal judgment call for an alternate options:</a:t>
            </a:r>
            <a:endParaRPr sz="1200"/>
          </a:p>
          <a:p>
            <a:pPr marL="457200" marR="0" lvl="0" indent="-304800" algn="l" rtl="0">
              <a:lnSpc>
                <a:spcPct val="100000"/>
              </a:lnSpc>
              <a:spcBef>
                <a:spcPts val="0"/>
              </a:spcBef>
              <a:spcAft>
                <a:spcPts val="0"/>
              </a:spcAft>
              <a:buSzPts val="1200"/>
              <a:buAutoNum type="arabicPeriod"/>
            </a:pPr>
            <a:r>
              <a:rPr lang="en" sz="1200"/>
              <a:t> For long measurements (trace 1): chop that data into smaller time periods. Min 5-8 = slope 1, Min 8-11 = slope 2, Min 11-14 = slope 3. You have a recovering fish that has very different metabolic rates over this 10 minute period and you are losing really interesting discrimination power by averaging over this entire time period. </a:t>
            </a:r>
            <a:endParaRPr sz="1200"/>
          </a:p>
          <a:p>
            <a:pPr marL="457200" lvl="0" indent="-304800" algn="l" rtl="0">
              <a:spcBef>
                <a:spcPts val="0"/>
              </a:spcBef>
              <a:spcAft>
                <a:spcPts val="0"/>
              </a:spcAft>
              <a:buSzPts val="1200"/>
              <a:buAutoNum type="arabicPeriod"/>
            </a:pPr>
            <a:r>
              <a:rPr lang="en" sz="1200"/>
              <a:t>If it’s rare and not at critical time point, delete.</a:t>
            </a:r>
            <a:endParaRPr sz="1200"/>
          </a:p>
          <a:p>
            <a:pPr marL="457200" lvl="0" indent="0" algn="l" rtl="0">
              <a:spcBef>
                <a:spcPts val="0"/>
              </a:spcBef>
              <a:spcAft>
                <a:spcPts val="0"/>
              </a:spcAft>
              <a:buNone/>
            </a:pPr>
            <a:endParaRPr sz="1200"/>
          </a:p>
          <a:p>
            <a:pPr marL="0" lvl="0" indent="0" algn="l" rtl="0">
              <a:spcBef>
                <a:spcPts val="0"/>
              </a:spcBef>
              <a:spcAft>
                <a:spcPts val="0"/>
              </a:spcAft>
              <a:buNone/>
            </a:pPr>
            <a:r>
              <a:rPr lang="en" sz="1200"/>
              <a:t>Either handling choice is ok, but must stay consistent across all trace analysis for any given study. </a:t>
            </a:r>
            <a:endParaRPr sz="1200"/>
          </a:p>
          <a:p>
            <a:pPr marL="0" lvl="0" indent="0" algn="l" rtl="0">
              <a:spcBef>
                <a:spcPts val="0"/>
              </a:spcBef>
              <a:spcAft>
                <a:spcPts val="0"/>
              </a:spcAft>
              <a:buClr>
                <a:schemeClr val="dk1"/>
              </a:buClr>
              <a:buSzPts val="1400"/>
              <a:buFont typeface="Arial"/>
              <a:buNone/>
            </a:pPr>
            <a:endParaRPr sz="1200"/>
          </a:p>
          <a:p>
            <a:pPr marL="0" marR="0" lvl="0" indent="0" algn="l" rtl="0">
              <a:lnSpc>
                <a:spcPct val="100000"/>
              </a:lnSpc>
              <a:spcBef>
                <a:spcPts val="0"/>
              </a:spcBef>
              <a:spcAft>
                <a:spcPts val="0"/>
              </a:spcAft>
              <a:buClr>
                <a:srgbClr val="000000"/>
              </a:buClr>
              <a:buSzPts val="1400"/>
              <a:buFont typeface="Arial"/>
              <a:buNone/>
            </a:pPr>
            <a:endParaRPr sz="1200"/>
          </a:p>
        </p:txBody>
      </p:sp>
      <p:pic>
        <p:nvPicPr>
          <p:cNvPr id="161" name="Google Shape;161;p23"/>
          <p:cNvPicPr preferRelativeResize="0"/>
          <p:nvPr/>
        </p:nvPicPr>
        <p:blipFill rotWithShape="1">
          <a:blip r:embed="rId6">
            <a:alphaModFix/>
          </a:blip>
          <a:srcRect r="12087"/>
          <a:stretch/>
        </p:blipFill>
        <p:spPr>
          <a:xfrm>
            <a:off x="6942066" y="1077660"/>
            <a:ext cx="1875759" cy="1814267"/>
          </a:xfrm>
          <a:prstGeom prst="rect">
            <a:avLst/>
          </a:prstGeom>
          <a:noFill/>
          <a:ln>
            <a:noFill/>
          </a:ln>
        </p:spPr>
      </p:pic>
      <p:sp>
        <p:nvSpPr>
          <p:cNvPr id="162" name="Google Shape;162;p23"/>
          <p:cNvSpPr txBox="1"/>
          <p:nvPr/>
        </p:nvSpPr>
        <p:spPr>
          <a:xfrm>
            <a:off x="7133550" y="447450"/>
            <a:ext cx="2049000" cy="3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*Common during EPOC</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3" name="Google Shape;163;p23"/>
          <p:cNvSpPr txBox="1">
            <a:spLocks noGrp="1"/>
          </p:cNvSpPr>
          <p:nvPr>
            <p:ph type="subTitle" idx="1"/>
          </p:nvPr>
        </p:nvSpPr>
        <p:spPr>
          <a:xfrm>
            <a:off x="37500" y="0"/>
            <a:ext cx="8871000" cy="58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000000"/>
                </a:solidFill>
              </a:rPr>
              <a:t>Concave and convex </a:t>
            </a:r>
            <a:r>
              <a:rPr lang="en">
                <a:solidFill>
                  <a:srgbClr val="000000"/>
                </a:solidFill>
              </a:rPr>
              <a:t>(Note that this is for individuals that do not have a leak in the respo)</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376225" y="324850"/>
            <a:ext cx="852060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000000"/>
                </a:solidFill>
              </a:rPr>
              <a:t>Zig Zags</a:t>
            </a:r>
            <a:r>
              <a:rPr lang="en">
                <a:solidFill>
                  <a:srgbClr val="000000"/>
                </a:solidFill>
              </a:rPr>
              <a:t>, </a:t>
            </a:r>
            <a:r>
              <a:rPr lang="en" b="1">
                <a:solidFill>
                  <a:srgbClr val="000000"/>
                </a:solidFill>
              </a:rPr>
              <a:t>blips</a:t>
            </a:r>
            <a:r>
              <a:rPr lang="en">
                <a:solidFill>
                  <a:srgbClr val="000000"/>
                </a:solidFill>
              </a:rPr>
              <a:t>, and </a:t>
            </a:r>
            <a:r>
              <a:rPr lang="en" b="1">
                <a:solidFill>
                  <a:srgbClr val="000000"/>
                </a:solidFill>
              </a:rPr>
              <a:t>blops </a:t>
            </a:r>
            <a:r>
              <a:rPr lang="en">
                <a:solidFill>
                  <a:srgbClr val="000000"/>
                </a:solidFill>
              </a:rPr>
              <a:t>in the middle</a:t>
            </a:r>
            <a:endParaRPr>
              <a:solidFill>
                <a:srgbClr val="000000"/>
              </a:solidFill>
            </a:endParaRPr>
          </a:p>
        </p:txBody>
      </p:sp>
      <p:pic>
        <p:nvPicPr>
          <p:cNvPr id="169" name="Google Shape;169;p24"/>
          <p:cNvPicPr preferRelativeResize="0"/>
          <p:nvPr/>
        </p:nvPicPr>
        <p:blipFill rotWithShape="1">
          <a:blip r:embed="rId3">
            <a:alphaModFix/>
          </a:blip>
          <a:srcRect/>
          <a:stretch/>
        </p:blipFill>
        <p:spPr>
          <a:xfrm>
            <a:off x="4392912" y="2765113"/>
            <a:ext cx="2141651" cy="1977575"/>
          </a:xfrm>
          <a:prstGeom prst="rect">
            <a:avLst/>
          </a:prstGeom>
          <a:noFill/>
          <a:ln>
            <a:noFill/>
          </a:ln>
        </p:spPr>
      </p:pic>
      <p:pic>
        <p:nvPicPr>
          <p:cNvPr id="170" name="Google Shape;170;p24"/>
          <p:cNvPicPr preferRelativeResize="0"/>
          <p:nvPr/>
        </p:nvPicPr>
        <p:blipFill rotWithShape="1">
          <a:blip r:embed="rId4">
            <a:alphaModFix/>
          </a:blip>
          <a:srcRect/>
          <a:stretch/>
        </p:blipFill>
        <p:spPr>
          <a:xfrm>
            <a:off x="2538249" y="2806524"/>
            <a:ext cx="1877406" cy="1806176"/>
          </a:xfrm>
          <a:prstGeom prst="rect">
            <a:avLst/>
          </a:prstGeom>
          <a:noFill/>
          <a:ln>
            <a:noFill/>
          </a:ln>
        </p:spPr>
      </p:pic>
      <p:pic>
        <p:nvPicPr>
          <p:cNvPr id="171" name="Google Shape;171;p24"/>
          <p:cNvPicPr preferRelativeResize="0"/>
          <p:nvPr/>
        </p:nvPicPr>
        <p:blipFill rotWithShape="1">
          <a:blip r:embed="rId5">
            <a:alphaModFix/>
          </a:blip>
          <a:srcRect/>
          <a:stretch/>
        </p:blipFill>
        <p:spPr>
          <a:xfrm>
            <a:off x="267600" y="1021263"/>
            <a:ext cx="1952625" cy="1785257"/>
          </a:xfrm>
          <a:prstGeom prst="rect">
            <a:avLst/>
          </a:prstGeom>
          <a:noFill/>
          <a:ln>
            <a:noFill/>
          </a:ln>
        </p:spPr>
      </p:pic>
      <p:pic>
        <p:nvPicPr>
          <p:cNvPr id="172" name="Google Shape;172;p24"/>
          <p:cNvPicPr preferRelativeResize="0"/>
          <p:nvPr/>
        </p:nvPicPr>
        <p:blipFill rotWithShape="1">
          <a:blip r:embed="rId6">
            <a:alphaModFix/>
          </a:blip>
          <a:srcRect r="3753"/>
          <a:stretch/>
        </p:blipFill>
        <p:spPr>
          <a:xfrm>
            <a:off x="4445525" y="985916"/>
            <a:ext cx="1952625" cy="1855950"/>
          </a:xfrm>
          <a:prstGeom prst="rect">
            <a:avLst/>
          </a:prstGeom>
          <a:noFill/>
          <a:ln>
            <a:noFill/>
          </a:ln>
        </p:spPr>
      </p:pic>
      <p:pic>
        <p:nvPicPr>
          <p:cNvPr id="173" name="Google Shape;173;p24"/>
          <p:cNvPicPr preferRelativeResize="0"/>
          <p:nvPr/>
        </p:nvPicPr>
        <p:blipFill rotWithShape="1">
          <a:blip r:embed="rId7">
            <a:alphaModFix/>
          </a:blip>
          <a:srcRect/>
          <a:stretch/>
        </p:blipFill>
        <p:spPr>
          <a:xfrm>
            <a:off x="376225" y="2641778"/>
            <a:ext cx="2028800" cy="2038697"/>
          </a:xfrm>
          <a:prstGeom prst="rect">
            <a:avLst/>
          </a:prstGeom>
          <a:noFill/>
          <a:ln>
            <a:noFill/>
          </a:ln>
        </p:spPr>
      </p:pic>
      <p:sp>
        <p:nvSpPr>
          <p:cNvPr id="174" name="Google Shape;174;p24"/>
          <p:cNvSpPr txBox="1"/>
          <p:nvPr/>
        </p:nvSpPr>
        <p:spPr>
          <a:xfrm>
            <a:off x="330150" y="4612698"/>
            <a:ext cx="8483700" cy="46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Could be caused by temperature probe; let the R2 filter </a:t>
            </a:r>
            <a:endParaRPr sz="1400" b="0" i="0" u="none" strike="noStrike" cap="none" dirty="0">
              <a:solidFill>
                <a:srgbClr val="000000"/>
              </a:solidFill>
              <a:latin typeface="Arial"/>
              <a:ea typeface="Arial"/>
              <a:cs typeface="Arial"/>
              <a:sym typeface="Arial"/>
            </a:endParaRPr>
          </a:p>
        </p:txBody>
      </p:sp>
      <p:pic>
        <p:nvPicPr>
          <p:cNvPr id="175" name="Google Shape;175;p24"/>
          <p:cNvPicPr preferRelativeResize="0"/>
          <p:nvPr/>
        </p:nvPicPr>
        <p:blipFill rotWithShape="1">
          <a:blip r:embed="rId8">
            <a:alphaModFix/>
          </a:blip>
          <a:srcRect/>
          <a:stretch/>
        </p:blipFill>
        <p:spPr>
          <a:xfrm>
            <a:off x="6694875" y="1010802"/>
            <a:ext cx="1952625" cy="1806178"/>
          </a:xfrm>
          <a:prstGeom prst="rect">
            <a:avLst/>
          </a:prstGeom>
          <a:noFill/>
          <a:ln>
            <a:noFill/>
          </a:ln>
        </p:spPr>
      </p:pic>
      <p:pic>
        <p:nvPicPr>
          <p:cNvPr id="176" name="Google Shape;176;p24"/>
          <p:cNvPicPr preferRelativeResize="0"/>
          <p:nvPr/>
        </p:nvPicPr>
        <p:blipFill rotWithShape="1">
          <a:blip r:embed="rId9">
            <a:alphaModFix/>
          </a:blip>
          <a:srcRect l="3417" t="57434" r="70652"/>
          <a:stretch/>
        </p:blipFill>
        <p:spPr>
          <a:xfrm>
            <a:off x="6580200" y="2848175"/>
            <a:ext cx="2316624" cy="2139151"/>
          </a:xfrm>
          <a:prstGeom prst="rect">
            <a:avLst/>
          </a:prstGeom>
          <a:noFill/>
          <a:ln>
            <a:noFill/>
          </a:ln>
        </p:spPr>
      </p:pic>
      <p:grpSp>
        <p:nvGrpSpPr>
          <p:cNvPr id="177" name="Google Shape;177;p24"/>
          <p:cNvGrpSpPr/>
          <p:nvPr/>
        </p:nvGrpSpPr>
        <p:grpSpPr>
          <a:xfrm>
            <a:off x="2318475" y="925107"/>
            <a:ext cx="2028800" cy="1977568"/>
            <a:chOff x="2318475" y="925107"/>
            <a:chExt cx="2028800" cy="1977568"/>
          </a:xfrm>
        </p:grpSpPr>
        <p:pic>
          <p:nvPicPr>
            <p:cNvPr id="178" name="Google Shape;178;p24"/>
            <p:cNvPicPr preferRelativeResize="0"/>
            <p:nvPr/>
          </p:nvPicPr>
          <p:blipFill rotWithShape="1">
            <a:blip r:embed="rId10">
              <a:alphaModFix/>
            </a:blip>
            <a:srcRect/>
            <a:stretch/>
          </p:blipFill>
          <p:spPr>
            <a:xfrm>
              <a:off x="2318475" y="925107"/>
              <a:ext cx="2028800" cy="1977568"/>
            </a:xfrm>
            <a:prstGeom prst="rect">
              <a:avLst/>
            </a:prstGeom>
            <a:noFill/>
            <a:ln>
              <a:noFill/>
            </a:ln>
          </p:spPr>
        </p:pic>
        <p:sp>
          <p:nvSpPr>
            <p:cNvPr id="179" name="Google Shape;179;p24"/>
            <p:cNvSpPr/>
            <p:nvPr/>
          </p:nvSpPr>
          <p:spPr>
            <a:xfrm>
              <a:off x="3742980" y="1303939"/>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ctrTitle"/>
          </p:nvPr>
        </p:nvSpPr>
        <p:spPr>
          <a:xfrm>
            <a:off x="311700" y="333175"/>
            <a:ext cx="8520600" cy="791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2800" b="1"/>
              <a:t>Step down (lightning bolt)</a:t>
            </a:r>
            <a:endParaRPr sz="2800" b="1"/>
          </a:p>
        </p:txBody>
      </p:sp>
      <p:sp>
        <p:nvSpPr>
          <p:cNvPr id="185" name="Google Shape;185;p25"/>
          <p:cNvSpPr txBox="1"/>
          <p:nvPr/>
        </p:nvSpPr>
        <p:spPr>
          <a:xfrm>
            <a:off x="400050" y="3974450"/>
            <a:ext cx="8483700" cy="94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Look at temp plot. Is the plateau due to temp? </a:t>
            </a:r>
            <a:endParaRPr sz="14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 Trim out the plateau</a:t>
            </a:r>
            <a:endParaRPr sz="14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 → Reject trace</a:t>
            </a:r>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grpSp>
        <p:nvGrpSpPr>
          <p:cNvPr id="186" name="Google Shape;186;p25"/>
          <p:cNvGrpSpPr/>
          <p:nvPr/>
        </p:nvGrpSpPr>
        <p:grpSpPr>
          <a:xfrm>
            <a:off x="2226925" y="1521851"/>
            <a:ext cx="2028800" cy="2099808"/>
            <a:chOff x="2226925" y="1521851"/>
            <a:chExt cx="2028800" cy="2099808"/>
          </a:xfrm>
        </p:grpSpPr>
        <p:pic>
          <p:nvPicPr>
            <p:cNvPr id="187" name="Google Shape;187;p25"/>
            <p:cNvPicPr preferRelativeResize="0"/>
            <p:nvPr/>
          </p:nvPicPr>
          <p:blipFill rotWithShape="1">
            <a:blip r:embed="rId3">
              <a:alphaModFix/>
            </a:blip>
            <a:srcRect/>
            <a:stretch/>
          </p:blipFill>
          <p:spPr>
            <a:xfrm>
              <a:off x="2226925" y="1521851"/>
              <a:ext cx="2028800" cy="2099808"/>
            </a:xfrm>
            <a:prstGeom prst="rect">
              <a:avLst/>
            </a:prstGeom>
            <a:noFill/>
            <a:ln>
              <a:noFill/>
            </a:ln>
          </p:spPr>
        </p:pic>
        <p:sp>
          <p:nvSpPr>
            <p:cNvPr id="188" name="Google Shape;188;p25"/>
            <p:cNvSpPr/>
            <p:nvPr/>
          </p:nvSpPr>
          <p:spPr>
            <a:xfrm>
              <a:off x="3689137" y="1870489"/>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89" name="Google Shape;189;p25"/>
          <p:cNvGrpSpPr/>
          <p:nvPr/>
        </p:nvGrpSpPr>
        <p:grpSpPr>
          <a:xfrm>
            <a:off x="4652638" y="1521838"/>
            <a:ext cx="1952625" cy="1971675"/>
            <a:chOff x="4652638" y="1521838"/>
            <a:chExt cx="1952625" cy="1971675"/>
          </a:xfrm>
        </p:grpSpPr>
        <p:pic>
          <p:nvPicPr>
            <p:cNvPr id="190" name="Google Shape;190;p25"/>
            <p:cNvPicPr preferRelativeResize="0"/>
            <p:nvPr/>
          </p:nvPicPr>
          <p:blipFill rotWithShape="1">
            <a:blip r:embed="rId4">
              <a:alphaModFix/>
            </a:blip>
            <a:srcRect/>
            <a:stretch/>
          </p:blipFill>
          <p:spPr>
            <a:xfrm>
              <a:off x="4652638" y="1521838"/>
              <a:ext cx="1952625" cy="1971675"/>
            </a:xfrm>
            <a:prstGeom prst="rect">
              <a:avLst/>
            </a:prstGeom>
            <a:noFill/>
            <a:ln>
              <a:noFill/>
            </a:ln>
          </p:spPr>
        </p:pic>
        <p:sp>
          <p:nvSpPr>
            <p:cNvPr id="191" name="Google Shape;191;p25"/>
            <p:cNvSpPr/>
            <p:nvPr/>
          </p:nvSpPr>
          <p:spPr>
            <a:xfrm>
              <a:off x="6081355" y="1870489"/>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253900" y="201325"/>
            <a:ext cx="8520600" cy="723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600">
                <a:solidFill>
                  <a:srgbClr val="000000"/>
                </a:solidFill>
              </a:rPr>
              <a:t>Specifically for MMR</a:t>
            </a:r>
            <a:endParaRPr sz="3600">
              <a:solidFill>
                <a:srgbClr val="000000"/>
              </a:solidFill>
            </a:endParaRPr>
          </a:p>
        </p:txBody>
      </p:sp>
      <p:sp>
        <p:nvSpPr>
          <p:cNvPr id="197" name="Google Shape;197;p26"/>
          <p:cNvSpPr txBox="1"/>
          <p:nvPr/>
        </p:nvSpPr>
        <p:spPr>
          <a:xfrm>
            <a:off x="1067825" y="985200"/>
            <a:ext cx="7150200" cy="17079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Visualize your data and look for blips in your MMR measurement</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For files where there ARE blips, double check where the sliding window is calculating MMR.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If the sliding window with the steepest slope is over that blips, remove the blip from your analysis and re-run your MMR file.  </a:t>
            </a:r>
            <a:endParaRPr sz="1400" b="0" i="0" u="none" strike="noStrike" cap="none">
              <a:solidFill>
                <a:srgbClr val="000000"/>
              </a:solidFill>
              <a:latin typeface="Arial"/>
              <a:ea typeface="Arial"/>
              <a:cs typeface="Arial"/>
              <a:sym typeface="Arial"/>
            </a:endParaRPr>
          </a:p>
        </p:txBody>
      </p:sp>
      <p:pic>
        <p:nvPicPr>
          <p:cNvPr id="198" name="Google Shape;198;p26"/>
          <p:cNvPicPr preferRelativeResize="0"/>
          <p:nvPr/>
        </p:nvPicPr>
        <p:blipFill rotWithShape="1">
          <a:blip r:embed="rId3">
            <a:alphaModFix/>
          </a:blip>
          <a:srcRect/>
          <a:stretch/>
        </p:blipFill>
        <p:spPr>
          <a:xfrm>
            <a:off x="2336975" y="2571750"/>
            <a:ext cx="4112625" cy="253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aphicFrame>
        <p:nvGraphicFramePr>
          <p:cNvPr id="203" name="Google Shape;203;p27"/>
          <p:cNvGraphicFramePr/>
          <p:nvPr/>
        </p:nvGraphicFramePr>
        <p:xfrm>
          <a:off x="0" y="304750"/>
          <a:ext cx="9144000" cy="4500575"/>
        </p:xfrm>
        <a:graphic>
          <a:graphicData uri="http://schemas.openxmlformats.org/drawingml/2006/table">
            <a:tbl>
              <a:tblPr>
                <a:noFill/>
                <a:tableStyleId>{FC109B92-5E60-466B-986B-8ED793B48E36}</a:tableStyleId>
              </a:tblPr>
              <a:tblGrid>
                <a:gridCol w="1065575">
                  <a:extLst>
                    <a:ext uri="{9D8B030D-6E8A-4147-A177-3AD203B41FA5}">
                      <a16:colId xmlns:a16="http://schemas.microsoft.com/office/drawing/2014/main" val="20000"/>
                    </a:ext>
                  </a:extLst>
                </a:gridCol>
                <a:gridCol w="3010650">
                  <a:extLst>
                    <a:ext uri="{9D8B030D-6E8A-4147-A177-3AD203B41FA5}">
                      <a16:colId xmlns:a16="http://schemas.microsoft.com/office/drawing/2014/main" val="20001"/>
                    </a:ext>
                  </a:extLst>
                </a:gridCol>
                <a:gridCol w="1038925">
                  <a:extLst>
                    <a:ext uri="{9D8B030D-6E8A-4147-A177-3AD203B41FA5}">
                      <a16:colId xmlns:a16="http://schemas.microsoft.com/office/drawing/2014/main" val="20002"/>
                    </a:ext>
                  </a:extLst>
                </a:gridCol>
                <a:gridCol w="4028850">
                  <a:extLst>
                    <a:ext uri="{9D8B030D-6E8A-4147-A177-3AD203B41FA5}">
                      <a16:colId xmlns:a16="http://schemas.microsoft.com/office/drawing/2014/main" val="20003"/>
                    </a:ext>
                  </a:extLst>
                </a:gridCol>
              </a:tblGrid>
              <a:tr h="463700">
                <a:tc>
                  <a:txBody>
                    <a:bodyPr/>
                    <a:lstStyle/>
                    <a:p>
                      <a:pPr marL="0" marR="0" lvl="0" indent="0" algn="ctr" rtl="0">
                        <a:lnSpc>
                          <a:spcPct val="115000"/>
                        </a:lnSpc>
                        <a:spcBef>
                          <a:spcPts val="0"/>
                        </a:spcBef>
                        <a:spcAft>
                          <a:spcPts val="0"/>
                        </a:spcAft>
                        <a:buClr>
                          <a:srgbClr val="000000"/>
                        </a:buClr>
                        <a:buSzPts val="1100"/>
                        <a:buFont typeface="Arial"/>
                        <a:buNone/>
                      </a:pPr>
                      <a:r>
                        <a:rPr lang="en" sz="1100" u="none" strike="noStrike" cap="none"/>
                        <a:t>Problem</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 sz="1100" u="none" strike="noStrike" cap="none"/>
                        <a:t>Potential issue</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 sz="1100" u="none" strike="noStrike" cap="none"/>
                        <a:t>Protocol</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 sz="1100" u="none" strike="noStrike" cap="none"/>
                        <a:t>Example</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00975">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Sudden, rapid decline in [O2]</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poor mixing or issue with recirc pump. If the fish truly respired that much and decreased the DO levels in the chamber that low, the flush pump would not be able to return the DO back up to full saturation in one single flush cycle </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Remove the slope(s)</a:t>
                      </a:r>
                      <a:endParaRPr sz="1100" u="none" strike="noStrike" cap="none"/>
                    </a:p>
                    <a:p>
                      <a:pPr marL="0" marR="0" lvl="0" indent="0" algn="l" rtl="0">
                        <a:lnSpc>
                          <a:spcPct val="115000"/>
                        </a:lnSpc>
                        <a:spcBef>
                          <a:spcPts val="1200"/>
                        </a:spcBef>
                        <a:spcAft>
                          <a:spcPts val="0"/>
                        </a:spcAft>
                        <a:buClr>
                          <a:srgbClr val="000000"/>
                        </a:buClr>
                        <a:buSzPts val="1100"/>
                        <a:buFont typeface="Arial"/>
                        <a:buNone/>
                      </a:pPr>
                      <a:r>
                        <a:rPr lang="en" sz="1100" u="none" strike="noStrike" cap="none"/>
                        <a:t> </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19050" cap="flat" cmpd="sng">
                      <a:solidFill>
                        <a:srgbClr val="000000"/>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6795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Consistent non-linearity </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Examine all trials. Cross-check with temp. Respirometer might have a leak and data is unreliable.</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X</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67950">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Overshoot</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Sudden large drop in [O2] and flush then overcompensates. Common in animals with high metabolic rates (i.e. salmon)</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t>Remove the slope(s)</a:t>
                      </a:r>
                      <a:endParaRPr sz="1100" u="none" strike="noStrike" cap="none"/>
                    </a:p>
                  </a:txBody>
                  <a:tcPr marL="68575" marR="6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19050" cap="flat" cmpd="sng">
                      <a:solidFill>
                        <a:srgbClr val="000000"/>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04" name="Google Shape;204;p27"/>
          <p:cNvPicPr preferRelativeResize="0"/>
          <p:nvPr/>
        </p:nvPicPr>
        <p:blipFill rotWithShape="1">
          <a:blip r:embed="rId3">
            <a:alphaModFix/>
          </a:blip>
          <a:srcRect/>
          <a:stretch/>
        </p:blipFill>
        <p:spPr>
          <a:xfrm>
            <a:off x="6191625" y="3695812"/>
            <a:ext cx="1106950" cy="1028850"/>
          </a:xfrm>
          <a:prstGeom prst="rect">
            <a:avLst/>
          </a:prstGeom>
          <a:noFill/>
          <a:ln>
            <a:noFill/>
          </a:ln>
        </p:spPr>
      </p:pic>
      <p:pic>
        <p:nvPicPr>
          <p:cNvPr id="205" name="Google Shape;205;p27"/>
          <p:cNvPicPr preferRelativeResize="0"/>
          <p:nvPr/>
        </p:nvPicPr>
        <p:blipFill rotWithShape="1">
          <a:blip r:embed="rId4">
            <a:alphaModFix/>
          </a:blip>
          <a:srcRect/>
          <a:stretch/>
        </p:blipFill>
        <p:spPr>
          <a:xfrm>
            <a:off x="6042563" y="2366425"/>
            <a:ext cx="2369900" cy="1154575"/>
          </a:xfrm>
          <a:prstGeom prst="rect">
            <a:avLst/>
          </a:prstGeom>
          <a:noFill/>
          <a:ln>
            <a:noFill/>
          </a:ln>
        </p:spPr>
      </p:pic>
      <p:pic>
        <p:nvPicPr>
          <p:cNvPr id="206" name="Google Shape;206;p27"/>
          <p:cNvPicPr preferRelativeResize="0"/>
          <p:nvPr/>
        </p:nvPicPr>
        <p:blipFill rotWithShape="1">
          <a:blip r:embed="rId5">
            <a:alphaModFix/>
          </a:blip>
          <a:srcRect/>
          <a:stretch/>
        </p:blipFill>
        <p:spPr>
          <a:xfrm>
            <a:off x="5166375" y="1025575"/>
            <a:ext cx="3834750" cy="918850"/>
          </a:xfrm>
          <a:prstGeom prst="rect">
            <a:avLst/>
          </a:prstGeom>
          <a:noFill/>
          <a:ln>
            <a:noFill/>
          </a:ln>
        </p:spPr>
      </p:pic>
      <p:cxnSp>
        <p:nvCxnSpPr>
          <p:cNvPr id="207" name="Google Shape;207;p27"/>
          <p:cNvCxnSpPr/>
          <p:nvPr/>
        </p:nvCxnSpPr>
        <p:spPr>
          <a:xfrm rot="10800000">
            <a:off x="8412475" y="1646525"/>
            <a:ext cx="102000" cy="297900"/>
          </a:xfrm>
          <a:prstGeom prst="straightConnector1">
            <a:avLst/>
          </a:prstGeom>
          <a:noFill/>
          <a:ln w="9525" cap="flat" cmpd="sng">
            <a:solidFill>
              <a:srgbClr val="980000"/>
            </a:solidFill>
            <a:prstDash val="solid"/>
            <a:round/>
            <a:headEnd type="none" w="sm" len="sm"/>
            <a:tailEnd type="triangle" w="med" len="med"/>
          </a:ln>
        </p:spPr>
      </p:cxnSp>
      <p:cxnSp>
        <p:nvCxnSpPr>
          <p:cNvPr id="208" name="Google Shape;208;p27"/>
          <p:cNvCxnSpPr/>
          <p:nvPr/>
        </p:nvCxnSpPr>
        <p:spPr>
          <a:xfrm rot="10800000">
            <a:off x="6795300" y="4506750"/>
            <a:ext cx="102000" cy="297900"/>
          </a:xfrm>
          <a:prstGeom prst="straightConnector1">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0" y="222875"/>
            <a:ext cx="9317400" cy="481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u="sng" dirty="0">
                <a:solidFill>
                  <a:srgbClr val="222222"/>
                </a:solidFill>
                <a:highlight>
                  <a:srgbClr val="FFFFFF"/>
                </a:highlight>
              </a:rPr>
              <a:t>Data Analysis Pipeline:</a:t>
            </a:r>
            <a:endParaRPr sz="1100" b="1" u="sng" dirty="0">
              <a:solidFill>
                <a:srgbClr val="222222"/>
              </a:solidFill>
              <a:highlight>
                <a:srgbClr val="FFFFFF"/>
              </a:highlight>
            </a:endParaRPr>
          </a:p>
          <a:p>
            <a:pPr marL="0" lvl="0" indent="0" algn="l" rtl="0">
              <a:lnSpc>
                <a:spcPct val="115000"/>
              </a:lnSpc>
              <a:spcBef>
                <a:spcPts val="0"/>
              </a:spcBef>
              <a:spcAft>
                <a:spcPts val="0"/>
              </a:spcAft>
              <a:buNone/>
            </a:pPr>
            <a:r>
              <a:rPr lang="en" sz="1100" b="1" dirty="0">
                <a:solidFill>
                  <a:srgbClr val="222222"/>
                </a:solidFill>
                <a:highlight>
                  <a:srgbClr val="FFFFFF"/>
                </a:highlight>
              </a:rPr>
              <a:t> </a:t>
            </a:r>
            <a:endParaRPr sz="1100" b="1" dirty="0">
              <a:solidFill>
                <a:srgbClr val="222222"/>
              </a:solidFill>
              <a:highlight>
                <a:srgbClr val="FFFFFF"/>
              </a:highlight>
            </a:endParaRPr>
          </a:p>
          <a:p>
            <a:pPr marL="457200" lvl="0" indent="0" algn="l" rtl="0">
              <a:lnSpc>
                <a:spcPct val="115000"/>
              </a:lnSpc>
              <a:spcBef>
                <a:spcPts val="0"/>
              </a:spcBef>
              <a:spcAft>
                <a:spcPts val="0"/>
              </a:spcAft>
              <a:buNone/>
            </a:pPr>
            <a:r>
              <a:rPr lang="en" sz="1100" dirty="0">
                <a:solidFill>
                  <a:srgbClr val="222222"/>
                </a:solidFill>
                <a:highlight>
                  <a:srgbClr val="FFFFFF"/>
                </a:highlight>
              </a:rPr>
              <a:t>1)</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Visualize Data</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a.</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Plot all MO2 data using </a:t>
            </a:r>
            <a:r>
              <a:rPr lang="en" sz="1100" dirty="0" err="1">
                <a:solidFill>
                  <a:srgbClr val="222222"/>
                </a:solidFill>
                <a:highlight>
                  <a:srgbClr val="FFFFFF"/>
                </a:highlight>
              </a:rPr>
              <a:t>AnalyzeResp</a:t>
            </a:r>
            <a:r>
              <a:rPr lang="en" sz="1100" dirty="0">
                <a:solidFill>
                  <a:srgbClr val="222222"/>
                </a:solidFill>
                <a:highlight>
                  <a:srgbClr val="FFFFFF"/>
                </a:highlight>
              </a:rPr>
              <a:t> code</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b.</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Visually inspect all MO2 plots (all files - background, MMR, SMR)</a:t>
            </a:r>
            <a:endParaRPr sz="1100" dirty="0">
              <a:solidFill>
                <a:srgbClr val="222222"/>
              </a:solidFill>
              <a:highlight>
                <a:srgbClr val="FFFFFF"/>
              </a:highlight>
            </a:endParaRPr>
          </a:p>
          <a:p>
            <a:pPr marL="457200" lvl="0" indent="0" algn="l" rtl="0">
              <a:lnSpc>
                <a:spcPct val="115000"/>
              </a:lnSpc>
              <a:spcBef>
                <a:spcPts val="0"/>
              </a:spcBef>
              <a:spcAft>
                <a:spcPts val="0"/>
              </a:spcAft>
              <a:buNone/>
            </a:pPr>
            <a:r>
              <a:rPr lang="en" sz="1100" dirty="0">
                <a:solidFill>
                  <a:srgbClr val="222222"/>
                </a:solidFill>
                <a:highlight>
                  <a:srgbClr val="FFFFFF"/>
                </a:highlight>
              </a:rPr>
              <a:t>2)</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Clean Data</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a.</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Identify all clean MO2 data with linear decline - keep</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b.</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Identify any plots with minor issues - correct</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c.</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Identify erroneous MO2 plots - remove</a:t>
            </a:r>
            <a:endParaRPr sz="1100" dirty="0">
              <a:solidFill>
                <a:srgbClr val="222222"/>
              </a:solidFill>
              <a:highlight>
                <a:srgbClr val="FFFFFF"/>
              </a:highlight>
            </a:endParaRPr>
          </a:p>
          <a:p>
            <a:pPr marL="457200" lvl="0" indent="0" algn="l" rtl="0">
              <a:lnSpc>
                <a:spcPct val="115000"/>
              </a:lnSpc>
              <a:spcBef>
                <a:spcPts val="0"/>
              </a:spcBef>
              <a:spcAft>
                <a:spcPts val="0"/>
              </a:spcAft>
              <a:buNone/>
            </a:pPr>
            <a:r>
              <a:rPr lang="en" sz="1100" dirty="0">
                <a:solidFill>
                  <a:srgbClr val="222222"/>
                </a:solidFill>
                <a:highlight>
                  <a:srgbClr val="FFFFFF"/>
                </a:highlight>
              </a:rPr>
              <a:t>3)</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 Background</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a.</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Assess if background is present</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b.</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If background is present, correct all MO2 slopes for background respiration (see </a:t>
            </a:r>
            <a:r>
              <a:rPr lang="en" sz="1100" dirty="0" err="1">
                <a:solidFill>
                  <a:srgbClr val="222222"/>
                </a:solidFill>
                <a:highlight>
                  <a:srgbClr val="FFFFFF"/>
                </a:highlight>
              </a:rPr>
              <a:t>Rosewarne</a:t>
            </a:r>
            <a:r>
              <a:rPr lang="en" sz="1100" dirty="0">
                <a:solidFill>
                  <a:srgbClr val="222222"/>
                </a:solidFill>
                <a:highlight>
                  <a:srgbClr val="FFFFFF"/>
                </a:highlight>
              </a:rPr>
              <a:t> et al 2016 for guidance)</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c.</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We generally assume a linear increase between the “before” and “after” background and apply that to the slopes.</a:t>
            </a:r>
            <a:endParaRPr sz="1100" dirty="0">
              <a:solidFill>
                <a:srgbClr val="222222"/>
              </a:solidFill>
              <a:highlight>
                <a:srgbClr val="FFFFFF"/>
              </a:highlight>
            </a:endParaRPr>
          </a:p>
          <a:p>
            <a:pPr marL="457200" lvl="0" indent="0" algn="l" rtl="0">
              <a:lnSpc>
                <a:spcPct val="115000"/>
              </a:lnSpc>
              <a:spcBef>
                <a:spcPts val="0"/>
              </a:spcBef>
              <a:spcAft>
                <a:spcPts val="0"/>
              </a:spcAft>
              <a:buNone/>
            </a:pPr>
            <a:r>
              <a:rPr lang="en" sz="1100" dirty="0">
                <a:solidFill>
                  <a:srgbClr val="222222"/>
                </a:solidFill>
                <a:highlight>
                  <a:srgbClr val="FFFFFF"/>
                </a:highlight>
              </a:rPr>
              <a:t>4)</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Plot your data and Calculate values</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a.</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ALWAYS plot MO2 vs time and temperature vs time. ESSENTIAL for every fish.</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b.</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Calculate SMR, RMR, MMR, EPOC, time to MMR50, MMR 75</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c.</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Many ways to do this – talk to collogues and peers (i.e. which sliding measurement window; which SMR value; which EPOC threshold)</a:t>
            </a:r>
            <a:endParaRPr sz="1100" dirty="0">
              <a:solidFill>
                <a:srgbClr val="222222"/>
              </a:solidFill>
              <a:highlight>
                <a:srgbClr val="FFFFFF"/>
              </a:highlight>
            </a:endParaRPr>
          </a:p>
          <a:p>
            <a:pPr marL="457200" lvl="0" indent="0" algn="l" rtl="0">
              <a:lnSpc>
                <a:spcPct val="115000"/>
              </a:lnSpc>
              <a:spcBef>
                <a:spcPts val="0"/>
              </a:spcBef>
              <a:spcAft>
                <a:spcPts val="0"/>
              </a:spcAft>
              <a:buNone/>
            </a:pPr>
            <a:r>
              <a:rPr lang="en" sz="1100" dirty="0">
                <a:solidFill>
                  <a:srgbClr val="222222"/>
                </a:solidFill>
                <a:highlight>
                  <a:srgbClr val="FFFFFF"/>
                </a:highlight>
              </a:rPr>
              <a:t>5)</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Assess for scaling</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a.</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Plot your data – SMR vs body mass; MMR vs body mass</a:t>
            </a:r>
            <a:endParaRPr sz="1100" dirty="0">
              <a:solidFill>
                <a:srgbClr val="222222"/>
              </a:solidFill>
              <a:highlight>
                <a:srgbClr val="FFFFFF"/>
              </a:highlight>
            </a:endParaRPr>
          </a:p>
          <a:p>
            <a:pPr marL="914400" lvl="0" indent="0" algn="l" rtl="0">
              <a:lnSpc>
                <a:spcPct val="115000"/>
              </a:lnSpc>
              <a:spcBef>
                <a:spcPts val="0"/>
              </a:spcBef>
              <a:spcAft>
                <a:spcPts val="0"/>
              </a:spcAft>
              <a:buNone/>
            </a:pPr>
            <a:r>
              <a:rPr lang="en" sz="1100" dirty="0">
                <a:solidFill>
                  <a:srgbClr val="222222"/>
                </a:solidFill>
                <a:highlight>
                  <a:srgbClr val="FFFFFF"/>
                </a:highlight>
              </a:rPr>
              <a:t>b.</a:t>
            </a:r>
            <a:r>
              <a:rPr lang="en" sz="700" dirty="0">
                <a:solidFill>
                  <a:srgbClr val="222222"/>
                </a:solidFill>
                <a:highlight>
                  <a:srgbClr val="FFFFFF"/>
                </a:highlight>
                <a:latin typeface="Times New Roman"/>
                <a:ea typeface="Times New Roman"/>
                <a:cs typeface="Times New Roman"/>
                <a:sym typeface="Times New Roman"/>
              </a:rPr>
              <a:t>      </a:t>
            </a:r>
            <a:r>
              <a:rPr lang="en" sz="1100" dirty="0">
                <a:solidFill>
                  <a:srgbClr val="222222"/>
                </a:solidFill>
                <a:highlight>
                  <a:srgbClr val="FFFFFF"/>
                </a:highlight>
              </a:rPr>
              <a:t>Adjust for scaling if needed (see above).</a:t>
            </a:r>
            <a:endParaRPr sz="1100" dirty="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722200" y="546050"/>
            <a:ext cx="7680000" cy="237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Notes before Cleaning: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Check for leaks</a:t>
            </a:r>
            <a:endParaRPr sz="1400" b="0" i="0" u="none" strike="noStrike" cap="none" dirty="0">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Plot flush plot ON</a:t>
            </a:r>
            <a:endParaRPr sz="1400" b="0" i="0" u="none" strike="noStrike" cap="none" dirty="0">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Are L shapes consistent across files? If yes, you might have a leak.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Note: Do not cut your measurement down to below your “sliding window” length.</a:t>
            </a: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For cleaning: R2 below 0.7 are immediately rejected-- no cleaning </a:t>
            </a: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If you have any measurements where you have a note that you were messing with the chamber (relieving a bubble, </a:t>
            </a:r>
            <a:r>
              <a:rPr lang="en" sz="1400" b="0" i="0" u="none" strike="noStrike" cap="none" dirty="0" err="1">
                <a:solidFill>
                  <a:srgbClr val="000000"/>
                </a:solidFill>
                <a:latin typeface="Arial"/>
                <a:ea typeface="Arial"/>
                <a:cs typeface="Arial"/>
                <a:sym typeface="Arial"/>
              </a:rPr>
              <a:t>etc</a:t>
            </a:r>
            <a:r>
              <a:rPr lang="en" sz="1400" b="0" i="0" u="none" strike="noStrike" cap="none" dirty="0">
                <a:solidFill>
                  <a:srgbClr val="000000"/>
                </a:solidFill>
                <a:latin typeface="Arial"/>
                <a:ea typeface="Arial"/>
                <a:cs typeface="Arial"/>
                <a:sym typeface="Arial"/>
              </a:rPr>
              <a:t>) or where data is missing from the measurement (low signal in probe can cause this), exclude the measurement</a:t>
            </a:r>
            <a:endParaRPr sz="1400" b="0" i="0" u="none" strike="noStrike" cap="none" dirty="0">
              <a:solidFill>
                <a:srgbClr val="000000"/>
              </a:solidFill>
              <a:latin typeface="Arial"/>
              <a:ea typeface="Arial"/>
              <a:cs typeface="Arial"/>
              <a:sym typeface="Arial"/>
            </a:endParaRPr>
          </a:p>
        </p:txBody>
      </p:sp>
      <p:pic>
        <p:nvPicPr>
          <p:cNvPr id="66" name="Google Shape;66;p15"/>
          <p:cNvPicPr preferRelativeResize="0"/>
          <p:nvPr/>
        </p:nvPicPr>
        <p:blipFill rotWithShape="1">
          <a:blip r:embed="rId3">
            <a:alphaModFix/>
          </a:blip>
          <a:srcRect/>
          <a:stretch/>
        </p:blipFill>
        <p:spPr>
          <a:xfrm>
            <a:off x="1818888" y="1769575"/>
            <a:ext cx="2369900" cy="115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1246650" y="-49375"/>
            <a:ext cx="6601800" cy="91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Arial"/>
                <a:ea typeface="Arial"/>
                <a:cs typeface="Arial"/>
                <a:sym typeface="Arial"/>
              </a:rPr>
              <a:t>Decision Tree - Oxygen Visualization</a:t>
            </a:r>
            <a:endParaRPr sz="2400" b="1" i="0" u="none" strike="noStrike" cap="none" dirty="0">
              <a:solidFill>
                <a:srgbClr val="000000"/>
              </a:solidFill>
              <a:latin typeface="Arial"/>
              <a:ea typeface="Arial"/>
              <a:cs typeface="Arial"/>
              <a:sym typeface="Arial"/>
            </a:endParaRPr>
          </a:p>
        </p:txBody>
      </p:sp>
      <p:cxnSp>
        <p:nvCxnSpPr>
          <p:cNvPr id="78" name="Google Shape;78;p16"/>
          <p:cNvCxnSpPr>
            <a:cxnSpLocks/>
            <a:stCxn id="72" idx="2"/>
            <a:endCxn id="73" idx="0"/>
          </p:cNvCxnSpPr>
          <p:nvPr/>
        </p:nvCxnSpPr>
        <p:spPr>
          <a:xfrm rot="16200000" flipH="1">
            <a:off x="3673491" y="322176"/>
            <a:ext cx="457201" cy="1770297"/>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9" name="Google Shape;79;p16"/>
          <p:cNvCxnSpPr>
            <a:cxnSpLocks/>
            <a:stCxn id="74" idx="0"/>
            <a:endCxn id="72" idx="2"/>
          </p:cNvCxnSpPr>
          <p:nvPr/>
        </p:nvCxnSpPr>
        <p:spPr>
          <a:xfrm rot="5400000" flipH="1" flipV="1">
            <a:off x="1903195" y="322178"/>
            <a:ext cx="457201" cy="1770296"/>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6"/>
          <p:cNvSpPr txBox="1"/>
          <p:nvPr/>
        </p:nvSpPr>
        <p:spPr>
          <a:xfrm>
            <a:off x="3637825" y="915225"/>
            <a:ext cx="5994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1652375" y="930788"/>
            <a:ext cx="6702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cxnSp>
        <p:nvCxnSpPr>
          <p:cNvPr id="82" name="Google Shape;82;p16"/>
          <p:cNvCxnSpPr/>
          <p:nvPr/>
        </p:nvCxnSpPr>
        <p:spPr>
          <a:xfrm flipH="1">
            <a:off x="2930834" y="1892576"/>
            <a:ext cx="1967100" cy="1071000"/>
          </a:xfrm>
          <a:prstGeom prst="bentConnector3">
            <a:avLst>
              <a:gd name="adj1" fmla="val 0"/>
            </a:avLst>
          </a:prstGeom>
          <a:noFill/>
          <a:ln w="9525" cap="flat" cmpd="sng">
            <a:solidFill>
              <a:srgbClr val="C2C2C2"/>
            </a:solidFill>
            <a:prstDash val="solid"/>
            <a:round/>
            <a:headEnd type="none" w="sm" len="sm"/>
            <a:tailEnd type="none" w="sm" len="sm"/>
          </a:ln>
        </p:spPr>
      </p:cxnSp>
      <p:sp>
        <p:nvSpPr>
          <p:cNvPr id="83" name="Google Shape;83;p16"/>
          <p:cNvSpPr txBox="1"/>
          <p:nvPr/>
        </p:nvSpPr>
        <p:spPr>
          <a:xfrm>
            <a:off x="3567000" y="2132700"/>
            <a:ext cx="6702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5666400" y="2132700"/>
            <a:ext cx="6702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cxnSp>
        <p:nvCxnSpPr>
          <p:cNvPr id="85" name="Google Shape;85;p16"/>
          <p:cNvCxnSpPr/>
          <p:nvPr/>
        </p:nvCxnSpPr>
        <p:spPr>
          <a:xfrm>
            <a:off x="4897934" y="1892576"/>
            <a:ext cx="1967100" cy="1071000"/>
          </a:xfrm>
          <a:prstGeom prst="bentConnector3">
            <a:avLst>
              <a:gd name="adj1" fmla="val 0"/>
            </a:avLst>
          </a:prstGeom>
          <a:noFill/>
          <a:ln w="9525" cap="flat" cmpd="sng">
            <a:solidFill>
              <a:srgbClr val="C2C2C2"/>
            </a:solidFill>
            <a:prstDash val="solid"/>
            <a:round/>
            <a:headEnd type="none" w="sm" len="sm"/>
            <a:tailEnd type="none" w="sm" len="sm"/>
          </a:ln>
        </p:spPr>
      </p:cxnSp>
      <p:cxnSp>
        <p:nvCxnSpPr>
          <p:cNvPr id="87" name="Google Shape;87;p16"/>
          <p:cNvCxnSpPr/>
          <p:nvPr/>
        </p:nvCxnSpPr>
        <p:spPr>
          <a:xfrm flipH="1">
            <a:off x="1449848" y="3420225"/>
            <a:ext cx="1483200" cy="756000"/>
          </a:xfrm>
          <a:prstGeom prst="bentConnector3">
            <a:avLst>
              <a:gd name="adj1" fmla="val 0"/>
            </a:avLst>
          </a:prstGeom>
          <a:noFill/>
          <a:ln w="9525" cap="flat" cmpd="sng">
            <a:solidFill>
              <a:srgbClr val="C2C2C2"/>
            </a:solidFill>
            <a:prstDash val="solid"/>
            <a:round/>
            <a:headEnd type="none" w="sm" len="sm"/>
            <a:tailEnd type="none" w="sm" len="sm"/>
          </a:ln>
        </p:spPr>
      </p:cxnSp>
      <p:cxnSp>
        <p:nvCxnSpPr>
          <p:cNvPr id="88" name="Google Shape;88;p16"/>
          <p:cNvCxnSpPr/>
          <p:nvPr/>
        </p:nvCxnSpPr>
        <p:spPr>
          <a:xfrm>
            <a:off x="2933062" y="3420225"/>
            <a:ext cx="1483200" cy="756000"/>
          </a:xfrm>
          <a:prstGeom prst="bentConnector3">
            <a:avLst>
              <a:gd name="adj1" fmla="val 0"/>
            </a:avLst>
          </a:prstGeom>
          <a:noFill/>
          <a:ln w="9525" cap="flat" cmpd="sng">
            <a:solidFill>
              <a:srgbClr val="C2C2C2"/>
            </a:solidFill>
            <a:prstDash val="solid"/>
            <a:round/>
            <a:headEnd type="none" w="sm" len="sm"/>
            <a:tailEnd type="none" w="sm" len="sm"/>
          </a:ln>
        </p:spPr>
      </p:cxnSp>
      <p:sp>
        <p:nvSpPr>
          <p:cNvPr id="89" name="Google Shape;89;p16"/>
          <p:cNvSpPr txBox="1"/>
          <p:nvPr/>
        </p:nvSpPr>
        <p:spPr>
          <a:xfrm>
            <a:off x="1652375" y="3523950"/>
            <a:ext cx="15381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4D5156"/>
                </a:solidFill>
                <a:latin typeface="Roboto"/>
                <a:ea typeface="Roboto"/>
                <a:cs typeface="Roboto"/>
                <a:sym typeface="Roboto"/>
              </a:rPr>
              <a:t>Δ</a:t>
            </a:r>
            <a:r>
              <a:rPr lang="en" sz="1400" b="0" i="0" u="none" strike="noStrike" cap="none">
                <a:solidFill>
                  <a:schemeClr val="dk1"/>
                </a:solidFill>
                <a:latin typeface="Arial"/>
                <a:ea typeface="Arial"/>
                <a:cs typeface="Arial"/>
                <a:sym typeface="Arial"/>
              </a:rPr>
              <a:t> Temps</a:t>
            </a: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051475" y="3524875"/>
            <a:ext cx="1538100" cy="2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Constant temps</a:t>
            </a: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a:off x="2247893" y="458576"/>
            <a:ext cx="1538100" cy="520149"/>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FFFFFF"/>
                </a:solidFill>
                <a:latin typeface="Roboto"/>
                <a:ea typeface="Roboto"/>
                <a:cs typeface="Roboto"/>
                <a:sym typeface="Roboto"/>
              </a:rPr>
              <a:t>Is the oxygen data messy?</a:t>
            </a:r>
            <a:endParaRPr sz="1400" b="0" i="0" u="none" strike="noStrike" cap="none" dirty="0">
              <a:solidFill>
                <a:srgbClr val="FFFFFF"/>
              </a:solidFill>
              <a:latin typeface="Arial"/>
              <a:ea typeface="Arial"/>
              <a:cs typeface="Arial"/>
              <a:sym typeface="Arial"/>
            </a:endParaRPr>
          </a:p>
        </p:txBody>
      </p:sp>
      <p:sp>
        <p:nvSpPr>
          <p:cNvPr id="73" name="Google Shape;73;p16"/>
          <p:cNvSpPr/>
          <p:nvPr/>
        </p:nvSpPr>
        <p:spPr>
          <a:xfrm>
            <a:off x="4018190" y="1435926"/>
            <a:ext cx="1538100" cy="64235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000" b="0" i="0" u="none" strike="noStrike" cap="none" dirty="0">
                <a:solidFill>
                  <a:schemeClr val="lt1"/>
                </a:solidFill>
                <a:latin typeface="Roboto"/>
                <a:ea typeface="Roboto"/>
                <a:cs typeface="Roboto"/>
                <a:sym typeface="Roboto"/>
              </a:rPr>
              <a:t>Does the temp data look messy?</a:t>
            </a:r>
            <a:endParaRPr sz="1400" b="0" i="0" u="none" strike="noStrike" cap="none" dirty="0">
              <a:solidFill>
                <a:srgbClr val="FFFFFF"/>
              </a:solidFill>
              <a:latin typeface="Arial"/>
              <a:ea typeface="Arial"/>
              <a:cs typeface="Arial"/>
              <a:sym typeface="Arial"/>
            </a:endParaRPr>
          </a:p>
        </p:txBody>
      </p:sp>
      <p:sp>
        <p:nvSpPr>
          <p:cNvPr id="74" name="Google Shape;74;p16"/>
          <p:cNvSpPr/>
          <p:nvPr/>
        </p:nvSpPr>
        <p:spPr>
          <a:xfrm>
            <a:off x="477597" y="1435926"/>
            <a:ext cx="1538100" cy="64235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FFFFFF"/>
                </a:solidFill>
                <a:latin typeface="Roboto"/>
                <a:ea typeface="Roboto"/>
                <a:cs typeface="Roboto"/>
                <a:sym typeface="Roboto"/>
              </a:rPr>
              <a:t> Move on, still look at temp</a:t>
            </a:r>
            <a:endParaRPr sz="1400" b="0" i="0" u="none" strike="noStrike" cap="none" dirty="0">
              <a:solidFill>
                <a:srgbClr val="FFFFFF"/>
              </a:solidFill>
              <a:latin typeface="Arial"/>
              <a:ea typeface="Arial"/>
              <a:cs typeface="Arial"/>
              <a:sym typeface="Arial"/>
            </a:endParaRPr>
          </a:p>
        </p:txBody>
      </p:sp>
      <p:sp>
        <p:nvSpPr>
          <p:cNvPr id="75" name="Google Shape;75;p16"/>
          <p:cNvSpPr/>
          <p:nvPr/>
        </p:nvSpPr>
        <p:spPr>
          <a:xfrm>
            <a:off x="477598" y="4062574"/>
            <a:ext cx="1770296" cy="9463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Roboto"/>
                <a:ea typeface="Roboto"/>
                <a:cs typeface="Roboto"/>
                <a:sym typeface="Roboto"/>
              </a:rPr>
              <a:t>Convert O2 to % AS and back to mg/L using average temp in each measurement?</a:t>
            </a:r>
            <a:endParaRPr sz="1400" b="0" i="0" u="none" strike="noStrike" cap="none">
              <a:solidFill>
                <a:srgbClr val="FFFFFF"/>
              </a:solidFill>
              <a:latin typeface="Arial"/>
              <a:ea typeface="Arial"/>
              <a:cs typeface="Arial"/>
              <a:sym typeface="Arial"/>
            </a:endParaRPr>
          </a:p>
        </p:txBody>
      </p:sp>
      <p:sp>
        <p:nvSpPr>
          <p:cNvPr id="76" name="Google Shape;76;p16"/>
          <p:cNvSpPr/>
          <p:nvPr/>
        </p:nvSpPr>
        <p:spPr>
          <a:xfrm>
            <a:off x="6060075" y="2884100"/>
            <a:ext cx="2448900" cy="9579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rgbClr val="FFFFFF"/>
                </a:solidFill>
                <a:latin typeface="Roboto"/>
                <a:ea typeface="Roboto"/>
                <a:cs typeface="Roboto"/>
                <a:sym typeface="Roboto"/>
              </a:rPr>
              <a:t>CHECK! </a:t>
            </a:r>
            <a:endParaRPr sz="800" b="0"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rgbClr val="FFFFFF"/>
                </a:solidFill>
                <a:latin typeface="Roboto"/>
                <a:ea typeface="Roboto"/>
                <a:cs typeface="Roboto"/>
                <a:sym typeface="Roboto"/>
              </a:rPr>
              <a:t>1. Flush and measurement cycle assignments correct?</a:t>
            </a:r>
            <a:endParaRPr sz="800" b="0"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rgbClr val="FFFFFF"/>
                </a:solidFill>
                <a:latin typeface="Roboto"/>
                <a:ea typeface="Roboto"/>
                <a:cs typeface="Roboto"/>
                <a:sym typeface="Roboto"/>
              </a:rPr>
              <a:t>2. System wide anomalies. Do all channels do the same thing at once?</a:t>
            </a:r>
            <a:endParaRPr sz="800" b="0"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800" b="0" i="0" u="none" strike="noStrike" cap="none" dirty="0">
                <a:solidFill>
                  <a:srgbClr val="FFFFFF"/>
                </a:solidFill>
                <a:latin typeface="Roboto"/>
                <a:ea typeface="Roboto"/>
                <a:cs typeface="Roboto"/>
                <a:sym typeface="Roboto"/>
              </a:rPr>
              <a:t>3. Double check for leaks</a:t>
            </a:r>
            <a:endParaRPr sz="800" b="0" i="0" u="none" strike="noStrike" cap="none" dirty="0">
              <a:solidFill>
                <a:srgbClr val="FFFFFF"/>
              </a:solidFill>
              <a:latin typeface="Roboto"/>
              <a:ea typeface="Roboto"/>
              <a:cs typeface="Roboto"/>
              <a:sym typeface="Roboto"/>
            </a:endParaRPr>
          </a:p>
        </p:txBody>
      </p:sp>
      <p:sp>
        <p:nvSpPr>
          <p:cNvPr id="77" name="Google Shape;77;p16"/>
          <p:cNvSpPr/>
          <p:nvPr/>
        </p:nvSpPr>
        <p:spPr>
          <a:xfrm>
            <a:off x="2161238" y="2772601"/>
            <a:ext cx="1538100" cy="633477"/>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FFFFFF"/>
                </a:solidFill>
                <a:latin typeface="Roboto"/>
                <a:ea typeface="Roboto"/>
                <a:cs typeface="Roboto"/>
                <a:sym typeface="Roboto"/>
              </a:rPr>
              <a:t>The role of the experiment is to measure MR with?</a:t>
            </a:r>
            <a:endParaRPr sz="1400" b="0" i="0" u="none" strike="noStrike" cap="none" dirty="0">
              <a:solidFill>
                <a:srgbClr val="FFFFFF"/>
              </a:solidFill>
              <a:latin typeface="Arial"/>
              <a:ea typeface="Arial"/>
              <a:cs typeface="Arial"/>
              <a:sym typeface="Arial"/>
            </a:endParaRPr>
          </a:p>
        </p:txBody>
      </p:sp>
      <p:sp>
        <p:nvSpPr>
          <p:cNvPr id="86" name="Google Shape;86;p16"/>
          <p:cNvSpPr/>
          <p:nvPr/>
        </p:nvSpPr>
        <p:spPr>
          <a:xfrm>
            <a:off x="3397074" y="4062574"/>
            <a:ext cx="2159215" cy="9463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FFFFFF"/>
                </a:solidFill>
                <a:latin typeface="Roboto"/>
                <a:ea typeface="Roboto"/>
                <a:cs typeface="Roboto"/>
                <a:sym typeface="Roboto"/>
              </a:rPr>
              <a:t>Option 1: Recalibrate all data with fixed temp across file</a:t>
            </a:r>
            <a:endParaRPr sz="1000" b="0" i="0" u="none" strike="noStrike" cap="none" dirty="0">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FFFFFF"/>
                </a:solidFill>
                <a:latin typeface="Roboto"/>
                <a:ea typeface="Roboto"/>
                <a:cs typeface="Roboto"/>
                <a:sym typeface="Roboto"/>
              </a:rPr>
              <a:t>By converting O2 to % air sat. and back to mg/L</a:t>
            </a:r>
            <a:endParaRPr sz="1400" b="0" i="0" u="none" strike="noStrike" cap="none"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170400" y="355125"/>
            <a:ext cx="8520600" cy="354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1400"/>
          </a:p>
          <a:p>
            <a:pPr marL="0" lvl="0" indent="0" algn="ctr" rtl="0">
              <a:lnSpc>
                <a:spcPct val="100000"/>
              </a:lnSpc>
              <a:spcBef>
                <a:spcPts val="0"/>
              </a:spcBef>
              <a:spcAft>
                <a:spcPts val="0"/>
              </a:spcAft>
              <a:buSzPts val="5200"/>
              <a:buNone/>
            </a:pPr>
            <a:endParaRPr sz="1400"/>
          </a:p>
          <a:p>
            <a:pPr marL="0" lvl="0" indent="0" algn="ctr" rtl="0">
              <a:lnSpc>
                <a:spcPct val="100000"/>
              </a:lnSpc>
              <a:spcBef>
                <a:spcPts val="0"/>
              </a:spcBef>
              <a:spcAft>
                <a:spcPts val="0"/>
              </a:spcAft>
              <a:buSzPts val="5200"/>
              <a:buNone/>
            </a:pPr>
            <a:r>
              <a:rPr lang="en" sz="2400" b="1"/>
              <a:t>Scatter</a:t>
            </a:r>
            <a:r>
              <a:rPr lang="en" sz="2400"/>
              <a:t> </a:t>
            </a:r>
            <a:r>
              <a:rPr lang="en" sz="1400"/>
              <a:t> </a:t>
            </a:r>
            <a:endParaRPr sz="1400"/>
          </a:p>
        </p:txBody>
      </p:sp>
      <p:pic>
        <p:nvPicPr>
          <p:cNvPr id="96" name="Google Shape;96;p17"/>
          <p:cNvPicPr preferRelativeResize="0"/>
          <p:nvPr/>
        </p:nvPicPr>
        <p:blipFill rotWithShape="1">
          <a:blip r:embed="rId3">
            <a:alphaModFix/>
          </a:blip>
          <a:srcRect/>
          <a:stretch/>
        </p:blipFill>
        <p:spPr>
          <a:xfrm>
            <a:off x="361525" y="856925"/>
            <a:ext cx="3547326" cy="3331950"/>
          </a:xfrm>
          <a:prstGeom prst="rect">
            <a:avLst/>
          </a:prstGeom>
          <a:noFill/>
          <a:ln>
            <a:noFill/>
          </a:ln>
        </p:spPr>
      </p:pic>
      <p:sp>
        <p:nvSpPr>
          <p:cNvPr id="97" name="Google Shape;97;p17"/>
          <p:cNvSpPr txBox="1"/>
          <p:nvPr/>
        </p:nvSpPr>
        <p:spPr>
          <a:xfrm>
            <a:off x="4339500" y="1242225"/>
            <a:ext cx="43515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if there are linear decreases with a slightly reduced R^2 due to scatter, this is likely because the measurement cycle was too sho</a:t>
            </a:r>
            <a:r>
              <a:rPr lang="en" sz="1400" b="0" i="0" u="none" strike="noStrike" cap="none">
                <a:latin typeface="Arial"/>
                <a:ea typeface="Arial"/>
                <a:cs typeface="Arial"/>
                <a:sym typeface="Arial"/>
              </a:rPr>
              <a:t>rt or because the O2 probe is old and signal is poor. If t</a:t>
            </a:r>
            <a:r>
              <a:rPr lang="en" sz="1400" b="0" i="0" u="none" strike="noStrike" cap="none">
                <a:solidFill>
                  <a:schemeClr val="dk1"/>
                </a:solidFill>
                <a:latin typeface="Arial"/>
                <a:ea typeface="Arial"/>
                <a:cs typeface="Arial"/>
                <a:sym typeface="Arial"/>
              </a:rPr>
              <a:t>hese look like clean linear oxygen consumption apart from the points being spread more than usual, adjust your r^2 threshold accordingly (nothing below 0.7) for all your files.</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rotWithShape="1">
          <a:blip r:embed="rId3">
            <a:alphaModFix/>
          </a:blip>
          <a:srcRect/>
          <a:stretch/>
        </p:blipFill>
        <p:spPr>
          <a:xfrm>
            <a:off x="56073" y="993075"/>
            <a:ext cx="2346525" cy="2338700"/>
          </a:xfrm>
          <a:prstGeom prst="rect">
            <a:avLst/>
          </a:prstGeom>
          <a:noFill/>
          <a:ln>
            <a:noFill/>
          </a:ln>
        </p:spPr>
      </p:pic>
      <p:pic>
        <p:nvPicPr>
          <p:cNvPr id="103" name="Google Shape;103;p18"/>
          <p:cNvPicPr preferRelativeResize="0"/>
          <p:nvPr/>
        </p:nvPicPr>
        <p:blipFill rotWithShape="1">
          <a:blip r:embed="rId4">
            <a:alphaModFix/>
          </a:blip>
          <a:srcRect/>
          <a:stretch/>
        </p:blipFill>
        <p:spPr>
          <a:xfrm>
            <a:off x="4526810" y="993076"/>
            <a:ext cx="2393689" cy="2338700"/>
          </a:xfrm>
          <a:prstGeom prst="rect">
            <a:avLst/>
          </a:prstGeom>
          <a:noFill/>
          <a:ln>
            <a:noFill/>
          </a:ln>
        </p:spPr>
      </p:pic>
      <p:sp>
        <p:nvSpPr>
          <p:cNvPr id="104" name="Google Shape;104;p18"/>
          <p:cNvSpPr txBox="1"/>
          <p:nvPr/>
        </p:nvSpPr>
        <p:spPr>
          <a:xfrm>
            <a:off x="632050" y="435900"/>
            <a:ext cx="7475400" cy="104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Z-Shape - three part change </a:t>
            </a:r>
            <a:endParaRPr sz="2400" b="1" i="0" u="none" strike="noStrike" cap="none">
              <a:solidFill>
                <a:srgbClr val="000000"/>
              </a:solidFill>
              <a:latin typeface="Arial"/>
              <a:ea typeface="Arial"/>
              <a:cs typeface="Arial"/>
              <a:sym typeface="Arial"/>
            </a:endParaRPr>
          </a:p>
        </p:txBody>
      </p:sp>
      <p:pic>
        <p:nvPicPr>
          <p:cNvPr id="105" name="Google Shape;105;p18"/>
          <p:cNvPicPr preferRelativeResize="0"/>
          <p:nvPr/>
        </p:nvPicPr>
        <p:blipFill rotWithShape="1">
          <a:blip r:embed="rId5">
            <a:alphaModFix/>
          </a:blip>
          <a:srcRect/>
          <a:stretch/>
        </p:blipFill>
        <p:spPr>
          <a:xfrm>
            <a:off x="2313600" y="1064975"/>
            <a:ext cx="2258400" cy="2194900"/>
          </a:xfrm>
          <a:prstGeom prst="rect">
            <a:avLst/>
          </a:prstGeom>
          <a:noFill/>
          <a:ln>
            <a:noFill/>
          </a:ln>
        </p:spPr>
      </p:pic>
      <p:sp>
        <p:nvSpPr>
          <p:cNvPr id="106" name="Google Shape;106;p18"/>
          <p:cNvSpPr txBox="1"/>
          <p:nvPr/>
        </p:nvSpPr>
        <p:spPr>
          <a:xfrm>
            <a:off x="67500" y="3575425"/>
            <a:ext cx="9009000" cy="1451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a:solidFill>
                  <a:schemeClr val="dk1"/>
                </a:solidFill>
                <a:latin typeface="Arial"/>
                <a:ea typeface="Arial"/>
                <a:cs typeface="Arial"/>
                <a:sym typeface="Arial"/>
              </a:rPr>
              <a:t>IS THIS SETUP RELATED? (e.g. huuuge fish in small chamber, where every data point is super influenced by actual consumption of the fish) - if yes, don’t clean trust the avg regression.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a:solidFill>
                  <a:schemeClr val="dk1"/>
                </a:solidFill>
                <a:latin typeface="Arial"/>
                <a:ea typeface="Arial"/>
                <a:cs typeface="Arial"/>
                <a:sym typeface="Arial"/>
              </a:rPr>
              <a:t>If this is an anomaly-– we propose excluding this measurement</a:t>
            </a:r>
            <a:r>
              <a:rPr lang="en">
                <a:solidFill>
                  <a:schemeClr val="dk1"/>
                </a:solidFill>
              </a:rPr>
              <a:t>. </a:t>
            </a:r>
            <a:r>
              <a:rPr lang="en" sz="1400" b="0" i="0" u="none" strike="noStrike" cap="none">
                <a:highlight>
                  <a:srgbClr val="C0C0C0"/>
                </a:highlight>
                <a:latin typeface="Arial"/>
                <a:ea typeface="Arial"/>
                <a:cs typeface="Arial"/>
                <a:sym typeface="Arial"/>
              </a:rPr>
              <a:t>Could be due to a mixing or pump problem. E.g. Recirculation pump has seized and water is not flowing consistently past O2 probe. Or there is a bubble in T joint adjacent to probe. Data cannot be trusted  </a:t>
            </a:r>
            <a:endParaRPr sz="1400" b="1" i="0" u="none" strike="noStrike" cap="none">
              <a:highlight>
                <a:srgbClr val="C0C0C0"/>
              </a:highlight>
              <a:latin typeface="Arial"/>
              <a:ea typeface="Arial"/>
              <a:cs typeface="Arial"/>
              <a:sym typeface="Arial"/>
            </a:endParaRPr>
          </a:p>
        </p:txBody>
      </p:sp>
      <p:pic>
        <p:nvPicPr>
          <p:cNvPr id="107" name="Google Shape;107;p18"/>
          <p:cNvPicPr preferRelativeResize="0"/>
          <p:nvPr/>
        </p:nvPicPr>
        <p:blipFill rotWithShape="1">
          <a:blip r:embed="rId6">
            <a:alphaModFix/>
          </a:blip>
          <a:srcRect/>
          <a:stretch/>
        </p:blipFill>
        <p:spPr>
          <a:xfrm>
            <a:off x="6920500" y="1139763"/>
            <a:ext cx="2149000" cy="1960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9"/>
          <p:cNvPicPr preferRelativeResize="0"/>
          <p:nvPr/>
        </p:nvPicPr>
        <p:blipFill rotWithShape="1">
          <a:blip r:embed="rId3">
            <a:alphaModFix/>
          </a:blip>
          <a:srcRect l="40723" t="13784" r="36617" b="47861"/>
          <a:stretch/>
        </p:blipFill>
        <p:spPr>
          <a:xfrm>
            <a:off x="925838" y="1454689"/>
            <a:ext cx="2346526" cy="2234123"/>
          </a:xfrm>
          <a:prstGeom prst="rect">
            <a:avLst/>
          </a:prstGeom>
          <a:noFill/>
          <a:ln>
            <a:noFill/>
          </a:ln>
        </p:spPr>
      </p:pic>
      <p:sp>
        <p:nvSpPr>
          <p:cNvPr id="113" name="Google Shape;113;p19"/>
          <p:cNvSpPr txBox="1"/>
          <p:nvPr/>
        </p:nvSpPr>
        <p:spPr>
          <a:xfrm>
            <a:off x="447250" y="111675"/>
            <a:ext cx="8363700" cy="83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L- shape </a:t>
            </a:r>
            <a:r>
              <a:rPr lang="en" sz="2400" b="0" i="0" u="none" strike="noStrike" cap="none">
                <a:solidFill>
                  <a:srgbClr val="000000"/>
                </a:solidFill>
                <a:latin typeface="Arial"/>
                <a:ea typeface="Arial"/>
                <a:cs typeface="Arial"/>
                <a:sym typeface="Arial"/>
              </a:rPr>
              <a:t>- Bottom of L must be &gt;1/4 of the trace to be classified as an L </a:t>
            </a:r>
            <a:endParaRPr sz="2400" b="0" i="0" u="none" strike="noStrike" cap="none">
              <a:solidFill>
                <a:srgbClr val="000000"/>
              </a:solidFill>
              <a:latin typeface="Arial"/>
              <a:ea typeface="Arial"/>
              <a:cs typeface="Arial"/>
              <a:sym typeface="Arial"/>
            </a:endParaRPr>
          </a:p>
        </p:txBody>
      </p:sp>
      <p:pic>
        <p:nvPicPr>
          <p:cNvPr id="114" name="Google Shape;114;p19"/>
          <p:cNvPicPr preferRelativeResize="0"/>
          <p:nvPr/>
        </p:nvPicPr>
        <p:blipFill rotWithShape="1">
          <a:blip r:embed="rId4">
            <a:alphaModFix/>
          </a:blip>
          <a:srcRect l="50509" b="7165"/>
          <a:stretch/>
        </p:blipFill>
        <p:spPr>
          <a:xfrm>
            <a:off x="3272375" y="1385750"/>
            <a:ext cx="2250451" cy="2073975"/>
          </a:xfrm>
          <a:prstGeom prst="rect">
            <a:avLst/>
          </a:prstGeom>
          <a:noFill/>
          <a:ln>
            <a:noFill/>
          </a:ln>
        </p:spPr>
      </p:pic>
      <p:sp>
        <p:nvSpPr>
          <p:cNvPr id="115" name="Google Shape;115;p19"/>
          <p:cNvSpPr txBox="1"/>
          <p:nvPr/>
        </p:nvSpPr>
        <p:spPr>
          <a:xfrm>
            <a:off x="806450" y="3595772"/>
            <a:ext cx="7146600" cy="14817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Cut the bottom of the L off</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9"/>
          <p:cNvSpPr/>
          <p:nvPr/>
        </p:nvSpPr>
        <p:spPr>
          <a:xfrm>
            <a:off x="2475345" y="1754909"/>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334570" y="154442"/>
            <a:ext cx="8613388" cy="10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Tiny Tails </a:t>
            </a:r>
            <a:r>
              <a:rPr lang="en" sz="2400" b="0" i="0" u="none" strike="noStrike" cap="none" dirty="0">
                <a:solidFill>
                  <a:schemeClr val="dk1"/>
                </a:solidFill>
                <a:latin typeface="Arial"/>
                <a:ea typeface="Arial"/>
                <a:cs typeface="Arial"/>
                <a:sym typeface="Arial"/>
              </a:rPr>
              <a:t>- ends deviate from linearity (small 7 or or small L) </a:t>
            </a:r>
            <a:endParaRPr sz="1400" b="0" i="0" u="none" strike="noStrike" cap="none" dirty="0">
              <a:solidFill>
                <a:srgbClr val="000000"/>
              </a:solidFill>
              <a:latin typeface="Arial"/>
              <a:ea typeface="Arial"/>
              <a:cs typeface="Arial"/>
              <a:sym typeface="Arial"/>
            </a:endParaRPr>
          </a:p>
        </p:txBody>
      </p:sp>
      <p:pic>
        <p:nvPicPr>
          <p:cNvPr id="122" name="Google Shape;122;p20"/>
          <p:cNvPicPr preferRelativeResize="0"/>
          <p:nvPr/>
        </p:nvPicPr>
        <p:blipFill rotWithShape="1">
          <a:blip r:embed="rId3">
            <a:alphaModFix/>
          </a:blip>
          <a:srcRect/>
          <a:stretch/>
        </p:blipFill>
        <p:spPr>
          <a:xfrm>
            <a:off x="4844170" y="2576088"/>
            <a:ext cx="1835522" cy="1971574"/>
          </a:xfrm>
          <a:prstGeom prst="rect">
            <a:avLst/>
          </a:prstGeom>
          <a:noFill/>
          <a:ln>
            <a:noFill/>
          </a:ln>
        </p:spPr>
      </p:pic>
      <p:pic>
        <p:nvPicPr>
          <p:cNvPr id="123" name="Google Shape;123;p20"/>
          <p:cNvPicPr preferRelativeResize="0"/>
          <p:nvPr/>
        </p:nvPicPr>
        <p:blipFill rotWithShape="1">
          <a:blip r:embed="rId4">
            <a:alphaModFix/>
          </a:blip>
          <a:srcRect/>
          <a:stretch/>
        </p:blipFill>
        <p:spPr>
          <a:xfrm>
            <a:off x="1426963" y="765306"/>
            <a:ext cx="1913081" cy="1871094"/>
          </a:xfrm>
          <a:prstGeom prst="rect">
            <a:avLst/>
          </a:prstGeom>
          <a:noFill/>
          <a:ln>
            <a:noFill/>
          </a:ln>
        </p:spPr>
      </p:pic>
      <p:sp>
        <p:nvSpPr>
          <p:cNvPr id="124" name="Google Shape;124;p20"/>
          <p:cNvSpPr txBox="1"/>
          <p:nvPr/>
        </p:nvSpPr>
        <p:spPr>
          <a:xfrm>
            <a:off x="130462" y="3252777"/>
            <a:ext cx="3000000" cy="117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Chop off end</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20"/>
          <p:cNvPicPr preferRelativeResize="0"/>
          <p:nvPr/>
        </p:nvPicPr>
        <p:blipFill rotWithShape="1">
          <a:blip r:embed="rId5">
            <a:alphaModFix/>
          </a:blip>
          <a:srcRect/>
          <a:stretch/>
        </p:blipFill>
        <p:spPr>
          <a:xfrm>
            <a:off x="2931100" y="2722000"/>
            <a:ext cx="1835524" cy="1899976"/>
          </a:xfrm>
          <a:prstGeom prst="rect">
            <a:avLst/>
          </a:prstGeom>
          <a:noFill/>
          <a:ln>
            <a:noFill/>
          </a:ln>
        </p:spPr>
      </p:pic>
      <p:grpSp>
        <p:nvGrpSpPr>
          <p:cNvPr id="126" name="Google Shape;126;p20"/>
          <p:cNvGrpSpPr/>
          <p:nvPr/>
        </p:nvGrpSpPr>
        <p:grpSpPr>
          <a:xfrm>
            <a:off x="3130462" y="799910"/>
            <a:ext cx="2255131" cy="1801887"/>
            <a:chOff x="3130462" y="799910"/>
            <a:chExt cx="2255131" cy="1801887"/>
          </a:xfrm>
        </p:grpSpPr>
        <p:pic>
          <p:nvPicPr>
            <p:cNvPr id="127" name="Google Shape;127;p20"/>
            <p:cNvPicPr preferRelativeResize="0"/>
            <p:nvPr/>
          </p:nvPicPr>
          <p:blipFill rotWithShape="1">
            <a:blip r:embed="rId6">
              <a:alphaModFix/>
            </a:blip>
            <a:srcRect l="68268" t="12821" r="4051" b="47859"/>
            <a:stretch/>
          </p:blipFill>
          <p:spPr>
            <a:xfrm>
              <a:off x="3130462" y="799910"/>
              <a:ext cx="2255131" cy="1801887"/>
            </a:xfrm>
            <a:prstGeom prst="rect">
              <a:avLst/>
            </a:prstGeom>
            <a:noFill/>
            <a:ln>
              <a:noFill/>
            </a:ln>
          </p:spPr>
        </p:pic>
        <p:sp>
          <p:nvSpPr>
            <p:cNvPr id="128" name="Google Shape;128;p20"/>
            <p:cNvSpPr/>
            <p:nvPr/>
          </p:nvSpPr>
          <p:spPr>
            <a:xfrm>
              <a:off x="4806737" y="1033959"/>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29" name="Google Shape;129;p20"/>
          <p:cNvGrpSpPr/>
          <p:nvPr/>
        </p:nvGrpSpPr>
        <p:grpSpPr>
          <a:xfrm>
            <a:off x="5262916" y="921496"/>
            <a:ext cx="2454110" cy="1680288"/>
            <a:chOff x="5262916" y="921496"/>
            <a:chExt cx="2454110" cy="1680288"/>
          </a:xfrm>
        </p:grpSpPr>
        <p:pic>
          <p:nvPicPr>
            <p:cNvPr id="130" name="Google Shape;130;p20"/>
            <p:cNvPicPr preferRelativeResize="0"/>
            <p:nvPr/>
          </p:nvPicPr>
          <p:blipFill rotWithShape="1">
            <a:blip r:embed="rId6">
              <a:alphaModFix/>
            </a:blip>
            <a:srcRect l="3280" t="59381" r="66598" b="3951"/>
            <a:stretch/>
          </p:blipFill>
          <p:spPr>
            <a:xfrm>
              <a:off x="5262916" y="921496"/>
              <a:ext cx="2454110" cy="1680288"/>
            </a:xfrm>
            <a:prstGeom prst="rect">
              <a:avLst/>
            </a:prstGeom>
            <a:noFill/>
            <a:ln>
              <a:noFill/>
            </a:ln>
          </p:spPr>
        </p:pic>
        <p:sp>
          <p:nvSpPr>
            <p:cNvPr id="131" name="Google Shape;131;p20"/>
            <p:cNvSpPr/>
            <p:nvPr/>
          </p:nvSpPr>
          <p:spPr>
            <a:xfrm>
              <a:off x="6939010" y="1048430"/>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subTitle" idx="1"/>
          </p:nvPr>
        </p:nvSpPr>
        <p:spPr>
          <a:xfrm>
            <a:off x="136500" y="328215"/>
            <a:ext cx="88710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000000"/>
                </a:solidFill>
              </a:rPr>
              <a:t>7’s</a:t>
            </a:r>
            <a:r>
              <a:rPr lang="en" dirty="0">
                <a:solidFill>
                  <a:srgbClr val="000000"/>
                </a:solidFill>
              </a:rPr>
              <a:t> - top of measurement is flat and &gt;¼ of the file</a:t>
            </a:r>
            <a:endParaRPr dirty="0">
              <a:solidFill>
                <a:srgbClr val="000000"/>
              </a:solidFill>
            </a:endParaRPr>
          </a:p>
        </p:txBody>
      </p:sp>
      <p:pic>
        <p:nvPicPr>
          <p:cNvPr id="137" name="Google Shape;137;p21"/>
          <p:cNvPicPr preferRelativeResize="0"/>
          <p:nvPr/>
        </p:nvPicPr>
        <p:blipFill rotWithShape="1">
          <a:blip r:embed="rId3">
            <a:alphaModFix/>
          </a:blip>
          <a:srcRect/>
          <a:stretch/>
        </p:blipFill>
        <p:spPr>
          <a:xfrm>
            <a:off x="6357125" y="1623900"/>
            <a:ext cx="2168975" cy="2123350"/>
          </a:xfrm>
          <a:prstGeom prst="rect">
            <a:avLst/>
          </a:prstGeom>
          <a:noFill/>
          <a:ln>
            <a:noFill/>
          </a:ln>
        </p:spPr>
      </p:pic>
      <p:sp>
        <p:nvSpPr>
          <p:cNvPr id="138" name="Google Shape;138;p21"/>
          <p:cNvSpPr txBox="1"/>
          <p:nvPr/>
        </p:nvSpPr>
        <p:spPr>
          <a:xfrm>
            <a:off x="739543" y="3934161"/>
            <a:ext cx="7146600" cy="7790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Cut the top of the 7 (reverse L)  </a:t>
            </a:r>
            <a:endParaRPr sz="1400" b="0" i="0" u="none" strike="noStrike" cap="none">
              <a:solidFill>
                <a:srgbClr val="FF0000"/>
              </a:solidFill>
              <a:latin typeface="Arial"/>
              <a:ea typeface="Arial"/>
              <a:cs typeface="Arial"/>
              <a:sym typeface="Arial"/>
            </a:endParaRPr>
          </a:p>
        </p:txBody>
      </p:sp>
      <p:pic>
        <p:nvPicPr>
          <p:cNvPr id="139" name="Google Shape;139;p21"/>
          <p:cNvPicPr preferRelativeResize="0"/>
          <p:nvPr/>
        </p:nvPicPr>
        <p:blipFill rotWithShape="1">
          <a:blip r:embed="rId4">
            <a:alphaModFix/>
          </a:blip>
          <a:srcRect/>
          <a:stretch/>
        </p:blipFill>
        <p:spPr>
          <a:xfrm>
            <a:off x="3126770" y="1693199"/>
            <a:ext cx="3063730" cy="2196925"/>
          </a:xfrm>
          <a:prstGeom prst="rect">
            <a:avLst/>
          </a:prstGeom>
          <a:noFill/>
          <a:ln>
            <a:noFill/>
          </a:ln>
        </p:spPr>
      </p:pic>
      <p:grpSp>
        <p:nvGrpSpPr>
          <p:cNvPr id="140" name="Google Shape;140;p21"/>
          <p:cNvGrpSpPr/>
          <p:nvPr/>
        </p:nvGrpSpPr>
        <p:grpSpPr>
          <a:xfrm>
            <a:off x="340050" y="1623900"/>
            <a:ext cx="2971874" cy="2196925"/>
            <a:chOff x="340050" y="1623900"/>
            <a:chExt cx="2971874" cy="2196925"/>
          </a:xfrm>
        </p:grpSpPr>
        <p:pic>
          <p:nvPicPr>
            <p:cNvPr id="141" name="Google Shape;141;p21"/>
            <p:cNvPicPr preferRelativeResize="0"/>
            <p:nvPr/>
          </p:nvPicPr>
          <p:blipFill rotWithShape="1">
            <a:blip r:embed="rId5">
              <a:alphaModFix/>
            </a:blip>
            <a:srcRect t="10699" r="67498" b="46589"/>
            <a:stretch/>
          </p:blipFill>
          <p:spPr>
            <a:xfrm>
              <a:off x="340050" y="1623900"/>
              <a:ext cx="2971874" cy="2196925"/>
            </a:xfrm>
            <a:prstGeom prst="rect">
              <a:avLst/>
            </a:prstGeom>
            <a:noFill/>
            <a:ln>
              <a:noFill/>
            </a:ln>
          </p:spPr>
        </p:pic>
        <p:sp>
          <p:nvSpPr>
            <p:cNvPr id="142" name="Google Shape;142;p21"/>
            <p:cNvSpPr/>
            <p:nvPr/>
          </p:nvSpPr>
          <p:spPr>
            <a:xfrm>
              <a:off x="2590690" y="1976068"/>
              <a:ext cx="369455" cy="4525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1641</Words>
  <Application>Microsoft Macintosh PowerPoint</Application>
  <PresentationFormat>On-screen Show (16:9)</PresentationFormat>
  <Paragraphs>129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Roboto</vt:lpstr>
      <vt:lpstr>Times New Roman</vt:lpstr>
      <vt:lpstr>Simple Light</vt:lpstr>
      <vt:lpstr>Eliason Lab Respo Cleaning Guidelines</vt:lpstr>
      <vt:lpstr>PowerPoint Presentation</vt:lpstr>
      <vt:lpstr>PowerPoint Presentation</vt:lpstr>
      <vt:lpstr>PowerPoint Presentation</vt:lpstr>
      <vt:lpstr>  Scatter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down (lightning bolt)</vt:lpstr>
      <vt:lpstr>Specifically for MMR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Eliason Lab Respo Cleaning Guidelines</dc:title>
  <cp:lastModifiedBy>Krista Kraskura</cp:lastModifiedBy>
  <cp:revision>4</cp:revision>
  <dcterms:modified xsi:type="dcterms:W3CDTF">2021-12-17T21:00:38Z</dcterms:modified>
</cp:coreProperties>
</file>