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787"/>
  </p:normalViewPr>
  <p:slideViewPr>
    <p:cSldViewPr snapToGrid="0">
      <p:cViewPr varScale="1">
        <p:scale>
          <a:sx n="100" d="100"/>
          <a:sy n="100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2988-E5FE-C74C-8703-47CAD4FC4BF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4D14-12DA-FF48-84A2-3AD99A9E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E4D14-12DA-FF48-84A2-3AD99A9E1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5AEB-4243-7B49-898C-EE9CC232CE47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5B19-10A1-C14D-9B8C-1ACBB1FF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D80B78-9DD6-A486-C0A8-88F74F96690A}"/>
              </a:ext>
            </a:extLst>
          </p:cNvPr>
          <p:cNvSpPr/>
          <p:nvPr/>
        </p:nvSpPr>
        <p:spPr>
          <a:xfrm>
            <a:off x="5529945" y="2275113"/>
            <a:ext cx="1545772" cy="15566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Book" panose="02000503020000020003" pitchFamily="2" charset="0"/>
                <a:cs typeface="Baghdad" pitchFamily="2" charset="-78"/>
              </a:rPr>
              <a:t>One function to use for our system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05C30B-AB3B-51B9-6071-B77BD226A353}"/>
              </a:ext>
            </a:extLst>
          </p:cNvPr>
          <p:cNvSpPr/>
          <p:nvPr/>
        </p:nvSpPr>
        <p:spPr>
          <a:xfrm>
            <a:off x="4914901" y="2579912"/>
            <a:ext cx="440872" cy="947057"/>
          </a:xfrm>
          <a:prstGeom prst="rightBrace">
            <a:avLst>
              <a:gd name="adj1" fmla="val 55859"/>
              <a:gd name="adj2" fmla="val 5115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2284D3-87F6-878D-C91D-870DE5354CCF}"/>
              </a:ext>
            </a:extLst>
          </p:cNvPr>
          <p:cNvSpPr/>
          <p:nvPr/>
        </p:nvSpPr>
        <p:spPr>
          <a:xfrm>
            <a:off x="789212" y="1398814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E73D5-6CD8-5C3F-728D-5F9299FF4D91}"/>
              </a:ext>
            </a:extLst>
          </p:cNvPr>
          <p:cNvSpPr txBox="1"/>
          <p:nvPr/>
        </p:nvSpPr>
        <p:spPr>
          <a:xfrm>
            <a:off x="949776" y="552880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A9F5C-BE85-494F-676B-7FE7D47A724E}"/>
              </a:ext>
            </a:extLst>
          </p:cNvPr>
          <p:cNvSpPr txBox="1"/>
          <p:nvPr/>
        </p:nvSpPr>
        <p:spPr>
          <a:xfrm>
            <a:off x="7600948" y="598361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918A9-07C1-6136-20E7-3B1AB4F78AB7}"/>
              </a:ext>
            </a:extLst>
          </p:cNvPr>
          <p:cNvSpPr txBox="1"/>
          <p:nvPr/>
        </p:nvSpPr>
        <p:spPr>
          <a:xfrm>
            <a:off x="7747363" y="1287250"/>
            <a:ext cx="348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Munoz full food web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data frame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Replicates Figures 3, 4 (sun et 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BMF and BCF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frame, </a:t>
            </a:r>
            <a:r>
              <a:rPr lang="en-US" dirty="0" err="1"/>
              <a:t>lm</a:t>
            </a:r>
            <a:r>
              <a:rPr lang="en-US" dirty="0"/>
              <a:t>, predicted </a:t>
            </a:r>
            <a:r>
              <a:rPr lang="en-US" dirty="0" err="1"/>
              <a:t>lm</a:t>
            </a:r>
            <a:r>
              <a:rPr lang="en-US" dirty="0"/>
              <a:t>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Replicates Fig 2, and suppl. Fig 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get Table S6c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4FA204-706E-8DF0-4B9F-5A37D6AAE9D3}"/>
              </a:ext>
            </a:extLst>
          </p:cNvPr>
          <p:cNvSpPr/>
          <p:nvPr/>
        </p:nvSpPr>
        <p:spPr>
          <a:xfrm>
            <a:off x="1582237" y="2107971"/>
            <a:ext cx="2351315" cy="7728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Steady State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3F3C54-C341-E9EC-AF4F-1E859D694BE2}"/>
              </a:ext>
            </a:extLst>
          </p:cNvPr>
          <p:cNvSpPr/>
          <p:nvPr/>
        </p:nvSpPr>
        <p:spPr>
          <a:xfrm>
            <a:off x="2471057" y="2702825"/>
            <a:ext cx="2351315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Bioaccumulation model </a:t>
            </a:r>
          </a:p>
        </p:txBody>
      </p:sp>
    </p:spTree>
    <p:extLst>
      <p:ext uri="{BB962C8B-B14F-4D97-AF65-F5344CB8AC3E}">
        <p14:creationId xmlns:p14="http://schemas.microsoft.com/office/powerpoint/2010/main" val="10803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73EDB9-E358-0481-6084-51FEDA0B4640}"/>
              </a:ext>
            </a:extLst>
          </p:cNvPr>
          <p:cNvSpPr/>
          <p:nvPr/>
        </p:nvSpPr>
        <p:spPr>
          <a:xfrm>
            <a:off x="1559376" y="756554"/>
            <a:ext cx="1681845" cy="772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Input files </a:t>
            </a:r>
          </a:p>
          <a:p>
            <a:pPr algn="ctr"/>
            <a:r>
              <a:rPr lang="en-US" sz="1400" b="1" dirty="0">
                <a:latin typeface="Avenir Book" panose="02000503020000020003" pitchFamily="2" charset="0"/>
                <a:cs typeface="Baghdad" pitchFamily="2" charset="-78"/>
              </a:rPr>
              <a:t>(.csv)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B8147-7F4C-7EA9-83FA-E6B083407208}"/>
              </a:ext>
            </a:extLst>
          </p:cNvPr>
          <p:cNvSpPr txBox="1"/>
          <p:nvPr/>
        </p:nvSpPr>
        <p:spPr>
          <a:xfrm>
            <a:off x="1559376" y="1529440"/>
            <a:ext cx="244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OceanData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ChemicalPArameters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chemicalData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oganismData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foodWebData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2D5B40-1F45-D379-6C52-F5B8DB292712}"/>
              </a:ext>
            </a:extLst>
          </p:cNvPr>
          <p:cNvSpPr/>
          <p:nvPr/>
        </p:nvSpPr>
        <p:spPr>
          <a:xfrm>
            <a:off x="4509404" y="756554"/>
            <a:ext cx="1681845" cy="772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Input data </a:t>
            </a:r>
          </a:p>
          <a:p>
            <a:pPr algn="ctr"/>
            <a:r>
              <a:rPr lang="en-US" sz="1400" b="1" dirty="0">
                <a:latin typeface="Avenir Book" panose="02000503020000020003" pitchFamily="2" charset="0"/>
                <a:cs typeface="Baghdad" pitchFamily="2" charset="-78"/>
              </a:rPr>
              <a:t>(hard coded)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51B64-6D3E-06B2-1E7F-AF0335E8A964}"/>
              </a:ext>
            </a:extLst>
          </p:cNvPr>
          <p:cNvSpPr txBox="1"/>
          <p:nvPr/>
        </p:nvSpPr>
        <p:spPr>
          <a:xfrm>
            <a:off x="4324347" y="1529440"/>
            <a:ext cx="34901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NgData</a:t>
            </a:r>
            <a:r>
              <a:rPr lang="en-US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Consoer_PFOSratio</a:t>
            </a:r>
            <a:r>
              <a:rPr lang="en-US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Consoer_PFOAratio</a:t>
            </a:r>
            <a:r>
              <a:rPr lang="en-US" sz="2000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(BMF &amp; BCF)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observedData_BCF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observedData_BMF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AF65A-B008-EB35-B74E-3081BA7BC789}"/>
              </a:ext>
            </a:extLst>
          </p:cNvPr>
          <p:cNvSpPr txBox="1"/>
          <p:nvPr/>
        </p:nvSpPr>
        <p:spPr>
          <a:xfrm>
            <a:off x="7255663" y="291443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BCF units: L/kg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8474E-0C2D-C3C6-7290-0BE3F4BAC753}"/>
              </a:ext>
            </a:extLst>
          </p:cNvPr>
          <p:cNvSpPr txBox="1"/>
          <p:nvPr/>
        </p:nvSpPr>
        <p:spPr>
          <a:xfrm>
            <a:off x="7255663" y="3244334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BMF units: kg/kg</a:t>
            </a:r>
          </a:p>
        </p:txBody>
      </p:sp>
    </p:spTree>
    <p:extLst>
      <p:ext uri="{BB962C8B-B14F-4D97-AF65-F5344CB8AC3E}">
        <p14:creationId xmlns:p14="http://schemas.microsoft.com/office/powerpoint/2010/main" val="42546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8393-64E4-FE55-55F0-47067636F83C}"/>
              </a:ext>
            </a:extLst>
          </p:cNvPr>
          <p:cNvSpPr txBox="1"/>
          <p:nvPr/>
        </p:nvSpPr>
        <p:spPr>
          <a:xfrm>
            <a:off x="621992" y="1402806"/>
            <a:ext cx="1844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  <a:p>
            <a:endParaRPr lang="en-US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1853291" y="1513113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4A4A8-8A95-1FE3-FF8E-7003D255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30" y="857818"/>
            <a:ext cx="35306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07DF8-7D57-978C-570E-6713CEDED4E9}"/>
              </a:ext>
            </a:extLst>
          </p:cNvPr>
          <p:cNvSpPr txBox="1"/>
          <p:nvPr/>
        </p:nvSpPr>
        <p:spPr>
          <a:xfrm>
            <a:off x="7126784" y="581814"/>
            <a:ext cx="471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OUTPUTS/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E9636-5666-E2AC-DFDC-2246333F5865}"/>
              </a:ext>
            </a:extLst>
          </p:cNvPr>
          <p:cNvSpPr txBox="1"/>
          <p:nvPr/>
        </p:nvSpPr>
        <p:spPr>
          <a:xfrm>
            <a:off x="6774197" y="1105034"/>
            <a:ext cx="5234923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settings, used to define how the model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chooseEd</a:t>
            </a:r>
            <a:endParaRPr lang="en-US" dirty="0"/>
          </a:p>
          <a:p>
            <a:r>
              <a:rPr lang="en-US" sz="1050" i="1" dirty="0">
                <a:effectLst/>
                <a:latin typeface="Helvetica" pitchFamily="2" charset="0"/>
              </a:rPr>
              <a:t>E_D = Chemical absorption efficiency across the gut</a:t>
            </a:r>
            <a:r>
              <a:rPr lang="en-US" sz="1050" dirty="0">
                <a:latin typeface="Helvetica" pitchFamily="2" charset="0"/>
              </a:rPr>
              <a:t> </a:t>
            </a:r>
            <a:r>
              <a:rPr lang="en-US" sz="1050" i="1" dirty="0">
                <a:effectLst/>
                <a:latin typeface="Helvetica" pitchFamily="2" charset="0"/>
              </a:rPr>
              <a:t>membrane (gut or dietary chemical absorption efficiency) </a:t>
            </a:r>
            <a:endParaRPr lang="en-US" sz="1050" dirty="0"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chooseDiet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‘default’, ‘zero’, 'Martin BMF’ | 'Martin BMF rev’, 'forced Munoz’ (</a:t>
            </a:r>
            <a:r>
              <a:rPr lang="en-US" sz="1600" u="sng" dirty="0"/>
              <a:t>Manual –read in provided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dietData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chooseDmw</a:t>
            </a:r>
            <a:r>
              <a:rPr lang="en-US" dirty="0"/>
              <a:t> = "</a:t>
            </a:r>
            <a:r>
              <a:rPr lang="en-US" dirty="0" err="1"/>
              <a:t>Droge</a:t>
            </a:r>
            <a:r>
              <a:rPr lang="en-US" dirty="0"/>
              <a:t>”</a:t>
            </a:r>
          </a:p>
          <a:p>
            <a:r>
              <a:rPr lang="en-US" sz="1100" i="1" dirty="0">
                <a:effectLst/>
                <a:latin typeface="Helvetica" pitchFamily="2" charset="0"/>
              </a:rPr>
              <a:t>Partitioning to phospholipids is described by the membrane-water partitioning coefficient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S3a. Log </a:t>
            </a:r>
            <a:r>
              <a:rPr lang="en-US" dirty="0" err="1"/>
              <a:t>Dmw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chooseEw</a:t>
            </a:r>
            <a:r>
              <a:rPr lang="en-US" b="1" dirty="0"/>
              <a:t> </a:t>
            </a:r>
            <a:r>
              <a:rPr lang="en-US" dirty="0"/>
              <a:t>= "empirical”</a:t>
            </a:r>
          </a:p>
          <a:p>
            <a:r>
              <a:rPr lang="en-US" sz="1100" i="1" dirty="0">
                <a:effectLst/>
                <a:latin typeface="Helvetica" pitchFamily="2" charset="0"/>
              </a:rPr>
              <a:t>Chemical absorption efficiency across the gill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i="1" dirty="0">
                <a:effectLst/>
                <a:latin typeface="Helvetica" pitchFamily="2" charset="0"/>
              </a:rPr>
              <a:t>membrane (aqueous chemical absorption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i="1" dirty="0">
                <a:effectLst/>
                <a:latin typeface="Helvetica" pitchFamily="2" charset="0"/>
              </a:rPr>
              <a:t>efficiency)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chooseKoc</a:t>
            </a:r>
            <a:r>
              <a:rPr lang="en-US" dirty="0"/>
              <a:t> = "</a:t>
            </a:r>
            <a:r>
              <a:rPr lang="en-US" dirty="0" err="1"/>
              <a:t>Koc_Munoz</a:t>
            </a:r>
            <a:r>
              <a:rPr lang="en-US" dirty="0"/>
              <a:t>”</a:t>
            </a:r>
          </a:p>
          <a:p>
            <a:r>
              <a:rPr lang="en-US" sz="1200" i="1" dirty="0" err="1"/>
              <a:t>Koc</a:t>
            </a:r>
            <a:r>
              <a:rPr lang="en-US" sz="1200" i="1" dirty="0"/>
              <a:t> is the organic carbon partitioning coefficient; </a:t>
            </a:r>
            <a:r>
              <a:rPr lang="en-US" sz="1200" i="1" dirty="0" err="1"/>
              <a:t>Koc</a:t>
            </a:r>
            <a:r>
              <a:rPr lang="en-US" sz="1200" i="1" dirty="0"/>
              <a:t> = </a:t>
            </a:r>
            <a:r>
              <a:rPr lang="en-US" sz="1200" i="1" dirty="0" err="1"/>
              <a:t>Kd</a:t>
            </a:r>
            <a:r>
              <a:rPr lang="en-US" sz="1200" i="1" dirty="0"/>
              <a:t> / OCS</a:t>
            </a:r>
          </a:p>
          <a:p>
            <a:r>
              <a:rPr lang="en-US" sz="1200" i="1" dirty="0"/>
              <a:t>OCS is the organic carbon content of the sediment</a:t>
            </a:r>
          </a:p>
          <a:p>
            <a:r>
              <a:rPr lang="en-US" sz="1200" i="1" dirty="0" err="1"/>
              <a:t>Kd</a:t>
            </a:r>
            <a:r>
              <a:rPr lang="en-US" sz="1200" i="1" dirty="0"/>
              <a:t> = </a:t>
            </a:r>
            <a:r>
              <a:rPr lang="en-US" sz="1200" i="1" dirty="0">
                <a:effectLst/>
                <a:latin typeface="Helvetica" pitchFamily="2" charset="0"/>
              </a:rPr>
              <a:t>Dietary uptake rate constant</a:t>
            </a:r>
            <a:endParaRPr lang="en-US" sz="1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 </a:t>
            </a:r>
            <a:r>
              <a:rPr lang="en-US" dirty="0" err="1">
                <a:solidFill>
                  <a:schemeClr val="accent3"/>
                </a:solidFill>
              </a:rPr>
              <a:t>chemicalParameters</a:t>
            </a:r>
            <a:r>
              <a:rPr lang="en-US" dirty="0">
                <a:solidFill>
                  <a:schemeClr val="accent3"/>
                </a:solidFill>
              </a:rPr>
              <a:t>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315724" y="1788342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88A4E-8CC1-7B17-FB8A-8693A92D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1402806"/>
            <a:ext cx="2933700" cy="180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Environment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BA849-0768-8954-1A29-5F2B94C401FC}"/>
              </a:ext>
            </a:extLst>
          </p:cNvPr>
          <p:cNvSpPr txBox="1"/>
          <p:nvPr/>
        </p:nvSpPr>
        <p:spPr>
          <a:xfrm>
            <a:off x="7600948" y="598361"/>
            <a:ext cx="348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(all provided no internal calculations)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2BA3-D27C-8B9B-9618-C3CBA9506DAB}"/>
              </a:ext>
            </a:extLst>
          </p:cNvPr>
          <p:cNvSpPr txBox="1"/>
          <p:nvPr/>
        </p:nvSpPr>
        <p:spPr>
          <a:xfrm>
            <a:off x="6879771" y="1524000"/>
            <a:ext cx="4093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oceanData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C_OX: dissolved oxygen concentration (mg/L)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T: temperature (C)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C_SS: concentration of suspended solids (kg/L)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OCS: organic carbon content of the sediment (kg/L)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pHi</a:t>
            </a:r>
            <a:r>
              <a:rPr lang="en-US" dirty="0"/>
              <a:t> = 7.4 default for internal pH as suggested by Armitage et  al. 2013</a:t>
            </a:r>
          </a:p>
        </p:txBody>
      </p:sp>
    </p:spTree>
    <p:extLst>
      <p:ext uri="{BB962C8B-B14F-4D97-AF65-F5344CB8AC3E}">
        <p14:creationId xmlns:p14="http://schemas.microsoft.com/office/powerpoint/2010/main" val="128723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179387" y="2051049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9E551-866B-47EE-8CD3-15356609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30" y="930728"/>
            <a:ext cx="2654300" cy="265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58070-F82A-7D34-1E64-CB2CD12DE9BB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CB2AB-A239-6403-774B-DD1693AE85B4}"/>
              </a:ext>
            </a:extLst>
          </p:cNvPr>
          <p:cNvSpPr txBox="1"/>
          <p:nvPr/>
        </p:nvSpPr>
        <p:spPr>
          <a:xfrm>
            <a:off x="6487886" y="544285"/>
            <a:ext cx="392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OUTPUTS/description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DB3BC5-B733-DAE0-5528-179F5AB88FD9}"/>
              </a:ext>
            </a:extLst>
          </p:cNvPr>
          <p:cNvSpPr/>
          <p:nvPr/>
        </p:nvSpPr>
        <p:spPr>
          <a:xfrm>
            <a:off x="3178628" y="2993572"/>
            <a:ext cx="1230085" cy="685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37B84-E827-9350-9E82-9152B6A1A60B}"/>
              </a:ext>
            </a:extLst>
          </p:cNvPr>
          <p:cNvSpPr txBox="1"/>
          <p:nvPr/>
        </p:nvSpPr>
        <p:spPr>
          <a:xfrm>
            <a:off x="6096000" y="1240971"/>
            <a:ext cx="49938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that holds parameters unique to each PFAS chemical.</a:t>
            </a:r>
          </a:p>
          <a:p>
            <a:endParaRPr lang="en-US" dirty="0"/>
          </a:p>
          <a:p>
            <a:r>
              <a:rPr lang="en-US" dirty="0"/>
              <a:t>Parameters include </a:t>
            </a:r>
            <a:r>
              <a:rPr lang="en-US" dirty="0" err="1"/>
              <a:t>physiochemial</a:t>
            </a:r>
            <a:r>
              <a:rPr lang="en-US" dirty="0"/>
              <a:t> properties, pH-dependent properties (varies with environment), and empirically-derived parameter values (sometimes varies with organism characteristics/study; this choice is made during the instantiation of this class)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Functions include calculation of chemical-specific parameters, which may depend on environmental parameters (class Environment):</a:t>
            </a:r>
          </a:p>
          <a:p>
            <a:pPr marL="574675"/>
            <a:endParaRPr lang="en-US" dirty="0"/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Partitioning coefficients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Organism functions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Diet functions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r>
              <a:rPr lang="en-US" dirty="0"/>
              <a:t>Rate constant functions (</a:t>
            </a:r>
            <a:r>
              <a:rPr lang="en-US" sz="1200" dirty="0"/>
              <a:t>e.g. k_1 = clearance rate constant (L/kg*d)  for chemical uptake via respiratory area (i.e., gills and skin) </a:t>
            </a:r>
          </a:p>
          <a:p>
            <a:pPr marL="860425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488243" y="2324098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FBC34-5B14-1355-52EE-AFC7C152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85" y="1709332"/>
            <a:ext cx="27178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Organism 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4DC09-5F11-B59F-4F96-685E49270224}"/>
              </a:ext>
            </a:extLst>
          </p:cNvPr>
          <p:cNvSpPr txBox="1"/>
          <p:nvPr/>
        </p:nvSpPr>
        <p:spPr>
          <a:xfrm>
            <a:off x="7600948" y="598361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B5F20-385A-74B6-EF7C-41843DE2F7A6}"/>
              </a:ext>
            </a:extLst>
          </p:cNvPr>
          <p:cNvSpPr/>
          <p:nvPr/>
        </p:nvSpPr>
        <p:spPr>
          <a:xfrm>
            <a:off x="3147785" y="2645229"/>
            <a:ext cx="1230085" cy="685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EB01-8A4E-7AE7-D23E-1395F7171925}"/>
              </a:ext>
            </a:extLst>
          </p:cNvPr>
          <p:cNvSpPr txBox="1"/>
          <p:nvPr/>
        </p:nvSpPr>
        <p:spPr>
          <a:xfrm>
            <a:off x="6781800" y="1515265"/>
            <a:ext cx="47882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that holds chemical data that is unique to each model system. This includes both model parameters and input variables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ChemData</a:t>
            </a:r>
            <a:r>
              <a:rPr lang="en-US" dirty="0"/>
              <a:t> .csv)</a:t>
            </a:r>
          </a:p>
          <a:p>
            <a:r>
              <a:rPr lang="en-US" dirty="0"/>
              <a:t>Cs = Concentration in sediment</a:t>
            </a:r>
          </a:p>
          <a:p>
            <a:r>
              <a:rPr lang="en-US" dirty="0"/>
              <a:t>OCS =organic carbon content of the sediment</a:t>
            </a:r>
          </a:p>
          <a:p>
            <a:r>
              <a:rPr lang="en-US" dirty="0" err="1"/>
              <a:t>Koc</a:t>
            </a:r>
            <a:r>
              <a:rPr lang="en-US" dirty="0"/>
              <a:t> = organic carbon partitioning coefficient; </a:t>
            </a:r>
            <a:r>
              <a:rPr lang="en-US" dirty="0" err="1"/>
              <a:t>Koc</a:t>
            </a:r>
            <a:r>
              <a:rPr lang="en-US" dirty="0"/>
              <a:t> = </a:t>
            </a:r>
            <a:r>
              <a:rPr lang="en-US" dirty="0" err="1"/>
              <a:t>Kd</a:t>
            </a:r>
            <a:r>
              <a:rPr lang="en-US" dirty="0"/>
              <a:t> / OCS  </a:t>
            </a:r>
          </a:p>
        </p:txBody>
      </p:sp>
    </p:spTree>
    <p:extLst>
      <p:ext uri="{BB962C8B-B14F-4D97-AF65-F5344CB8AC3E}">
        <p14:creationId xmlns:p14="http://schemas.microsoft.com/office/powerpoint/2010/main" val="6326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52E0C-13AD-86A3-AC9F-148FD6057228}"/>
              </a:ext>
            </a:extLst>
          </p:cNvPr>
          <p:cNvSpPr/>
          <p:nvPr/>
        </p:nvSpPr>
        <p:spPr>
          <a:xfrm>
            <a:off x="721176" y="544285"/>
            <a:ext cx="1681845" cy="772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  <a:cs typeface="Baghdad" pitchFamily="2" charset="-78"/>
              </a:rPr>
              <a:t>Define Classes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67B7D99-433A-42C2-67EB-080E1FC518C1}"/>
              </a:ext>
            </a:extLst>
          </p:cNvPr>
          <p:cNvSpPr/>
          <p:nvPr/>
        </p:nvSpPr>
        <p:spPr>
          <a:xfrm rot="10800000">
            <a:off x="2141764" y="2612571"/>
            <a:ext cx="522513" cy="206829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8148B7-AA4C-4281-5EF3-4DF0EB37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73" y="1517893"/>
            <a:ext cx="3951868" cy="1693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37E63-4DF2-09F3-8932-D54F51C2B4B1}"/>
              </a:ext>
            </a:extLst>
          </p:cNvPr>
          <p:cNvSpPr txBox="1"/>
          <p:nvPr/>
        </p:nvSpPr>
        <p:spPr>
          <a:xfrm>
            <a:off x="621992" y="1402806"/>
            <a:ext cx="1844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Chemical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Organism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8173-B8AE-1E03-4ADA-B43302684A2B}"/>
              </a:ext>
            </a:extLst>
          </p:cNvPr>
          <p:cNvSpPr txBox="1"/>
          <p:nvPr/>
        </p:nvSpPr>
        <p:spPr>
          <a:xfrm>
            <a:off x="7600948" y="598361"/>
            <a:ext cx="3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OUTPUTS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C14066-B4B1-0E5A-EBAA-F287D70C0A1C}"/>
              </a:ext>
            </a:extLst>
          </p:cNvPr>
          <p:cNvSpPr/>
          <p:nvPr/>
        </p:nvSpPr>
        <p:spPr>
          <a:xfrm>
            <a:off x="2777474" y="2880134"/>
            <a:ext cx="1631240" cy="4291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1034E-11C8-B2E2-7740-7546E4057703}"/>
              </a:ext>
            </a:extLst>
          </p:cNvPr>
          <p:cNvSpPr txBox="1"/>
          <p:nvPr/>
        </p:nvSpPr>
        <p:spPr>
          <a:xfrm>
            <a:off x="7413170" y="1317170"/>
            <a:ext cx="4057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include calculations of </a:t>
            </a:r>
          </a:p>
          <a:p>
            <a:r>
              <a:rPr lang="en-US" dirty="0"/>
              <a:t>(1) diet composition</a:t>
            </a:r>
          </a:p>
          <a:p>
            <a:r>
              <a:rPr lang="en-US" dirty="0"/>
              <a:t>(2) bioenergetic rates</a:t>
            </a:r>
          </a:p>
          <a:p>
            <a:r>
              <a:rPr lang="en-US" dirty="0"/>
              <a:t>(3) partitioning coefficients</a:t>
            </a:r>
          </a:p>
          <a:p>
            <a:r>
              <a:rPr lang="en-US" dirty="0"/>
              <a:t>(4) chemical uptake and elimination rate constants</a:t>
            </a:r>
          </a:p>
        </p:txBody>
      </p:sp>
    </p:spTree>
    <p:extLst>
      <p:ext uri="{BB962C8B-B14F-4D97-AF65-F5344CB8AC3E}">
        <p14:creationId xmlns:p14="http://schemas.microsoft.com/office/powerpoint/2010/main" val="14604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501-47E9-C505-2C24-09B1CC67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54F8-EA81-BA54-C947-CE87F0F6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BMF with our data:</a:t>
            </a:r>
          </a:p>
          <a:p>
            <a:pPr lvl="1"/>
            <a:r>
              <a:rPr lang="en-US" dirty="0"/>
              <a:t>Change: </a:t>
            </a:r>
          </a:p>
          <a:p>
            <a:pPr lvl="2"/>
            <a:r>
              <a:rPr lang="en-US" b="1" u="sng" dirty="0"/>
              <a:t>organism weight (</a:t>
            </a:r>
            <a:r>
              <a:rPr lang="en-US" b="1" u="sng" dirty="0" err="1"/>
              <a:t>organismData</a:t>
            </a:r>
            <a:r>
              <a:rPr lang="en-US" b="1" u="sng" dirty="0"/>
              <a:t>); </a:t>
            </a:r>
            <a:r>
              <a:rPr lang="en-US" u="sng" dirty="0"/>
              <a:t>see table S2</a:t>
            </a:r>
            <a:r>
              <a:rPr lang="en-US" b="1" u="sng" dirty="0"/>
              <a:t> </a:t>
            </a:r>
          </a:p>
          <a:p>
            <a:pPr lvl="2"/>
            <a:r>
              <a:rPr lang="en-US" u="sng" dirty="0"/>
              <a:t>Temperature (</a:t>
            </a:r>
            <a:r>
              <a:rPr lang="en-US" u="sng" dirty="0" err="1"/>
              <a:t>oceanData</a:t>
            </a:r>
            <a:r>
              <a:rPr lang="en-US" u="sng" dirty="0"/>
              <a:t>)</a:t>
            </a:r>
          </a:p>
          <a:p>
            <a:pPr lvl="2"/>
            <a:r>
              <a:rPr lang="en-US" u="sng" dirty="0"/>
              <a:t>DO? (</a:t>
            </a:r>
            <a:r>
              <a:rPr lang="en-US" u="sng" dirty="0" err="1"/>
              <a:t>oceanData</a:t>
            </a:r>
            <a:r>
              <a:rPr lang="en-US" u="sng" dirty="0"/>
              <a:t>)</a:t>
            </a:r>
          </a:p>
          <a:p>
            <a:pPr lvl="2"/>
            <a:r>
              <a:rPr lang="en-US" u="sng" dirty="0"/>
              <a:t>OCS (</a:t>
            </a:r>
            <a:r>
              <a:rPr lang="en-US" u="sng" dirty="0" err="1"/>
              <a:t>oceanData</a:t>
            </a:r>
            <a:r>
              <a:rPr lang="en-US" u="sng" dirty="0"/>
              <a:t>)</a:t>
            </a:r>
          </a:p>
          <a:p>
            <a:pPr lvl="2"/>
            <a:r>
              <a:rPr lang="en-US" dirty="0"/>
              <a:t>growth rates? (cite)</a:t>
            </a:r>
          </a:p>
          <a:p>
            <a:pPr lvl="2"/>
            <a:r>
              <a:rPr lang="en-US" dirty="0"/>
              <a:t>Chemical uptake rates (use trout Martin et al) </a:t>
            </a:r>
          </a:p>
          <a:p>
            <a:r>
              <a:rPr lang="en-US" dirty="0"/>
              <a:t>OCS: they don’t have for Martin BCF BMF – we do!</a:t>
            </a:r>
          </a:p>
          <a:p>
            <a:pPr lvl="1"/>
            <a:r>
              <a:rPr lang="en-US" dirty="0"/>
              <a:t>The BAF with mean max etc. </a:t>
            </a:r>
          </a:p>
          <a:p>
            <a:pPr lvl="2"/>
            <a:r>
              <a:rPr lang="en-US" dirty="0"/>
              <a:t>Use S6c (while body ) </a:t>
            </a:r>
          </a:p>
          <a:p>
            <a:pPr lvl="2"/>
            <a:r>
              <a:rPr lang="en-US" dirty="0"/>
              <a:t>Season </a:t>
            </a:r>
          </a:p>
          <a:p>
            <a:pPr lvl="3"/>
            <a:r>
              <a:rPr lang="en-US" dirty="0"/>
              <a:t>Temp</a:t>
            </a:r>
          </a:p>
          <a:p>
            <a:pPr lvl="3"/>
            <a:r>
              <a:rPr lang="en-US" dirty="0"/>
              <a:t>DO</a:t>
            </a:r>
          </a:p>
          <a:p>
            <a:pPr lvl="2"/>
            <a:r>
              <a:rPr lang="en-US" dirty="0"/>
              <a:t>Body size</a:t>
            </a:r>
          </a:p>
          <a:p>
            <a:pPr lvl="2"/>
            <a:r>
              <a:rPr lang="en-US" dirty="0"/>
              <a:t>Activity (ventilation rate)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water PFAA???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Can we incorporate?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2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53BA2-C6B0-949E-A58D-4F6D13B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4300"/>
            <a:ext cx="5600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1903</TotalTime>
  <Words>653</Words>
  <Application>Microsoft Macintosh PowerPoint</Application>
  <PresentationFormat>Widescreen</PresentationFormat>
  <Paragraphs>134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303</cp:revision>
  <dcterms:created xsi:type="dcterms:W3CDTF">2023-05-09T18:48:29Z</dcterms:created>
  <dcterms:modified xsi:type="dcterms:W3CDTF">2023-05-18T10:38:18Z</dcterms:modified>
</cp:coreProperties>
</file>