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64" r:id="rId4"/>
    <p:sldId id="266" r:id="rId5"/>
    <p:sldId id="258" r:id="rId6"/>
    <p:sldId id="262" r:id="rId7"/>
    <p:sldId id="259" r:id="rId8"/>
    <p:sldId id="260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7"/>
    <p:restoredTop sz="94789"/>
  </p:normalViewPr>
  <p:slideViewPr>
    <p:cSldViewPr snapToGrid="0">
      <p:cViewPr varScale="1">
        <p:scale>
          <a:sx n="112" d="100"/>
          <a:sy n="112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2988-E5FE-C74C-8703-47CAD4FC4BF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E4D14-12DA-FF48-84A2-3AD99A9E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E4D14-12DA-FF48-84A2-3AD99A9E1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4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5AEB-4243-7B49-898C-EE9CC232CE4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2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D80B78-9DD6-A486-C0A8-88F74F96690A}"/>
              </a:ext>
            </a:extLst>
          </p:cNvPr>
          <p:cNvSpPr/>
          <p:nvPr/>
        </p:nvSpPr>
        <p:spPr>
          <a:xfrm>
            <a:off x="5715547" y="2482838"/>
            <a:ext cx="2151015" cy="155665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venir Book" panose="02000503020000020003" pitchFamily="2" charset="0"/>
                <a:cs typeface="Baghdad" pitchFamily="2" charset="-78"/>
              </a:rPr>
              <a:t>One function to use for our system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605C30B-AB3B-51B9-6071-B77BD226A353}"/>
              </a:ext>
            </a:extLst>
          </p:cNvPr>
          <p:cNvSpPr/>
          <p:nvPr/>
        </p:nvSpPr>
        <p:spPr>
          <a:xfrm>
            <a:off x="4983481" y="2324454"/>
            <a:ext cx="440872" cy="1709599"/>
          </a:xfrm>
          <a:prstGeom prst="rightBrace">
            <a:avLst>
              <a:gd name="adj1" fmla="val 55859"/>
              <a:gd name="adj2" fmla="val 5115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2284D3-87F6-878D-C91D-870DE5354CCF}"/>
              </a:ext>
            </a:extLst>
          </p:cNvPr>
          <p:cNvSpPr/>
          <p:nvPr/>
        </p:nvSpPr>
        <p:spPr>
          <a:xfrm>
            <a:off x="2320832" y="1154135"/>
            <a:ext cx="235131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4FA204-706E-8DF0-4B9F-5A37D6AAE9D3}"/>
              </a:ext>
            </a:extLst>
          </p:cNvPr>
          <p:cNvSpPr/>
          <p:nvPr/>
        </p:nvSpPr>
        <p:spPr>
          <a:xfrm>
            <a:off x="2323009" y="2207651"/>
            <a:ext cx="2351315" cy="77288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Steady State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3F3C54-C341-E9EC-AF4F-1E859D694BE2}"/>
              </a:ext>
            </a:extLst>
          </p:cNvPr>
          <p:cNvSpPr/>
          <p:nvPr/>
        </p:nvSpPr>
        <p:spPr>
          <a:xfrm>
            <a:off x="2340972" y="3261167"/>
            <a:ext cx="2351315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Bioaccumulation model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DFB1C0-3BB0-FBD4-0345-18B790D30B06}"/>
              </a:ext>
            </a:extLst>
          </p:cNvPr>
          <p:cNvSpPr/>
          <p:nvPr/>
        </p:nvSpPr>
        <p:spPr>
          <a:xfrm>
            <a:off x="1805940" y="1314450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FB489D-0551-0029-A1FF-A55D123AB915}"/>
              </a:ext>
            </a:extLst>
          </p:cNvPr>
          <p:cNvSpPr/>
          <p:nvPr/>
        </p:nvSpPr>
        <p:spPr>
          <a:xfrm>
            <a:off x="1796682" y="2324454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9960ED-450D-AC88-7548-698CA1A9A0D2}"/>
              </a:ext>
            </a:extLst>
          </p:cNvPr>
          <p:cNvSpPr/>
          <p:nvPr/>
        </p:nvSpPr>
        <p:spPr>
          <a:xfrm>
            <a:off x="1796682" y="3413295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031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73EDB9-E358-0481-6084-51FEDA0B4640}"/>
              </a:ext>
            </a:extLst>
          </p:cNvPr>
          <p:cNvSpPr/>
          <p:nvPr/>
        </p:nvSpPr>
        <p:spPr>
          <a:xfrm>
            <a:off x="1559376" y="756554"/>
            <a:ext cx="1681845" cy="772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Input files </a:t>
            </a:r>
          </a:p>
          <a:p>
            <a:pPr algn="ctr"/>
            <a:r>
              <a:rPr lang="en-US" sz="1400" b="1" dirty="0">
                <a:latin typeface="Avenir Book" panose="02000503020000020003" pitchFamily="2" charset="0"/>
                <a:cs typeface="Baghdad" pitchFamily="2" charset="-78"/>
              </a:rPr>
              <a:t>(.csv)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B8147-7F4C-7EA9-83FA-E6B083407208}"/>
              </a:ext>
            </a:extLst>
          </p:cNvPr>
          <p:cNvSpPr txBox="1"/>
          <p:nvPr/>
        </p:nvSpPr>
        <p:spPr>
          <a:xfrm>
            <a:off x="1559376" y="1529440"/>
            <a:ext cx="244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OceanData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ChemicalPArameters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chemicalData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oganismData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foodWebData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2D5B40-1F45-D379-6C52-F5B8DB292712}"/>
              </a:ext>
            </a:extLst>
          </p:cNvPr>
          <p:cNvSpPr/>
          <p:nvPr/>
        </p:nvSpPr>
        <p:spPr>
          <a:xfrm>
            <a:off x="4509404" y="756554"/>
            <a:ext cx="1681845" cy="772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Input data </a:t>
            </a:r>
          </a:p>
          <a:p>
            <a:pPr algn="ctr"/>
            <a:r>
              <a:rPr lang="en-US" sz="1400" b="1" dirty="0">
                <a:latin typeface="Avenir Book" panose="02000503020000020003" pitchFamily="2" charset="0"/>
                <a:cs typeface="Baghdad" pitchFamily="2" charset="-78"/>
              </a:rPr>
              <a:t>(hard coded)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51B64-6D3E-06B2-1E7F-AF0335E8A964}"/>
              </a:ext>
            </a:extLst>
          </p:cNvPr>
          <p:cNvSpPr txBox="1"/>
          <p:nvPr/>
        </p:nvSpPr>
        <p:spPr>
          <a:xfrm>
            <a:off x="4324347" y="1529440"/>
            <a:ext cx="34901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NgData</a:t>
            </a:r>
            <a:r>
              <a:rPr lang="en-US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(BMF &amp; BCF)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Consoer_PFOSratio</a:t>
            </a:r>
            <a:r>
              <a:rPr lang="en-US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(BMF &amp; BCF)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Consoer_PFOAratio</a:t>
            </a:r>
            <a:r>
              <a:rPr lang="en-US" sz="2000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(BMF &amp; BCF)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observedData_BCF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observedData_BMF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AF65A-B008-EB35-B74E-3081BA7BC789}"/>
              </a:ext>
            </a:extLst>
          </p:cNvPr>
          <p:cNvSpPr txBox="1"/>
          <p:nvPr/>
        </p:nvSpPr>
        <p:spPr>
          <a:xfrm>
            <a:off x="7255663" y="291443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BCF units: L/kg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8474E-0C2D-C3C6-7290-0BE3F4BAC753}"/>
              </a:ext>
            </a:extLst>
          </p:cNvPr>
          <p:cNvSpPr txBox="1"/>
          <p:nvPr/>
        </p:nvSpPr>
        <p:spPr>
          <a:xfrm>
            <a:off x="7255663" y="3244334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BMF units: kg/kg</a:t>
            </a:r>
          </a:p>
        </p:txBody>
      </p:sp>
    </p:spTree>
    <p:extLst>
      <p:ext uri="{BB962C8B-B14F-4D97-AF65-F5344CB8AC3E}">
        <p14:creationId xmlns:p14="http://schemas.microsoft.com/office/powerpoint/2010/main" val="425467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07C88F-7F24-63A1-9797-8C567BC62D55}"/>
              </a:ext>
            </a:extLst>
          </p:cNvPr>
          <p:cNvSpPr/>
          <p:nvPr/>
        </p:nvSpPr>
        <p:spPr>
          <a:xfrm>
            <a:off x="768529" y="447431"/>
            <a:ext cx="2351315" cy="77288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Steady State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AB9B24-70B0-56A3-27BB-2313C1B1EDF4}"/>
              </a:ext>
            </a:extLst>
          </p:cNvPr>
          <p:cNvSpPr/>
          <p:nvPr/>
        </p:nvSpPr>
        <p:spPr>
          <a:xfrm>
            <a:off x="242202" y="564234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277AF-A0A6-EEC3-F7CC-FDE1B41E1C06}"/>
              </a:ext>
            </a:extLst>
          </p:cNvPr>
          <p:cNvSpPr txBox="1"/>
          <p:nvPr/>
        </p:nvSpPr>
        <p:spPr>
          <a:xfrm>
            <a:off x="790521" y="1426964"/>
            <a:ext cx="4523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chem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organism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environment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environmental chem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P (proportion of consumed food items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Pd ( proportion of consumed sediment)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54EB9-0FE5-4143-5962-75487EC2FAF8}"/>
              </a:ext>
            </a:extLst>
          </p:cNvPr>
          <p:cNvSpPr txBox="1"/>
          <p:nvPr/>
        </p:nvSpPr>
        <p:spPr>
          <a:xfrm>
            <a:off x="838200" y="3429000"/>
            <a:ext cx="505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Calculates:  C_B  = tissue PFAA concentrations </a:t>
            </a:r>
          </a:p>
        </p:txBody>
      </p:sp>
    </p:spTree>
    <p:extLst>
      <p:ext uri="{BB962C8B-B14F-4D97-AF65-F5344CB8AC3E}">
        <p14:creationId xmlns:p14="http://schemas.microsoft.com/office/powerpoint/2010/main" val="39065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53BA2-C6B0-949E-A58D-4F6D13B1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7180"/>
            <a:ext cx="9521190" cy="56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FDC1-602A-A169-6462-1EEC1767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622-4F21-852A-B6D2-BBB1419F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8393-64E4-FE55-55F0-47067636F83C}"/>
              </a:ext>
            </a:extLst>
          </p:cNvPr>
          <p:cNvSpPr txBox="1"/>
          <p:nvPr/>
        </p:nvSpPr>
        <p:spPr>
          <a:xfrm>
            <a:off x="621992" y="1402806"/>
            <a:ext cx="1844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  <a:p>
            <a:endParaRPr lang="en-US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1853291" y="1513113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4A4A8-8A95-1FE3-FF8E-7003D255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30" y="857818"/>
            <a:ext cx="35306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07DF8-7D57-978C-570E-6713CEDED4E9}"/>
              </a:ext>
            </a:extLst>
          </p:cNvPr>
          <p:cNvSpPr txBox="1"/>
          <p:nvPr/>
        </p:nvSpPr>
        <p:spPr>
          <a:xfrm>
            <a:off x="7126784" y="581814"/>
            <a:ext cx="471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OUTPUTS/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E9636-5666-E2AC-DFDC-2246333F5865}"/>
              </a:ext>
            </a:extLst>
          </p:cNvPr>
          <p:cNvSpPr txBox="1"/>
          <p:nvPr/>
        </p:nvSpPr>
        <p:spPr>
          <a:xfrm>
            <a:off x="6774197" y="1105034"/>
            <a:ext cx="5234923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settings, used to define how the model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chooseEd</a:t>
            </a:r>
            <a:endParaRPr lang="en-US" dirty="0"/>
          </a:p>
          <a:p>
            <a:r>
              <a:rPr lang="en-US" sz="1050" i="1" dirty="0">
                <a:effectLst/>
                <a:latin typeface="Helvetica" pitchFamily="2" charset="0"/>
              </a:rPr>
              <a:t>E_D = Chemical absorption efficiency across the gut</a:t>
            </a:r>
            <a:r>
              <a:rPr lang="en-US" sz="1050" dirty="0">
                <a:latin typeface="Helvetica" pitchFamily="2" charset="0"/>
              </a:rPr>
              <a:t> </a:t>
            </a:r>
            <a:r>
              <a:rPr lang="en-US" sz="1050" i="1" dirty="0">
                <a:effectLst/>
                <a:latin typeface="Helvetica" pitchFamily="2" charset="0"/>
              </a:rPr>
              <a:t>membrane (gut or dietary chemical absorption efficiency) </a:t>
            </a:r>
            <a:endParaRPr lang="en-US" sz="1050" dirty="0"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chooseDiet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‘default’, ‘zero’, 'Martin BMF’ | 'Martin BMF rev’, 'forced Munoz’ (</a:t>
            </a:r>
            <a:r>
              <a:rPr lang="en-US" sz="1600" u="sng" dirty="0"/>
              <a:t>Manual –read in provided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dietData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chooseDmw</a:t>
            </a:r>
            <a:r>
              <a:rPr lang="en-US" dirty="0"/>
              <a:t> = "</a:t>
            </a:r>
            <a:r>
              <a:rPr lang="en-US" dirty="0" err="1"/>
              <a:t>Droge</a:t>
            </a:r>
            <a:r>
              <a:rPr lang="en-US" dirty="0"/>
              <a:t>”</a:t>
            </a:r>
          </a:p>
          <a:p>
            <a:r>
              <a:rPr lang="en-US" sz="1100" i="1" dirty="0">
                <a:effectLst/>
                <a:latin typeface="Helvetica" pitchFamily="2" charset="0"/>
              </a:rPr>
              <a:t>Partitioning to phospholipids is described by the membrane-water partitioning coefficient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S3a. Log </a:t>
            </a:r>
            <a:r>
              <a:rPr lang="en-US" dirty="0" err="1"/>
              <a:t>Dmw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chooseEw</a:t>
            </a:r>
            <a:r>
              <a:rPr lang="en-US" b="1" dirty="0"/>
              <a:t> </a:t>
            </a:r>
            <a:r>
              <a:rPr lang="en-US" dirty="0"/>
              <a:t>= "empirical”</a:t>
            </a:r>
          </a:p>
          <a:p>
            <a:r>
              <a:rPr lang="en-US" sz="1100" i="1" dirty="0">
                <a:effectLst/>
                <a:latin typeface="Helvetica" pitchFamily="2" charset="0"/>
              </a:rPr>
              <a:t>Chemical absorption efficiency across the gill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1100" i="1" dirty="0">
                <a:effectLst/>
                <a:latin typeface="Helvetica" pitchFamily="2" charset="0"/>
              </a:rPr>
              <a:t>membrane (aqueous chemical absorption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1100" i="1" dirty="0">
                <a:effectLst/>
                <a:latin typeface="Helvetica" pitchFamily="2" charset="0"/>
              </a:rPr>
              <a:t>efficiency)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chooseKoc</a:t>
            </a:r>
            <a:r>
              <a:rPr lang="en-US" dirty="0"/>
              <a:t> = "</a:t>
            </a:r>
            <a:r>
              <a:rPr lang="en-US" dirty="0" err="1"/>
              <a:t>Koc_Munoz</a:t>
            </a:r>
            <a:r>
              <a:rPr lang="en-US" dirty="0"/>
              <a:t>”</a:t>
            </a:r>
          </a:p>
          <a:p>
            <a:r>
              <a:rPr lang="en-US" sz="1200" i="1" dirty="0" err="1"/>
              <a:t>Koc</a:t>
            </a:r>
            <a:r>
              <a:rPr lang="en-US" sz="1200" i="1" dirty="0"/>
              <a:t> is the organic carbon partitioning coefficient; </a:t>
            </a:r>
            <a:r>
              <a:rPr lang="en-US" sz="1200" i="1" dirty="0" err="1"/>
              <a:t>Koc</a:t>
            </a:r>
            <a:r>
              <a:rPr lang="en-US" sz="1200" i="1" dirty="0"/>
              <a:t> = </a:t>
            </a:r>
            <a:r>
              <a:rPr lang="en-US" sz="1200" i="1" dirty="0" err="1"/>
              <a:t>Kd</a:t>
            </a:r>
            <a:r>
              <a:rPr lang="en-US" sz="1200" i="1" dirty="0"/>
              <a:t> / OCS</a:t>
            </a:r>
          </a:p>
          <a:p>
            <a:r>
              <a:rPr lang="en-US" sz="1200" i="1" dirty="0"/>
              <a:t>OCS is the organic carbon content of the sediment</a:t>
            </a:r>
          </a:p>
          <a:p>
            <a:r>
              <a:rPr lang="en-US" sz="1200" i="1" dirty="0" err="1"/>
              <a:t>Kd</a:t>
            </a:r>
            <a:r>
              <a:rPr lang="en-US" sz="1200" i="1" dirty="0"/>
              <a:t> = </a:t>
            </a:r>
            <a:r>
              <a:rPr lang="en-US" sz="1200" i="1" dirty="0">
                <a:effectLst/>
                <a:latin typeface="Helvetica" pitchFamily="2" charset="0"/>
              </a:rPr>
              <a:t>Dietary uptake rate constant</a:t>
            </a:r>
            <a:endParaRPr lang="en-US" sz="12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E901EC-EFC8-C419-D5E7-00BEF0E5B9AB}"/>
              </a:ext>
            </a:extLst>
          </p:cNvPr>
          <p:cNvSpPr/>
          <p:nvPr/>
        </p:nvSpPr>
        <p:spPr>
          <a:xfrm>
            <a:off x="156842" y="696413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106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315724" y="1788342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88A4E-8CC1-7B17-FB8A-8693A92D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65" y="1402806"/>
            <a:ext cx="2933700" cy="180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37E63-4DF2-09F3-8932-D54F51C2B4B1}"/>
              </a:ext>
            </a:extLst>
          </p:cNvPr>
          <p:cNvSpPr txBox="1"/>
          <p:nvPr/>
        </p:nvSpPr>
        <p:spPr>
          <a:xfrm>
            <a:off x="621992" y="1402806"/>
            <a:ext cx="1844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Environment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BA849-0768-8954-1A29-5F2B94C401FC}"/>
              </a:ext>
            </a:extLst>
          </p:cNvPr>
          <p:cNvSpPr txBox="1"/>
          <p:nvPr/>
        </p:nvSpPr>
        <p:spPr>
          <a:xfrm>
            <a:off x="7600948" y="598361"/>
            <a:ext cx="348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</a:t>
            </a:r>
          </a:p>
          <a:p>
            <a:pPr algn="ctr"/>
            <a:r>
              <a:rPr lang="en-US" sz="1400" dirty="0">
                <a:latin typeface="Avenir Book" panose="02000503020000020003" pitchFamily="2" charset="0"/>
              </a:rPr>
              <a:t>(all provided no internal calculations)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C2BA3-D27C-8B9B-9618-C3CBA9506DAB}"/>
              </a:ext>
            </a:extLst>
          </p:cNvPr>
          <p:cNvSpPr txBox="1"/>
          <p:nvPr/>
        </p:nvSpPr>
        <p:spPr>
          <a:xfrm>
            <a:off x="6879771" y="1524000"/>
            <a:ext cx="4093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oceanData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C_OX: dissolved oxygen concentration (mg/L)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T: temperature (C)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C_SS: concentration of suspended solids (kg/L)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OCS: organic carbon content of the sediment (kg/L)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pHi</a:t>
            </a:r>
            <a:r>
              <a:rPr lang="en-US" dirty="0"/>
              <a:t> = 7.4 default for internal pH as suggested by Armitage et  al. 2013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6BBACF-F56C-FF96-8431-E060BEE2465C}"/>
              </a:ext>
            </a:extLst>
          </p:cNvPr>
          <p:cNvSpPr/>
          <p:nvPr/>
        </p:nvSpPr>
        <p:spPr>
          <a:xfrm>
            <a:off x="156842" y="696413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723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179387" y="2051049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9E551-866B-47EE-8CD3-15356609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30" y="930728"/>
            <a:ext cx="2654300" cy="2654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58070-F82A-7D34-1E64-CB2CD12DE9BB}"/>
              </a:ext>
            </a:extLst>
          </p:cNvPr>
          <p:cNvSpPr txBox="1"/>
          <p:nvPr/>
        </p:nvSpPr>
        <p:spPr>
          <a:xfrm>
            <a:off x="621992" y="1402806"/>
            <a:ext cx="1844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CB2AB-A239-6403-774B-DD1693AE85B4}"/>
              </a:ext>
            </a:extLst>
          </p:cNvPr>
          <p:cNvSpPr txBox="1"/>
          <p:nvPr/>
        </p:nvSpPr>
        <p:spPr>
          <a:xfrm>
            <a:off x="6487886" y="544285"/>
            <a:ext cx="392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OUTPUTS/description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DB3BC5-B733-DAE0-5528-179F5AB88FD9}"/>
              </a:ext>
            </a:extLst>
          </p:cNvPr>
          <p:cNvSpPr/>
          <p:nvPr/>
        </p:nvSpPr>
        <p:spPr>
          <a:xfrm>
            <a:off x="3178628" y="2993572"/>
            <a:ext cx="1230085" cy="685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37B84-E827-9350-9E82-9152B6A1A60B}"/>
              </a:ext>
            </a:extLst>
          </p:cNvPr>
          <p:cNvSpPr txBox="1"/>
          <p:nvPr/>
        </p:nvSpPr>
        <p:spPr>
          <a:xfrm>
            <a:off x="6096000" y="1240971"/>
            <a:ext cx="499382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that holds parameters unique to each PFAS chemical.</a:t>
            </a:r>
          </a:p>
          <a:p>
            <a:endParaRPr lang="en-US" dirty="0"/>
          </a:p>
          <a:p>
            <a:r>
              <a:rPr lang="en-US" dirty="0"/>
              <a:t>Parameters include </a:t>
            </a:r>
            <a:r>
              <a:rPr lang="en-US" dirty="0" err="1"/>
              <a:t>physiochemial</a:t>
            </a:r>
            <a:r>
              <a:rPr lang="en-US" dirty="0"/>
              <a:t> properties, pH-dependent properties (varies with environment), and empirically-derived parameter values (sometimes varies with organism characteristics/study; this choice is made during the instantiation of this class)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Functions include calculation of chemical-specific parameters, which may depend on environmental parameters (class Environment):</a:t>
            </a:r>
          </a:p>
          <a:p>
            <a:pPr marL="574675"/>
            <a:endParaRPr lang="en-US" dirty="0"/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Partitioning coefficients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Organism functions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Diet functions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Rate constant functions (</a:t>
            </a:r>
            <a:r>
              <a:rPr lang="en-US" sz="1200" dirty="0"/>
              <a:t>e.g. k_1 = clearance rate constant (L/kg*d)  for chemical uptake via respiratory area (i.e., gills and skin) 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78FE67-E817-F85E-6789-809CAC02304A}"/>
              </a:ext>
            </a:extLst>
          </p:cNvPr>
          <p:cNvSpPr/>
          <p:nvPr/>
        </p:nvSpPr>
        <p:spPr>
          <a:xfrm>
            <a:off x="156842" y="696413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432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488243" y="2324098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FBC34-5B14-1355-52EE-AFC7C152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85" y="1709332"/>
            <a:ext cx="27178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37E63-4DF2-09F3-8932-D54F51C2B4B1}"/>
              </a:ext>
            </a:extLst>
          </p:cNvPr>
          <p:cNvSpPr txBox="1"/>
          <p:nvPr/>
        </p:nvSpPr>
        <p:spPr>
          <a:xfrm>
            <a:off x="621992" y="1402806"/>
            <a:ext cx="1844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4DC09-5F11-B59F-4F96-685E49270224}"/>
              </a:ext>
            </a:extLst>
          </p:cNvPr>
          <p:cNvSpPr txBox="1"/>
          <p:nvPr/>
        </p:nvSpPr>
        <p:spPr>
          <a:xfrm>
            <a:off x="7600948" y="598361"/>
            <a:ext cx="348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7B5F20-385A-74B6-EF7C-41843DE2F7A6}"/>
              </a:ext>
            </a:extLst>
          </p:cNvPr>
          <p:cNvSpPr/>
          <p:nvPr/>
        </p:nvSpPr>
        <p:spPr>
          <a:xfrm>
            <a:off x="3147785" y="2645229"/>
            <a:ext cx="1230085" cy="685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0EB01-8A4E-7AE7-D23E-1395F7171925}"/>
              </a:ext>
            </a:extLst>
          </p:cNvPr>
          <p:cNvSpPr txBox="1"/>
          <p:nvPr/>
        </p:nvSpPr>
        <p:spPr>
          <a:xfrm>
            <a:off x="6781800" y="1515265"/>
            <a:ext cx="47882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that holds chemical data that is unique to each model system. This includes both model parameters and input variables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ChemData</a:t>
            </a:r>
            <a:r>
              <a:rPr lang="en-US" dirty="0"/>
              <a:t> .csv)</a:t>
            </a:r>
          </a:p>
          <a:p>
            <a:r>
              <a:rPr lang="en-US" dirty="0"/>
              <a:t>Cs = Concentration in sediment</a:t>
            </a:r>
          </a:p>
          <a:p>
            <a:r>
              <a:rPr lang="en-US" dirty="0"/>
              <a:t>OCS =organic carbon content of the sediment</a:t>
            </a:r>
          </a:p>
          <a:p>
            <a:r>
              <a:rPr lang="en-US" dirty="0" err="1"/>
              <a:t>Koc</a:t>
            </a:r>
            <a:r>
              <a:rPr lang="en-US" dirty="0"/>
              <a:t> = organic carbon partitioning coefficient; </a:t>
            </a:r>
            <a:r>
              <a:rPr lang="en-US" dirty="0" err="1"/>
              <a:t>Koc</a:t>
            </a:r>
            <a:r>
              <a:rPr lang="en-US" dirty="0"/>
              <a:t> = </a:t>
            </a:r>
            <a:r>
              <a:rPr lang="en-US" dirty="0" err="1"/>
              <a:t>Kd</a:t>
            </a:r>
            <a:r>
              <a:rPr lang="en-US" dirty="0"/>
              <a:t> / OCS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FFEC69-B72C-4B36-FF03-1583F380C446}"/>
              </a:ext>
            </a:extLst>
          </p:cNvPr>
          <p:cNvSpPr/>
          <p:nvPr/>
        </p:nvSpPr>
        <p:spPr>
          <a:xfrm>
            <a:off x="156842" y="696413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266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141764" y="2612571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8148B7-AA4C-4281-5EF3-4DF0EB37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73" y="1517893"/>
            <a:ext cx="3951868" cy="1693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37E63-4DF2-09F3-8932-D54F51C2B4B1}"/>
              </a:ext>
            </a:extLst>
          </p:cNvPr>
          <p:cNvSpPr txBox="1"/>
          <p:nvPr/>
        </p:nvSpPr>
        <p:spPr>
          <a:xfrm>
            <a:off x="621992" y="1402806"/>
            <a:ext cx="1844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Organism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8173-B8AE-1E03-4ADA-B43302684A2B}"/>
              </a:ext>
            </a:extLst>
          </p:cNvPr>
          <p:cNvSpPr txBox="1"/>
          <p:nvPr/>
        </p:nvSpPr>
        <p:spPr>
          <a:xfrm>
            <a:off x="7600948" y="598361"/>
            <a:ext cx="348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C14066-B4B1-0E5A-EBAA-F287D70C0A1C}"/>
              </a:ext>
            </a:extLst>
          </p:cNvPr>
          <p:cNvSpPr/>
          <p:nvPr/>
        </p:nvSpPr>
        <p:spPr>
          <a:xfrm>
            <a:off x="2777474" y="2880134"/>
            <a:ext cx="1631240" cy="4291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1034E-11C8-B2E2-7740-7546E4057703}"/>
              </a:ext>
            </a:extLst>
          </p:cNvPr>
          <p:cNvSpPr txBox="1"/>
          <p:nvPr/>
        </p:nvSpPr>
        <p:spPr>
          <a:xfrm>
            <a:off x="7413170" y="1317170"/>
            <a:ext cx="4057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include calculations of </a:t>
            </a:r>
          </a:p>
          <a:p>
            <a:r>
              <a:rPr lang="en-US" dirty="0"/>
              <a:t>(1) diet composition</a:t>
            </a:r>
          </a:p>
          <a:p>
            <a:r>
              <a:rPr lang="en-US" dirty="0"/>
              <a:t>(2) bioenergetic rates</a:t>
            </a:r>
          </a:p>
          <a:p>
            <a:r>
              <a:rPr lang="en-US" dirty="0"/>
              <a:t>(3) partitioning coefficients</a:t>
            </a:r>
          </a:p>
          <a:p>
            <a:r>
              <a:rPr lang="en-US" dirty="0"/>
              <a:t>(4) chemical uptake and elimination rate constants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75BC2A-B195-4651-4BB8-BFC54974F290}"/>
              </a:ext>
            </a:extLst>
          </p:cNvPr>
          <p:cNvSpPr/>
          <p:nvPr/>
        </p:nvSpPr>
        <p:spPr>
          <a:xfrm>
            <a:off x="156842" y="696413"/>
            <a:ext cx="434340" cy="468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045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2377</TotalTime>
  <Words>562</Words>
  <Application>Microsoft Macintosh PowerPoint</Application>
  <PresentationFormat>Widescreen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Kraskura</dc:creator>
  <cp:lastModifiedBy>Krista Kraskura</cp:lastModifiedBy>
  <cp:revision>326</cp:revision>
  <dcterms:created xsi:type="dcterms:W3CDTF">2023-05-09T18:48:29Z</dcterms:created>
  <dcterms:modified xsi:type="dcterms:W3CDTF">2024-02-14T20:51:09Z</dcterms:modified>
</cp:coreProperties>
</file>