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  <p:sldMasterId id="2147483746" r:id="rId2"/>
  </p:sldMasterIdLst>
  <p:notesMasterIdLst>
    <p:notesMasterId r:id="rId17"/>
  </p:notesMasterIdLst>
  <p:sldIdLst>
    <p:sldId id="258" r:id="rId3"/>
    <p:sldId id="259" r:id="rId4"/>
    <p:sldId id="260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3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58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DEB5D-01C3-4CD9-96FA-91EE757031DD}" type="datetimeFigureOut">
              <a:rPr lang="sk-SK" smtClean="0"/>
              <a:t>18.5.2017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BF70-919C-4672-B6F6-A31D06E40B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580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6AAA-89F4-44F9-9F70-B78C12BA495E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967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6AAA-89F4-44F9-9F70-B78C12BA495E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195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5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2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7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9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9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1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1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54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26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95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90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61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76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47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0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66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64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35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9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5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1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docs/" TargetMode="External"/><Relationship Id="rId3" Type="http://schemas.openxmlformats.org/officeDocument/2006/relationships/hyperlink" Target="http://fabricjs.com/docs" TargetMode="External"/><Relationship Id="rId7" Type="http://schemas.openxmlformats.org/officeDocument/2006/relationships/hyperlink" Target="http://peerjs.com/docs/#api" TargetMode="External"/><Relationship Id="rId2" Type="http://schemas.openxmlformats.org/officeDocument/2006/relationships/hyperlink" Target="https://docs.angularjs.org/api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angular/" TargetMode="External"/><Relationship Id="rId5" Type="http://schemas.openxmlformats.org/officeDocument/2006/relationships/hyperlink" Target="https://www.mediawiki.org/wiki/Manual:Developing_extensions" TargetMode="External"/><Relationship Id="rId4" Type="http://schemas.openxmlformats.org/officeDocument/2006/relationships/hyperlink" Target="https://doc.wikimedia.org/mediawiki-core/master/php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882581" cy="2677648"/>
          </a:xfrm>
        </p:spPr>
        <p:txBody>
          <a:bodyPr/>
          <a:lstStyle/>
          <a:p>
            <a:r>
              <a:rPr lang="sk-SK" sz="4000" b="1" dirty="0"/>
              <a:t>Klaboratívny grafický editor pre MediaWiki</a:t>
            </a:r>
            <a:endParaRPr lang="sk-SK" sz="40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2000" b="1" dirty="0" smtClean="0"/>
              <a:t>Bc. Martin </a:t>
            </a:r>
            <a:r>
              <a:rPr lang="sk-SK" sz="2000" b="1" dirty="0" smtClean="0"/>
              <a:t>krasňan</a:t>
            </a:r>
          </a:p>
          <a:p>
            <a:r>
              <a:rPr lang="sk-SK" sz="1400" dirty="0" smtClean="0"/>
              <a:t>Vedúci bakalárskej práce</a:t>
            </a:r>
            <a:r>
              <a:rPr lang="sk-SK" sz="1400" dirty="0"/>
              <a:t>: </a:t>
            </a:r>
            <a:r>
              <a:rPr lang="sk-SK" sz="1400" b="1" dirty="0"/>
              <a:t>doc. RNDr. Zuzana Kubincová, PhD</a:t>
            </a:r>
            <a:r>
              <a:rPr lang="sk-SK" sz="1400" b="1" dirty="0" smtClean="0"/>
              <a:t>.</a:t>
            </a:r>
            <a:endParaRPr lang="sk-SK" sz="1400" b="1" dirty="0"/>
          </a:p>
        </p:txBody>
      </p:sp>
    </p:spTree>
    <p:extLst>
      <p:ext uri="{BB962C8B-B14F-4D97-AF65-F5344CB8AC3E}">
        <p14:creationId xmlns:p14="http://schemas.microsoft.com/office/powerpoint/2010/main" val="19434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Aktuálny stav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Vkladanie a editácia grafických objektov:</a:t>
            </a:r>
          </a:p>
          <a:p>
            <a:pPr lvl="1"/>
            <a:r>
              <a:rPr lang="sk-SK" dirty="0" smtClean="0"/>
              <a:t>Štvorec</a:t>
            </a:r>
          </a:p>
          <a:p>
            <a:pPr lvl="1"/>
            <a:r>
              <a:rPr lang="sk-SK" dirty="0" smtClean="0"/>
              <a:t>Trojuholník</a:t>
            </a:r>
          </a:p>
          <a:p>
            <a:pPr lvl="1"/>
            <a:r>
              <a:rPr lang="sk-SK" dirty="0" smtClean="0"/>
              <a:t>Elipsa</a:t>
            </a:r>
          </a:p>
          <a:p>
            <a:pPr lvl="1"/>
            <a:r>
              <a:rPr lang="sk-SK" dirty="0" smtClean="0"/>
              <a:t>Čiara</a:t>
            </a:r>
          </a:p>
          <a:p>
            <a:pPr lvl="1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Kreslená čiara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10</a:t>
            </a:fld>
            <a:r>
              <a:rPr lang="sk-SK" sz="1800" dirty="0" smtClean="0"/>
              <a:t>/16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910" y="3402520"/>
            <a:ext cx="40290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Aktuálny stav – Editácia objektov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 všetky objekty sa edituje:</a:t>
            </a:r>
          </a:p>
          <a:p>
            <a:pPr lvl="1"/>
            <a:r>
              <a:rPr lang="sk-SK" dirty="0" smtClean="0"/>
              <a:t>Veľkosť: šírka, výška</a:t>
            </a:r>
          </a:p>
          <a:p>
            <a:pPr lvl="1"/>
            <a:r>
              <a:rPr lang="sk-SK" dirty="0" smtClean="0"/>
              <a:t>Pozícia: horizontálna, vertikálna</a:t>
            </a:r>
          </a:p>
          <a:p>
            <a:pPr lvl="1"/>
            <a:r>
              <a:rPr lang="sk-SK" dirty="0" smtClean="0"/>
              <a:t>Uhol rotácie</a:t>
            </a:r>
          </a:p>
          <a:p>
            <a:pPr lvl="1"/>
            <a:r>
              <a:rPr lang="sk-SK" dirty="0" smtClean="0"/>
              <a:t>Farby: pozadia, výplne, obtiahnutia</a:t>
            </a:r>
          </a:p>
          <a:p>
            <a:pPr lvl="1"/>
            <a:r>
              <a:rPr lang="sk-SK" dirty="0" smtClean="0"/>
              <a:t>Hodnota priehľadnosti</a:t>
            </a:r>
          </a:p>
          <a:p>
            <a:pPr lvl="1"/>
            <a:r>
              <a:rPr lang="sk-SK" dirty="0" smtClean="0"/>
              <a:t>Šírka obtiahnutia</a:t>
            </a:r>
          </a:p>
          <a:p>
            <a:pPr lvl="1"/>
            <a:endParaRPr lang="sk-SK" dirty="0" smtClean="0"/>
          </a:p>
          <a:p>
            <a:pPr lvl="1"/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11</a:t>
            </a:fld>
            <a:r>
              <a:rPr lang="sk-SK" sz="1800" dirty="0" smtClean="0"/>
              <a:t>/16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392" y="2727960"/>
            <a:ext cx="2466975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Aktuálny stav – Editácia objektov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Textový objekt:</a:t>
            </a:r>
          </a:p>
          <a:p>
            <a:pPr lvl="1"/>
            <a:r>
              <a:rPr lang="sk-SK" dirty="0"/>
              <a:t>Základné vlastnosti: tučné, kurzíva, podčiarknuté, prečiarknuté, nadčiarknuté </a:t>
            </a:r>
          </a:p>
          <a:p>
            <a:pPr lvl="1"/>
            <a:r>
              <a:rPr lang="sk-SK" dirty="0" smtClean="0"/>
              <a:t>Text</a:t>
            </a:r>
          </a:p>
          <a:p>
            <a:pPr lvl="1"/>
            <a:r>
              <a:rPr lang="sk-SK" dirty="0" smtClean="0"/>
              <a:t>Font</a:t>
            </a:r>
          </a:p>
          <a:p>
            <a:pPr lvl="1"/>
            <a:r>
              <a:rPr lang="sk-SK" dirty="0" smtClean="0"/>
              <a:t>Zarovnanie</a:t>
            </a:r>
          </a:p>
          <a:p>
            <a:pPr lvl="1"/>
            <a:r>
              <a:rPr lang="sk-SK" dirty="0" smtClean="0"/>
              <a:t>Veľkosť písmen</a:t>
            </a:r>
          </a:p>
          <a:p>
            <a:pPr lvl="1"/>
            <a:r>
              <a:rPr lang="sk-SK" dirty="0" smtClean="0"/>
              <a:t>Výška riadku</a:t>
            </a:r>
          </a:p>
          <a:p>
            <a:pPr lvl="1"/>
            <a:r>
              <a:rPr lang="sk-SK" dirty="0" smtClean="0"/>
              <a:t>Medzery medzi znakmi</a:t>
            </a:r>
          </a:p>
          <a:p>
            <a:pPr lvl="1"/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12</a:t>
            </a:fld>
            <a:r>
              <a:rPr lang="sk-SK" sz="1800" dirty="0" smtClean="0"/>
              <a:t>/16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3" y="3699129"/>
            <a:ext cx="2486025" cy="2800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55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Literatúra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1400" dirty="0" smtClean="0"/>
              <a:t>[1] </a:t>
            </a:r>
            <a:r>
              <a:rPr lang="sk-SK" sz="1400" dirty="0"/>
              <a:t>Google, </a:t>
            </a:r>
            <a:r>
              <a:rPr lang="sk-SK" sz="1400" dirty="0" smtClean="0"/>
              <a:t>Inc</a:t>
            </a:r>
            <a:r>
              <a:rPr lang="en-US" sz="1400" dirty="0" smtClean="0"/>
              <a:t>. </a:t>
            </a:r>
            <a:r>
              <a:rPr lang="sk-SK" sz="1400" dirty="0" smtClean="0"/>
              <a:t>AngularJS </a:t>
            </a:r>
            <a:r>
              <a:rPr lang="sk-SK" sz="1400" dirty="0"/>
              <a:t>API </a:t>
            </a:r>
            <a:r>
              <a:rPr lang="sk-SK" sz="1400" dirty="0" smtClean="0"/>
              <a:t>Docs </a:t>
            </a:r>
            <a:r>
              <a:rPr lang="en-US" sz="1400" dirty="0" smtClean="0"/>
              <a:t>[online], M</a:t>
            </a:r>
            <a:r>
              <a:rPr lang="sk-SK" sz="1400" dirty="0" smtClean="0"/>
              <a:t>áj 2017</a:t>
            </a:r>
            <a:r>
              <a:rPr lang="en-US" sz="1400" dirty="0" smtClean="0"/>
              <a:t>. </a:t>
            </a:r>
            <a:endParaRPr lang="sk-SK" sz="1400" dirty="0" smtClean="0"/>
          </a:p>
          <a:p>
            <a:pPr lvl="1">
              <a:spcBef>
                <a:spcPts val="600"/>
              </a:spcBef>
            </a:pP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</a:t>
            </a:r>
            <a:r>
              <a:rPr lang="en-US" sz="1200" dirty="0" smtClean="0">
                <a:hlinkClick r:id="rId2"/>
              </a:rPr>
              <a:t>docs.angularjs.org/api</a:t>
            </a:r>
            <a:r>
              <a:rPr lang="en-US" sz="12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[2] Fabric.js team.</a:t>
            </a:r>
            <a:r>
              <a:rPr lang="sk-SK" sz="1400" dirty="0" smtClean="0"/>
              <a:t> </a:t>
            </a:r>
            <a:r>
              <a:rPr lang="en-US" sz="1400" dirty="0" err="1" smtClean="0"/>
              <a:t>FabricJS</a:t>
            </a:r>
            <a:r>
              <a:rPr lang="en-US" sz="1400" dirty="0" smtClean="0"/>
              <a:t> </a:t>
            </a:r>
            <a:r>
              <a:rPr lang="sk-SK" sz="1400" dirty="0" smtClean="0"/>
              <a:t>Doc </a:t>
            </a:r>
            <a:r>
              <a:rPr lang="en-US" sz="1400" dirty="0" smtClean="0"/>
              <a:t>[online], M</a:t>
            </a:r>
            <a:r>
              <a:rPr lang="sk-SK" sz="1400" dirty="0" smtClean="0"/>
              <a:t>áj 2017</a:t>
            </a:r>
            <a:r>
              <a:rPr lang="en-US" sz="1400" dirty="0" smtClean="0"/>
              <a:t>. </a:t>
            </a:r>
            <a:endParaRPr lang="sk-SK" sz="1400" dirty="0" smtClean="0"/>
          </a:p>
          <a:p>
            <a:pPr lvl="1">
              <a:spcBef>
                <a:spcPts val="600"/>
              </a:spcBef>
            </a:pPr>
            <a:r>
              <a:rPr lang="en-US" sz="1200" dirty="0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</a:t>
            </a:r>
            <a:r>
              <a:rPr lang="en-US" sz="1200" dirty="0" smtClean="0">
                <a:hlinkClick r:id="rId3"/>
              </a:rPr>
              <a:t>fabricjs.com/docs</a:t>
            </a:r>
            <a:r>
              <a:rPr lang="en-US" sz="1200" dirty="0" smtClean="0"/>
              <a:t> 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[3] </a:t>
            </a:r>
            <a:r>
              <a:rPr lang="sk-SK" sz="1400" dirty="0" smtClean="0"/>
              <a:t>MediaWiki.org</a:t>
            </a:r>
            <a:r>
              <a:rPr lang="en-US" sz="1400" dirty="0" smtClean="0"/>
              <a:t>. </a:t>
            </a:r>
            <a:r>
              <a:rPr lang="en-US" sz="1400" dirty="0" err="1" smtClean="0"/>
              <a:t>MediaWiki</a:t>
            </a:r>
            <a:r>
              <a:rPr lang="en-US" sz="1400" dirty="0"/>
              <a:t> </a:t>
            </a:r>
            <a:r>
              <a:rPr lang="en-US" sz="1400" dirty="0" smtClean="0"/>
              <a:t>Docs [online</a:t>
            </a:r>
            <a:r>
              <a:rPr lang="en-US" sz="1400" dirty="0"/>
              <a:t>], M</a:t>
            </a:r>
            <a:r>
              <a:rPr lang="sk-SK" sz="1400" dirty="0"/>
              <a:t>áj </a:t>
            </a:r>
            <a:r>
              <a:rPr lang="sk-SK" sz="1400" dirty="0" smtClean="0"/>
              <a:t>2017</a:t>
            </a:r>
            <a:r>
              <a:rPr lang="en-US" sz="1400" dirty="0" smtClean="0"/>
              <a:t>. </a:t>
            </a:r>
            <a:endParaRPr lang="sk-SK" sz="1400" dirty="0" smtClean="0"/>
          </a:p>
          <a:p>
            <a:pPr lvl="1">
              <a:spcBef>
                <a:spcPts val="600"/>
              </a:spcBef>
            </a:pPr>
            <a:r>
              <a:rPr lang="en-US" sz="1200" dirty="0" smtClean="0">
                <a:hlinkClick r:id="rId4"/>
              </a:rPr>
              <a:t>https</a:t>
            </a:r>
            <a:r>
              <a:rPr lang="en-US" sz="1200" dirty="0">
                <a:hlinkClick r:id="rId4"/>
              </a:rPr>
              <a:t>://</a:t>
            </a:r>
            <a:r>
              <a:rPr lang="en-US" sz="1200" dirty="0" smtClean="0">
                <a:hlinkClick r:id="rId4"/>
              </a:rPr>
              <a:t>doc.wikimedia.org/mediawiki-core/master/ph</a:t>
            </a:r>
            <a:r>
              <a:rPr lang="sk-SK" sz="1200" dirty="0" smtClean="0">
                <a:hlinkClick r:id="rId4"/>
              </a:rPr>
              <a:t>p/</a:t>
            </a:r>
            <a:endParaRPr lang="en-US" sz="1200" dirty="0" smtClean="0"/>
          </a:p>
          <a:p>
            <a:pPr>
              <a:spcBef>
                <a:spcPts val="600"/>
              </a:spcBef>
            </a:pPr>
            <a:r>
              <a:rPr lang="en-US" sz="1400" dirty="0"/>
              <a:t>[4] </a:t>
            </a:r>
            <a:r>
              <a:rPr lang="sk-SK" sz="1400" dirty="0"/>
              <a:t>MediaWiki.org</a:t>
            </a:r>
            <a:r>
              <a:rPr lang="en-US" sz="1400" dirty="0"/>
              <a:t>. </a:t>
            </a:r>
            <a:r>
              <a:rPr lang="sk-SK" sz="1400" dirty="0" smtClean="0"/>
              <a:t>Manual:Developing extensions</a:t>
            </a:r>
            <a:r>
              <a:rPr lang="en-US" sz="1400" dirty="0" smtClean="0"/>
              <a:t> </a:t>
            </a:r>
            <a:r>
              <a:rPr lang="en-US" sz="1400" dirty="0"/>
              <a:t>[online], M</a:t>
            </a:r>
            <a:r>
              <a:rPr lang="sk-SK" sz="1400" dirty="0"/>
              <a:t>áj 2017</a:t>
            </a:r>
            <a:r>
              <a:rPr lang="en-US" sz="1400" dirty="0"/>
              <a:t>. </a:t>
            </a:r>
            <a:endParaRPr lang="sk-SK" sz="1400" dirty="0" smtClean="0"/>
          </a:p>
          <a:p>
            <a:pPr lvl="1">
              <a:spcBef>
                <a:spcPts val="600"/>
              </a:spcBef>
            </a:pPr>
            <a:r>
              <a:rPr lang="en-US" sz="1200" dirty="0" smtClean="0">
                <a:hlinkClick r:id="rId5"/>
              </a:rPr>
              <a:t>https</a:t>
            </a:r>
            <a:r>
              <a:rPr lang="en-US" sz="1200" dirty="0">
                <a:hlinkClick r:id="rId5"/>
              </a:rPr>
              <a:t>://</a:t>
            </a:r>
            <a:r>
              <a:rPr lang="en-US" sz="1200" dirty="0" smtClean="0">
                <a:hlinkClick r:id="rId5"/>
              </a:rPr>
              <a:t>www.mediawiki.org/wiki/Manual:Developing_extensions</a:t>
            </a:r>
            <a:r>
              <a:rPr lang="en-US" sz="1200" dirty="0" smtClean="0"/>
              <a:t> </a:t>
            </a:r>
            <a:endParaRPr lang="en-US" sz="1200" dirty="0"/>
          </a:p>
          <a:p>
            <a:r>
              <a:rPr lang="en-US" sz="1400" dirty="0"/>
              <a:t>[5] </a:t>
            </a:r>
            <a:r>
              <a:rPr lang="sk-SK" sz="1400" dirty="0" smtClean="0"/>
              <a:t>W3Schools.com. AngularJS</a:t>
            </a:r>
            <a:r>
              <a:rPr lang="sk-SK" sz="1400" dirty="0"/>
              <a:t> </a:t>
            </a:r>
            <a:r>
              <a:rPr lang="sk-SK" sz="1400" dirty="0" smtClean="0"/>
              <a:t>Tutorial</a:t>
            </a:r>
            <a:r>
              <a:rPr lang="en-US" sz="1400" dirty="0" smtClean="0"/>
              <a:t> [online], M</a:t>
            </a:r>
            <a:r>
              <a:rPr lang="sk-SK" sz="1400" dirty="0" smtClean="0"/>
              <a:t>áj 2017. </a:t>
            </a:r>
          </a:p>
          <a:p>
            <a:pPr lvl="1"/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://www.w3schools.com/angular</a:t>
            </a:r>
            <a:r>
              <a:rPr lang="en-US" sz="1200" dirty="0" smtClean="0">
                <a:hlinkClick r:id="rId6"/>
              </a:rPr>
              <a:t>/</a:t>
            </a:r>
            <a:r>
              <a:rPr lang="en-US" sz="1200" dirty="0" smtClean="0"/>
              <a:t> </a:t>
            </a:r>
            <a:endParaRPr lang="sk-SK" sz="1200" dirty="0" smtClean="0"/>
          </a:p>
          <a:p>
            <a:r>
              <a:rPr lang="en-US" sz="1400" dirty="0" smtClean="0"/>
              <a:t>[6</a:t>
            </a:r>
            <a:r>
              <a:rPr lang="en-US" sz="1400" dirty="0"/>
              <a:t>] </a:t>
            </a:r>
            <a:r>
              <a:rPr lang="sk-SK" sz="1400" dirty="0" smtClean="0"/>
              <a:t>Peerjs.com. </a:t>
            </a:r>
            <a:r>
              <a:rPr lang="en-US" sz="1400" dirty="0" err="1" smtClean="0"/>
              <a:t>PeerJS</a:t>
            </a:r>
            <a:r>
              <a:rPr lang="en-US" sz="1400" dirty="0" smtClean="0"/>
              <a:t> Documentation [online], M</a:t>
            </a:r>
            <a:r>
              <a:rPr lang="sk-SK" sz="1400" dirty="0"/>
              <a:t>áj 2017. </a:t>
            </a:r>
            <a:endParaRPr lang="sk-SK" sz="1400" dirty="0" smtClean="0"/>
          </a:p>
          <a:p>
            <a:pPr lvl="1"/>
            <a:r>
              <a:rPr lang="sk-SK" sz="1200" dirty="0" smtClean="0">
                <a:hlinkClick r:id="rId7"/>
              </a:rPr>
              <a:t>http</a:t>
            </a:r>
            <a:r>
              <a:rPr lang="sk-SK" sz="1200" dirty="0">
                <a:hlinkClick r:id="rId7"/>
              </a:rPr>
              <a:t>://peerjs.com/docs/#</a:t>
            </a:r>
            <a:r>
              <a:rPr lang="sk-SK" sz="1200" dirty="0" smtClean="0">
                <a:hlinkClick r:id="rId7"/>
              </a:rPr>
              <a:t>api</a:t>
            </a:r>
            <a:r>
              <a:rPr lang="sk-SK" sz="1200" dirty="0" smtClean="0"/>
              <a:t> </a:t>
            </a:r>
          </a:p>
          <a:p>
            <a:r>
              <a:rPr lang="en-US" sz="1400" dirty="0" smtClean="0"/>
              <a:t>[7] </a:t>
            </a:r>
            <a:r>
              <a:rPr lang="sk-SK" sz="1400" dirty="0"/>
              <a:t>Node.js </a:t>
            </a:r>
            <a:r>
              <a:rPr lang="sk-SK" sz="1400" dirty="0" smtClean="0"/>
              <a:t>Foundation</a:t>
            </a:r>
            <a:r>
              <a:rPr lang="en-US" sz="1400" dirty="0" smtClean="0"/>
              <a:t>. </a:t>
            </a:r>
            <a:r>
              <a:rPr lang="sk-SK" sz="1400" dirty="0"/>
              <a:t>Docs | </a:t>
            </a:r>
            <a:r>
              <a:rPr lang="sk-SK" sz="1400" dirty="0" smtClean="0"/>
              <a:t>Node.js</a:t>
            </a:r>
            <a:r>
              <a:rPr lang="en-US" sz="1400" dirty="0" smtClean="0"/>
              <a:t> </a:t>
            </a:r>
            <a:r>
              <a:rPr lang="en-US" sz="1400" dirty="0"/>
              <a:t>[online], M</a:t>
            </a:r>
            <a:r>
              <a:rPr lang="sk-SK" sz="1400" dirty="0"/>
              <a:t>áj 2017. </a:t>
            </a:r>
            <a:endParaRPr lang="en-US" sz="1400" dirty="0" smtClean="0"/>
          </a:p>
          <a:p>
            <a:pPr lvl="1"/>
            <a:r>
              <a:rPr lang="en-US" sz="1200" dirty="0">
                <a:hlinkClick r:id="rId8"/>
              </a:rPr>
              <a:t>https://nodejs.org/en/docs</a:t>
            </a:r>
            <a:r>
              <a:rPr lang="en-US" sz="1200" dirty="0" smtClean="0">
                <a:hlinkClick r:id="rId8"/>
              </a:rPr>
              <a:t>/</a:t>
            </a:r>
            <a:r>
              <a:rPr lang="en-US" sz="1200" dirty="0" smtClean="0"/>
              <a:t>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13</a:t>
            </a:fld>
            <a:r>
              <a:rPr lang="sk-SK" sz="1800" dirty="0" smtClean="0"/>
              <a:t>/16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59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5" y="2603500"/>
            <a:ext cx="9629586" cy="3416300"/>
          </a:xfrm>
        </p:spPr>
        <p:txBody>
          <a:bodyPr/>
          <a:lstStyle/>
          <a:p>
            <a:pPr marL="0" indent="0" algn="ctr">
              <a:buNone/>
            </a:pPr>
            <a:endParaRPr lang="sk-SK" b="1" dirty="0" smtClean="0"/>
          </a:p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endParaRPr lang="sk-SK" b="1" dirty="0" smtClean="0"/>
          </a:p>
          <a:p>
            <a:pPr marL="0" indent="0" algn="ctr">
              <a:buNone/>
            </a:pPr>
            <a:r>
              <a:rPr lang="sk-SK" sz="3600" b="1" dirty="0" smtClean="0"/>
              <a:t>Ďakujem za pozornosť.</a:t>
            </a:r>
            <a:endParaRPr lang="sk-SK" sz="3600" b="1" dirty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/>
              <a:pPr/>
              <a:t>14</a:t>
            </a:fld>
            <a:r>
              <a:rPr lang="sk-SK" sz="1800" dirty="0"/>
              <a:t>/16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22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Obsah: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z="2000" dirty="0" smtClean="0"/>
          </a:p>
          <a:p>
            <a:r>
              <a:rPr lang="sk-SK" dirty="0" smtClean="0"/>
              <a:t>Cieľ </a:t>
            </a:r>
            <a:r>
              <a:rPr lang="sk-SK" dirty="0" smtClean="0"/>
              <a:t>práce</a:t>
            </a:r>
          </a:p>
          <a:p>
            <a:r>
              <a:rPr lang="sk-SK" dirty="0" smtClean="0"/>
              <a:t>Použité knižnice</a:t>
            </a:r>
          </a:p>
          <a:p>
            <a:r>
              <a:rPr lang="sk-SK" dirty="0" smtClean="0"/>
              <a:t>Aktuálny stav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</a:t>
            </a:fld>
            <a:r>
              <a:rPr lang="sk-SK" sz="1800" dirty="0" smtClean="0"/>
              <a:t>/16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444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Cieľ práce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z="2000" dirty="0" smtClean="0"/>
          </a:p>
          <a:p>
            <a:r>
              <a:rPr lang="sk-SK" sz="2000" dirty="0" smtClean="0"/>
              <a:t>navrhnúť </a:t>
            </a:r>
            <a:r>
              <a:rPr lang="sk-SK" sz="2000" dirty="0"/>
              <a:t>a implementovať grafický editor pre MediaWiki </a:t>
            </a:r>
            <a:endParaRPr lang="sk-SK" sz="2000" dirty="0" smtClean="0"/>
          </a:p>
          <a:p>
            <a:r>
              <a:rPr lang="sk-SK" sz="2000" dirty="0" smtClean="0"/>
              <a:t>určený </a:t>
            </a:r>
            <a:r>
              <a:rPr lang="sk-SK" sz="2000" dirty="0"/>
              <a:t>pre žiakov umožňujúci kolaboratívne kreslenie a úpravu </a:t>
            </a:r>
            <a:r>
              <a:rPr lang="sk-SK" sz="2000" dirty="0" smtClean="0"/>
              <a:t>obrázkov</a:t>
            </a:r>
          </a:p>
          <a:p>
            <a:r>
              <a:rPr lang="sk-SK" sz="2000" dirty="0" smtClean="0"/>
              <a:t>vytvorený </a:t>
            </a:r>
            <a:r>
              <a:rPr lang="sk-SK" sz="2000" dirty="0"/>
              <a:t>editor integrovať s wiki.matfyz.sk.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r>
              <a:rPr lang="sk-SK" sz="1800" dirty="0" smtClean="0"/>
              <a:t>/16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61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Použité knižnice - </a:t>
            </a:r>
            <a:r>
              <a:rPr lang="sk-SK" b="1" dirty="0" smtClean="0"/>
              <a:t>Node.JS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JavaScript runtime serverové prostredie</a:t>
            </a:r>
          </a:p>
          <a:p>
            <a:r>
              <a:rPr lang="sk-SK" dirty="0" smtClean="0"/>
              <a:t>Realtime komunikácie medzi používateľmi</a:t>
            </a:r>
          </a:p>
          <a:p>
            <a:r>
              <a:rPr lang="sk-SK" dirty="0" smtClean="0"/>
              <a:t>Synchronizácia obsahu grafického editora používateľov</a:t>
            </a:r>
          </a:p>
          <a:p>
            <a:r>
              <a:rPr lang="sk-SK" dirty="0" smtClean="0"/>
              <a:t>Využijem knižnicu PeerJS (WebRTC implementácia na peer-to-peer komunikáciu)</a:t>
            </a:r>
          </a:p>
          <a:p>
            <a:pPr lvl="1"/>
            <a:endParaRPr lang="sk-SK" dirty="0" smtClean="0"/>
          </a:p>
          <a:p>
            <a:endParaRPr lang="sk-SK" dirty="0" smtClean="0"/>
          </a:p>
          <a:p>
            <a:pPr lvl="1"/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4</a:t>
            </a:fld>
            <a:r>
              <a:rPr lang="sk-SK" sz="1800" dirty="0" smtClean="0"/>
              <a:t>/16</a:t>
            </a:r>
            <a:endParaRPr lang="en-US" sz="1800" dirty="0"/>
          </a:p>
        </p:txBody>
      </p:sp>
      <p:pic>
        <p:nvPicPr>
          <p:cNvPr id="1026" name="Picture 2" descr="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206" y="5038343"/>
            <a:ext cx="2965577" cy="14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635" y="4576380"/>
            <a:ext cx="29051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Použité knižnice – Fabric.js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JavaScriptová knižnica</a:t>
            </a:r>
          </a:p>
          <a:p>
            <a:r>
              <a:rPr lang="sk-SK" dirty="0" smtClean="0"/>
              <a:t>Ovládanie </a:t>
            </a:r>
            <a:r>
              <a:rPr lang="sk-SK" dirty="0"/>
              <a:t>html5 canvas - grafickej plochy </a:t>
            </a:r>
          </a:p>
          <a:p>
            <a:r>
              <a:rPr lang="sk-SK" dirty="0"/>
              <a:t>Vytváranie a </a:t>
            </a:r>
            <a:r>
              <a:rPr lang="sk-SK" dirty="0" smtClean="0"/>
              <a:t>editovanie:</a:t>
            </a:r>
            <a:endParaRPr lang="sk-SK" dirty="0"/>
          </a:p>
          <a:p>
            <a:pPr lvl="1"/>
            <a:r>
              <a:rPr lang="sk-SK" dirty="0" smtClean="0"/>
              <a:t>Geometrických </a:t>
            </a:r>
            <a:r>
              <a:rPr lang="sk-SK" dirty="0"/>
              <a:t>objektov</a:t>
            </a:r>
          </a:p>
          <a:p>
            <a:pPr lvl="1"/>
            <a:r>
              <a:rPr lang="sk-SK" dirty="0" smtClean="0"/>
              <a:t>Textového objektu</a:t>
            </a:r>
          </a:p>
          <a:p>
            <a:pPr lvl="1"/>
            <a:r>
              <a:rPr lang="sk-SK" dirty="0" smtClean="0"/>
              <a:t>Rastrových obrázkov</a:t>
            </a:r>
          </a:p>
          <a:p>
            <a:pPr lvl="1"/>
            <a:r>
              <a:rPr lang="sk-SK" dirty="0" smtClean="0"/>
              <a:t>Vektorových kriviek</a:t>
            </a:r>
          </a:p>
          <a:p>
            <a:pPr lvl="1"/>
            <a:r>
              <a:rPr lang="sk-SK" dirty="0" smtClean="0"/>
              <a:t>Export grafickej plochy</a:t>
            </a:r>
            <a:endParaRPr lang="sk-SK" dirty="0"/>
          </a:p>
          <a:p>
            <a:pPr lvl="1"/>
            <a:endParaRPr lang="sk-SK" dirty="0" smtClean="0"/>
          </a:p>
          <a:p>
            <a:endParaRPr lang="sk-SK" dirty="0" smtClean="0"/>
          </a:p>
          <a:p>
            <a:pPr lvl="1"/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5</a:t>
            </a:fld>
            <a:r>
              <a:rPr lang="sk-SK" sz="1800" dirty="0" smtClean="0"/>
              <a:t>/16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870" y="3885438"/>
            <a:ext cx="1743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Použité knižnice – Angular.js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Javascript framework</a:t>
            </a:r>
          </a:p>
          <a:p>
            <a:r>
              <a:rPr lang="sk-SK" dirty="0" smtClean="0"/>
              <a:t>Implementácia funkcií knižnice Fabric.JS</a:t>
            </a:r>
          </a:p>
          <a:p>
            <a:r>
              <a:rPr lang="sk-SK" dirty="0" smtClean="0"/>
              <a:t>Logika aplikácie (rozšírenia)</a:t>
            </a:r>
          </a:p>
          <a:p>
            <a:endParaRPr lang="sk-SK" dirty="0" smtClean="0"/>
          </a:p>
          <a:p>
            <a:endParaRPr lang="sk-SK" dirty="0" smtClean="0"/>
          </a:p>
          <a:p>
            <a:pPr lvl="1"/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6</a:t>
            </a:fld>
            <a:r>
              <a:rPr lang="sk-SK" sz="1800" dirty="0" smtClean="0"/>
              <a:t>/16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3" y="4311650"/>
            <a:ext cx="4740840" cy="134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Použité knižnice – MediaWiki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Programovana v jazyku PHP</a:t>
            </a:r>
          </a:p>
          <a:p>
            <a:r>
              <a:rPr lang="sk-SK" dirty="0" smtClean="0"/>
              <a:t>Dáta uložené v MySQL databáze</a:t>
            </a:r>
          </a:p>
          <a:p>
            <a:r>
              <a:rPr lang="sk-SK" dirty="0" smtClean="0"/>
              <a:t>Rozširovateľná pomocou pluginov (extensions)</a:t>
            </a:r>
            <a:endParaRPr lang="sk-SK" dirty="0"/>
          </a:p>
          <a:p>
            <a:r>
              <a:rPr lang="sk-SK" dirty="0" smtClean="0"/>
              <a:t>wiki.matfyz.sk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7</a:t>
            </a:fld>
            <a:r>
              <a:rPr lang="sk-SK" sz="1800" dirty="0" smtClean="0"/>
              <a:t>/16</a:t>
            </a:r>
            <a:endParaRPr lang="en-US" sz="1800" dirty="0"/>
          </a:p>
        </p:txBody>
      </p:sp>
      <p:pic>
        <p:nvPicPr>
          <p:cNvPr id="3074" name="Picture 2" descr="Výsledok vyhľadávania obrázkov pre dopyt media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43" y="4807402"/>
            <a:ext cx="1714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331" b="28995"/>
          <a:stretch/>
        </p:blipFill>
        <p:spPr>
          <a:xfrm>
            <a:off x="8024031" y="5617028"/>
            <a:ext cx="4153455" cy="124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29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Aktuálny stav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Lokálna samostatná verzia grafického editora </a:t>
            </a:r>
            <a:endParaRPr lang="sk-SK" dirty="0" smtClean="0"/>
          </a:p>
          <a:p>
            <a:r>
              <a:rPr lang="sk-SK" dirty="0" smtClean="0"/>
              <a:t>Implementované funkcie Fabric.JS</a:t>
            </a:r>
          </a:p>
          <a:p>
            <a:r>
              <a:rPr lang="sk-SK" dirty="0" smtClean="0"/>
              <a:t>Vytvorený controller vo frameworku Angular.js</a:t>
            </a:r>
          </a:p>
          <a:p>
            <a:r>
              <a:rPr lang="sk-SK" dirty="0" smtClean="0"/>
              <a:t>Základné rozloženie prvkov editora</a:t>
            </a:r>
          </a:p>
          <a:p>
            <a:pPr lvl="1"/>
            <a:r>
              <a:rPr lang="sk-SK" dirty="0" smtClean="0"/>
              <a:t>HTML5</a:t>
            </a:r>
          </a:p>
          <a:p>
            <a:pPr lvl="1"/>
            <a:r>
              <a:rPr lang="sk-SK" dirty="0" smtClean="0"/>
              <a:t>CSS</a:t>
            </a:r>
          </a:p>
          <a:p>
            <a:pPr lvl="1"/>
            <a:r>
              <a:rPr lang="sk-SK" dirty="0" smtClean="0"/>
              <a:t>Angular.js</a:t>
            </a:r>
          </a:p>
          <a:p>
            <a:pPr lvl="1"/>
            <a:r>
              <a:rPr lang="sk-SK" dirty="0" smtClean="0"/>
              <a:t>JavaScript</a:t>
            </a:r>
            <a:endParaRPr lang="sk-SK" dirty="0" smtClean="0"/>
          </a:p>
          <a:p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r>
              <a:rPr lang="sk-SK" sz="1800" dirty="0" smtClean="0"/>
              <a:t>/16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63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Aktuálny stav</a:t>
            </a:r>
            <a:endParaRPr lang="sk-SK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543" r="338"/>
          <a:stretch/>
        </p:blipFill>
        <p:spPr>
          <a:xfrm>
            <a:off x="829375" y="329183"/>
            <a:ext cx="10326305" cy="6129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8610600" y="6458488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9</a:t>
            </a:fld>
            <a:r>
              <a:rPr lang="sk-SK" sz="1800" dirty="0" smtClean="0"/>
              <a:t>/16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080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340</Words>
  <Application>Microsoft Office PowerPoint</Application>
  <PresentationFormat>Widescreen</PresentationFormat>
  <Paragraphs>109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Wingdings 3</vt:lpstr>
      <vt:lpstr>Office Theme</vt:lpstr>
      <vt:lpstr>Ion Boardroom</vt:lpstr>
      <vt:lpstr>Klaboratívny grafický editor pre MediaWiki</vt:lpstr>
      <vt:lpstr>Obsah:</vt:lpstr>
      <vt:lpstr>Cieľ práce</vt:lpstr>
      <vt:lpstr>Použité knižnice - Node.JS</vt:lpstr>
      <vt:lpstr>Použité knižnice – Fabric.js</vt:lpstr>
      <vt:lpstr>Použité knižnice – Angular.js</vt:lpstr>
      <vt:lpstr>Použité knižnice – MediaWiki</vt:lpstr>
      <vt:lpstr>Aktuálny stav</vt:lpstr>
      <vt:lpstr>Aktuálny stav</vt:lpstr>
      <vt:lpstr>Aktuálny stav</vt:lpstr>
      <vt:lpstr>Aktuálny stav – Editácia objektov</vt:lpstr>
      <vt:lpstr>Aktuálny stav – Editácia objektov</vt:lpstr>
      <vt:lpstr>Literatúra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Klaboratívny grafický editor pre MediaWiki</dc:title>
  <dc:creator>Krasnan Martin</dc:creator>
  <cp:lastModifiedBy>Krasnan Martin</cp:lastModifiedBy>
  <cp:revision>14</cp:revision>
  <dcterms:created xsi:type="dcterms:W3CDTF">2017-05-18T09:23:32Z</dcterms:created>
  <dcterms:modified xsi:type="dcterms:W3CDTF">2017-05-18T11:21:58Z</dcterms:modified>
</cp:coreProperties>
</file>