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1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16"/>
          <a:stretch/>
        </p:blipFill>
        <p:spPr>
          <a:xfrm>
            <a:off x="0" y="0"/>
            <a:ext cx="12192000" cy="6849208"/>
          </a:xfrm>
          <a:prstGeom prst="rect">
            <a:avLst/>
          </a:prstGeom>
        </p:spPr>
      </p:pic>
      <p:sp>
        <p:nvSpPr>
          <p:cNvPr id="5" name="Прямокут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42013" y="2206342"/>
            <a:ext cx="8107974" cy="2146202"/>
          </a:xfrm>
        </p:spPr>
        <p:txBody>
          <a:bodyPr>
            <a:normAutofit/>
          </a:bodyPr>
          <a:lstStyle/>
          <a:p>
            <a:r>
              <a:rPr lang="uk-UA" sz="4400" dirty="0" smtClean="0"/>
              <a:t>Колесо фортуни</a:t>
            </a:r>
            <a:endParaRPr lang="uk-UA" sz="440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14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Правила гри: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01218" y="2259976"/>
            <a:ext cx="8351872" cy="4351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У гру грає 3 учасники, сенс – заробити найбільше очок шляхом відгадування слів.</a:t>
            </a: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>Кожного раунду (їх 3) генерується запитання, відповідне по складності, яку ви обрали, та </a:t>
            </a:r>
            <a:r>
              <a:rPr lang="uk-UA" dirty="0"/>
              <a:t>під нього відповідь (слово) у формі пустих квадратів, гравцю потрібно розгадати це слово.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Для початку потрібно прокрутити колесо фортуни, яке поділене на 24 сектори з очками або штрафними </a:t>
            </a:r>
            <a:r>
              <a:rPr lang="uk-UA" dirty="0" smtClean="0"/>
              <a:t>секторами (банкрут, пропустити хід).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Якщо вам випали </a:t>
            </a:r>
            <a:r>
              <a:rPr lang="uk-UA" dirty="0" err="1"/>
              <a:t>очки</a:t>
            </a:r>
            <a:r>
              <a:rPr lang="uk-UA" dirty="0"/>
              <a:t>, то </a:t>
            </a:r>
            <a:r>
              <a:rPr lang="uk-UA" dirty="0" smtClean="0"/>
              <a:t>ви можете відкривати слово по букві, </a:t>
            </a:r>
            <a:r>
              <a:rPr lang="uk-UA" dirty="0"/>
              <a:t>дається </a:t>
            </a:r>
            <a:r>
              <a:rPr lang="uk-UA" dirty="0" smtClean="0"/>
              <a:t>1 спроба </a:t>
            </a:r>
            <a:r>
              <a:rPr lang="uk-UA" dirty="0"/>
              <a:t>відкрити приголосну літеру за </a:t>
            </a:r>
            <a:r>
              <a:rPr lang="uk-UA" dirty="0" smtClean="0"/>
              <a:t>хід</a:t>
            </a:r>
            <a:r>
              <a:rPr lang="uk-UA" dirty="0"/>
              <a:t> </a:t>
            </a:r>
            <a:r>
              <a:rPr lang="uk-UA" dirty="0" smtClean="0"/>
              <a:t>та можливість купити за 250 </a:t>
            </a:r>
            <a:r>
              <a:rPr lang="uk-UA" dirty="0" err="1" smtClean="0"/>
              <a:t>очків</a:t>
            </a:r>
            <a:r>
              <a:rPr lang="uk-UA" dirty="0" smtClean="0"/>
              <a:t> голосну літеру. У випадку недостатніх коштів на покупку, гравцю надаються кредитні кошти. Якщо ви </a:t>
            </a:r>
            <a:r>
              <a:rPr lang="uk-UA" dirty="0"/>
              <a:t>вгадали літеру, то кількість </a:t>
            </a:r>
            <a:r>
              <a:rPr lang="uk-UA" dirty="0" err="1"/>
              <a:t>очків</a:t>
            </a:r>
            <a:r>
              <a:rPr lang="uk-UA" dirty="0"/>
              <a:t> множиться на кількість відкритих цією літерою позицій, та надається ще одна спроба вгадати </a:t>
            </a:r>
            <a:r>
              <a:rPr lang="uk-UA" dirty="0" smtClean="0"/>
              <a:t>букву.</a:t>
            </a:r>
          </a:p>
          <a:p>
            <a:pPr marL="0" indent="0">
              <a:buNone/>
            </a:pPr>
            <a:r>
              <a:rPr lang="uk-UA" dirty="0" smtClean="0"/>
              <a:t>Коли ви знаєте відповідь, ви можете ввести слово повністю.</a:t>
            </a:r>
            <a:r>
              <a:rPr lang="uk-UA" dirty="0"/>
              <a:t/>
            </a:r>
            <a:br>
              <a:rPr lang="uk-UA" dirty="0"/>
            </a:br>
            <a:r>
              <a:rPr lang="en-US" dirty="0"/>
              <a:t>B</a:t>
            </a:r>
            <a:r>
              <a:rPr lang="uk-UA" dirty="0" err="1"/>
              <a:t>играє</a:t>
            </a:r>
            <a:r>
              <a:rPr lang="uk-UA" dirty="0"/>
              <a:t> той, хто за сумою 3-ох раундів набере найбільшу кількість </a:t>
            </a:r>
            <a:r>
              <a:rPr lang="uk-UA" dirty="0" err="1"/>
              <a:t>очків</a:t>
            </a:r>
            <a:r>
              <a:rPr lang="uk-UA" dirty="0"/>
              <a:t>.</a:t>
            </a:r>
            <a:r>
              <a:rPr lang="uk-UA" dirty="0" smtClean="0"/>
              <a:t> 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573" y="2689912"/>
            <a:ext cx="3921904" cy="39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8044" y="788846"/>
            <a:ext cx="7729728" cy="1188720"/>
          </a:xfrm>
        </p:spPr>
        <p:txBody>
          <a:bodyPr/>
          <a:lstStyle/>
          <a:p>
            <a:r>
              <a:rPr lang="uk-UA" dirty="0" smtClean="0"/>
              <a:t>Структура проекту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585" y="2909679"/>
            <a:ext cx="2705478" cy="3600953"/>
          </a:xfrm>
          <a:prstGeom prst="rect">
            <a:avLst/>
          </a:prstGeom>
        </p:spPr>
      </p:pic>
      <p:sp>
        <p:nvSpPr>
          <p:cNvPr id="11" name="Місце для вмісту 10"/>
          <p:cNvSpPr>
            <a:spLocks noGrp="1"/>
          </p:cNvSpPr>
          <p:nvPr>
            <p:ph idx="1"/>
          </p:nvPr>
        </p:nvSpPr>
        <p:spPr>
          <a:xfrm>
            <a:off x="841953" y="2909679"/>
            <a:ext cx="6578756" cy="3101983"/>
          </a:xfrm>
        </p:spPr>
        <p:txBody>
          <a:bodyPr/>
          <a:lstStyle/>
          <a:p>
            <a:pPr marL="0" indent="0">
              <a:buNone/>
            </a:pPr>
            <a:r>
              <a:rPr lang="uk-UA" sz="2400" dirty="0" smtClean="0">
                <a:solidFill>
                  <a:srgbClr val="0070C0"/>
                </a:solidFill>
              </a:rPr>
              <a:t>Клас Гравець</a:t>
            </a:r>
          </a:p>
          <a:p>
            <a:pPr marL="0" indent="0">
              <a:buNone/>
            </a:pPr>
            <a:r>
              <a:rPr lang="uk-UA" sz="2000" dirty="0" smtClean="0"/>
              <a:t>Містить ім'я</a:t>
            </a:r>
            <a:r>
              <a:rPr lang="uk-UA" sz="2000" dirty="0"/>
              <a:t>, загальний рахунок (за три раунди</a:t>
            </a:r>
            <a:r>
              <a:rPr lang="uk-UA" sz="2000" dirty="0" smtClean="0"/>
              <a:t>), поточний рахунок (за поточний раунд). </a:t>
            </a:r>
            <a:r>
              <a:rPr lang="uk-UA" sz="2000" dirty="0"/>
              <a:t>Має властивості для отримання і зміни рахунків. Має методи для </a:t>
            </a:r>
            <a:r>
              <a:rPr lang="uk-UA" sz="2000" dirty="0" err="1"/>
              <a:t>обнулення</a:t>
            </a:r>
            <a:r>
              <a:rPr lang="uk-UA" sz="2000" dirty="0"/>
              <a:t> рахунків. Має інтерфейс </a:t>
            </a:r>
            <a:r>
              <a:rPr lang="en-US" sz="2000" dirty="0" err="1"/>
              <a:t>ICombarable</a:t>
            </a:r>
            <a:r>
              <a:rPr lang="en-US" sz="2000" dirty="0"/>
              <a:t>, </a:t>
            </a:r>
            <a:r>
              <a:rPr lang="uk-UA" sz="2000" dirty="0"/>
              <a:t>для порівняння за загальним </a:t>
            </a:r>
            <a:r>
              <a:rPr lang="uk-UA" sz="2000" dirty="0" smtClean="0"/>
              <a:t>рахунком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709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582" y="3224835"/>
            <a:ext cx="2730926" cy="306972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108044" y="788846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mtClean="0"/>
              <a:t>Структура проекту</a:t>
            </a:r>
            <a:endParaRPr lang="uk-UA" dirty="0"/>
          </a:p>
        </p:txBody>
      </p:sp>
      <p:sp>
        <p:nvSpPr>
          <p:cNvPr id="7" name="Місце для вмісту 10"/>
          <p:cNvSpPr txBox="1">
            <a:spLocks/>
          </p:cNvSpPr>
          <p:nvPr/>
        </p:nvSpPr>
        <p:spPr>
          <a:xfrm>
            <a:off x="841953" y="2909679"/>
            <a:ext cx="657875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dirty="0" smtClean="0">
                <a:solidFill>
                  <a:srgbClr val="0070C0"/>
                </a:solidFill>
              </a:rPr>
              <a:t>Клас Запитання</a:t>
            </a:r>
          </a:p>
          <a:p>
            <a:pPr marL="0" indent="0">
              <a:buNone/>
            </a:pPr>
            <a:r>
              <a:rPr lang="uk-UA" sz="2000" dirty="0"/>
              <a:t>Містить </a:t>
            </a:r>
            <a:r>
              <a:rPr lang="uk-UA" sz="2000" dirty="0" smtClean="0"/>
              <a:t>Словник </a:t>
            </a:r>
            <a:r>
              <a:rPr lang="en-US" sz="2000" dirty="0" smtClean="0">
                <a:latin typeface="Corbel" panose="020B0503020204020204" pitchFamily="34" charset="0"/>
              </a:rPr>
              <a:t>questions</a:t>
            </a:r>
            <a:r>
              <a:rPr lang="uk-UA" sz="2000" dirty="0" smtClean="0"/>
              <a:t> </a:t>
            </a:r>
            <a:r>
              <a:rPr lang="uk-UA" sz="2000" dirty="0"/>
              <a:t>(узагальнений контейнер</a:t>
            </a:r>
            <a:r>
              <a:rPr lang="uk-UA" sz="2000" dirty="0" smtClean="0"/>
              <a:t>), </a:t>
            </a:r>
            <a:r>
              <a:rPr lang="uk-UA" sz="2000" dirty="0"/>
              <a:t>де ключами є питання, а значення відповіді. Також пам'ятає поточне питання і відповідь на нього. Має методи для зчитування питань з текстового </a:t>
            </a:r>
            <a:r>
              <a:rPr lang="uk-UA" sz="2000" dirty="0" smtClean="0"/>
              <a:t>файлу </a:t>
            </a:r>
            <a:r>
              <a:rPr lang="uk-UA" sz="2000" dirty="0"/>
              <a:t>та метод для вибору випадково питання зі словника (вибране питання видаляється зі словника, щоб гарантувати відсутність повторів під час однієї гри)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53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412" y="3175964"/>
            <a:ext cx="2794637" cy="304869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108044" y="788846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mtClean="0"/>
              <a:t>Структура проекту</a:t>
            </a:r>
            <a:endParaRPr lang="uk-UA" dirty="0"/>
          </a:p>
        </p:txBody>
      </p:sp>
      <p:sp>
        <p:nvSpPr>
          <p:cNvPr id="6" name="Місце для вмісту 10"/>
          <p:cNvSpPr txBox="1">
            <a:spLocks/>
          </p:cNvSpPr>
          <p:nvPr/>
        </p:nvSpPr>
        <p:spPr>
          <a:xfrm>
            <a:off x="850745" y="2988810"/>
            <a:ext cx="657875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dirty="0" smtClean="0">
                <a:solidFill>
                  <a:srgbClr val="0070C0"/>
                </a:solidFill>
              </a:rPr>
              <a:t>Клас Коло</a:t>
            </a:r>
          </a:p>
          <a:p>
            <a:pPr marL="0" indent="0">
              <a:buNone/>
            </a:pPr>
            <a:r>
              <a:rPr lang="ru-RU" sz="2000" dirty="0" err="1"/>
              <a:t>Моделює</a:t>
            </a:r>
            <a:r>
              <a:rPr lang="ru-RU" sz="2000" dirty="0"/>
              <a:t> </a:t>
            </a:r>
            <a:r>
              <a:rPr lang="ru-RU" sz="2000" dirty="0" err="1"/>
              <a:t>графічне</a:t>
            </a:r>
            <a:r>
              <a:rPr lang="ru-RU" sz="2000" dirty="0"/>
              <a:t> </a:t>
            </a:r>
            <a:r>
              <a:rPr lang="ru-RU" sz="2000" dirty="0" err="1"/>
              <a:t>відображення</a:t>
            </a:r>
            <a:r>
              <a:rPr lang="ru-RU" sz="2000" dirty="0"/>
              <a:t> колеса. </a:t>
            </a:r>
            <a:r>
              <a:rPr lang="ru-RU" sz="2000" dirty="0" err="1"/>
              <a:t>Містить</a:t>
            </a:r>
            <a:r>
              <a:rPr lang="ru-RU" sz="2000" dirty="0"/>
              <a:t> </a:t>
            </a:r>
            <a:r>
              <a:rPr lang="ru-RU" sz="2000" dirty="0" err="1"/>
              <a:t>оригінальне</a:t>
            </a:r>
            <a:r>
              <a:rPr lang="ru-RU" sz="2000" dirty="0"/>
              <a:t> </a:t>
            </a:r>
            <a:r>
              <a:rPr lang="ru-RU" sz="2000" dirty="0" err="1"/>
              <a:t>зображення</a:t>
            </a:r>
            <a:r>
              <a:rPr lang="ru-RU" sz="2000" dirty="0"/>
              <a:t> колеса і </a:t>
            </a:r>
            <a:r>
              <a:rPr lang="ru-RU" sz="2000" dirty="0" err="1" smtClean="0"/>
              <a:t>тимчасове</a:t>
            </a:r>
            <a:r>
              <a:rPr lang="ru-RU" sz="2000" dirty="0" smtClean="0"/>
              <a:t>, </a:t>
            </a:r>
            <a:r>
              <a:rPr lang="ru-RU" sz="2000" dirty="0"/>
              <a:t>кут повороту </a:t>
            </a:r>
            <a:r>
              <a:rPr lang="ru-RU" sz="2000" dirty="0" smtClean="0"/>
              <a:t>кола, </a:t>
            </a:r>
            <a:r>
              <a:rPr lang="ru-RU" sz="2000" dirty="0" err="1"/>
              <a:t>масив</a:t>
            </a:r>
            <a:r>
              <a:rPr lang="ru-RU" sz="2000" dirty="0"/>
              <a:t> </a:t>
            </a:r>
            <a:r>
              <a:rPr lang="ru-RU" sz="2000" dirty="0" err="1"/>
              <a:t>балів</a:t>
            </a:r>
            <a:r>
              <a:rPr lang="ru-RU" sz="2000" dirty="0"/>
              <a:t> у </a:t>
            </a:r>
            <a:r>
              <a:rPr lang="ru-RU" sz="2000" dirty="0" smtClean="0"/>
              <a:t>секторах, </a:t>
            </a:r>
            <a:r>
              <a:rPr lang="ru-RU" sz="2000" dirty="0" err="1" smtClean="0"/>
              <a:t>поточний</a:t>
            </a:r>
            <a:r>
              <a:rPr lang="ru-RU" sz="2000" dirty="0" smtClean="0"/>
              <a:t> </a:t>
            </a:r>
            <a:r>
              <a:rPr lang="ru-RU" sz="2000" dirty="0"/>
              <a:t>стан </a:t>
            </a:r>
            <a:r>
              <a:rPr lang="ru-RU" sz="2000" dirty="0" smtClean="0"/>
              <a:t>кола.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680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231" y="3129918"/>
            <a:ext cx="2913077" cy="294556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108044" y="788846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mtClean="0"/>
              <a:t>Структура проекту</a:t>
            </a:r>
            <a:endParaRPr lang="uk-UA" dirty="0"/>
          </a:p>
        </p:txBody>
      </p:sp>
      <p:sp>
        <p:nvSpPr>
          <p:cNvPr id="6" name="Місце для вмісту 10"/>
          <p:cNvSpPr txBox="1">
            <a:spLocks/>
          </p:cNvSpPr>
          <p:nvPr/>
        </p:nvSpPr>
        <p:spPr>
          <a:xfrm>
            <a:off x="841953" y="2909679"/>
            <a:ext cx="657875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dirty="0" smtClean="0">
                <a:solidFill>
                  <a:srgbClr val="0070C0"/>
                </a:solidFill>
              </a:rPr>
              <a:t>Клас Гральне коло</a:t>
            </a:r>
          </a:p>
          <a:p>
            <a:pPr marL="0" indent="0">
              <a:buNone/>
            </a:pPr>
            <a:r>
              <a:rPr lang="ru-RU" sz="2000" dirty="0" err="1" smtClean="0"/>
              <a:t>Реалізовує</a:t>
            </a:r>
            <a:r>
              <a:rPr lang="ru-RU" sz="2000" dirty="0" smtClean="0"/>
              <a:t> </a:t>
            </a:r>
            <a:r>
              <a:rPr lang="ru-RU" sz="2000" dirty="0" err="1" smtClean="0"/>
              <a:t>обертання</a:t>
            </a:r>
            <a:r>
              <a:rPr lang="ru-RU" sz="2000" dirty="0" smtClean="0"/>
              <a:t> кола.</a:t>
            </a:r>
          </a:p>
          <a:p>
            <a:pPr marL="0" indent="0">
              <a:buNone/>
            </a:pPr>
            <a:r>
              <a:rPr lang="ru-RU" sz="2000" dirty="0" err="1" smtClean="0"/>
              <a:t>Містить</a:t>
            </a:r>
            <a:r>
              <a:rPr lang="ru-RU" sz="2000" dirty="0" smtClean="0"/>
              <a:t> </a:t>
            </a:r>
            <a:r>
              <a:rPr lang="ru-RU" sz="2000" dirty="0"/>
              <a:t>коло, час </a:t>
            </a:r>
            <a:r>
              <a:rPr lang="ru-RU" sz="2000" dirty="0" err="1"/>
              <a:t>обертання</a:t>
            </a:r>
            <a:r>
              <a:rPr lang="ru-RU" sz="2000" dirty="0"/>
              <a:t> кола та </a:t>
            </a:r>
            <a:r>
              <a:rPr lang="ru-RU" sz="2000" dirty="0" err="1"/>
              <a:t>поточні</a:t>
            </a:r>
            <a:r>
              <a:rPr lang="ru-RU" sz="2000" dirty="0"/>
              <a:t> </a:t>
            </a:r>
            <a:r>
              <a:rPr lang="ru-RU" sz="2000" dirty="0" err="1"/>
              <a:t>бали</a:t>
            </a:r>
            <a:r>
              <a:rPr lang="ru-RU" sz="2000" dirty="0"/>
              <a:t> кола. Два </a:t>
            </a:r>
            <a:r>
              <a:rPr lang="ru-RU" sz="2000" dirty="0" err="1"/>
              <a:t>методи</a:t>
            </a:r>
            <a:r>
              <a:rPr lang="ru-RU" sz="2000" dirty="0"/>
              <a:t> для </a:t>
            </a:r>
            <a:r>
              <a:rPr lang="ru-RU" sz="2000" dirty="0" err="1" smtClean="0"/>
              <a:t>обертання</a:t>
            </a:r>
            <a:r>
              <a:rPr lang="ru-RU" sz="2000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25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835" y="2724155"/>
            <a:ext cx="2372056" cy="354379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108044" y="788846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mtClean="0"/>
              <a:t>Структура проекту</a:t>
            </a:r>
            <a:endParaRPr lang="uk-UA" dirty="0"/>
          </a:p>
        </p:txBody>
      </p:sp>
      <p:sp>
        <p:nvSpPr>
          <p:cNvPr id="6" name="Місце для вмісту 10"/>
          <p:cNvSpPr txBox="1">
            <a:spLocks/>
          </p:cNvSpPr>
          <p:nvPr/>
        </p:nvSpPr>
        <p:spPr>
          <a:xfrm>
            <a:off x="850745" y="2988810"/>
            <a:ext cx="657875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dirty="0" smtClean="0">
                <a:solidFill>
                  <a:srgbClr val="0070C0"/>
                </a:solidFill>
              </a:rPr>
              <a:t>Клас Літера</a:t>
            </a:r>
          </a:p>
          <a:p>
            <a:pPr marL="0" indent="0">
              <a:buNone/>
            </a:pPr>
            <a:r>
              <a:rPr lang="ru-RU" sz="2000" dirty="0" err="1"/>
              <a:t>Має</a:t>
            </a:r>
            <a:r>
              <a:rPr lang="ru-RU" sz="2000" dirty="0"/>
              <a:t> поля: </a:t>
            </a:r>
            <a:r>
              <a:rPr lang="ru-RU" sz="2000" dirty="0" err="1"/>
              <a:t>поточна</a:t>
            </a:r>
            <a:r>
              <a:rPr lang="ru-RU" sz="2000" dirty="0"/>
              <a:t> </a:t>
            </a:r>
            <a:r>
              <a:rPr lang="ru-RU" sz="2000" dirty="0" err="1"/>
              <a:t>літера</a:t>
            </a:r>
            <a:r>
              <a:rPr lang="ru-RU" sz="2000" dirty="0"/>
              <a:t>; статус </a:t>
            </a:r>
            <a:r>
              <a:rPr lang="ru-RU" sz="2000" dirty="0" err="1"/>
              <a:t>активності</a:t>
            </a:r>
            <a:r>
              <a:rPr lang="ru-RU" sz="2000" dirty="0"/>
              <a:t> (</a:t>
            </a:r>
            <a:r>
              <a:rPr lang="ru-RU" sz="2000" dirty="0" err="1"/>
              <a:t>чи</a:t>
            </a:r>
            <a:r>
              <a:rPr lang="ru-RU" sz="2000" dirty="0"/>
              <a:t>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вже</a:t>
            </a:r>
            <a:r>
              <a:rPr lang="ru-RU" sz="2000" dirty="0"/>
              <a:t> </a:t>
            </a:r>
            <a:r>
              <a:rPr lang="ru-RU" sz="2000" dirty="0" err="1"/>
              <a:t>обрали</a:t>
            </a:r>
            <a:r>
              <a:rPr lang="ru-RU" sz="2000" dirty="0"/>
              <a:t>, </a:t>
            </a:r>
            <a:r>
              <a:rPr lang="ru-RU" sz="2000" dirty="0" err="1"/>
              <a:t>чи</a:t>
            </a:r>
            <a:r>
              <a:rPr lang="ru-RU" sz="2000" dirty="0"/>
              <a:t> </a:t>
            </a:r>
            <a:r>
              <a:rPr lang="ru-RU" sz="2000" dirty="0" err="1"/>
              <a:t>ще</a:t>
            </a:r>
            <a:r>
              <a:rPr lang="ru-RU" sz="2000" dirty="0"/>
              <a:t> </a:t>
            </a:r>
            <a:r>
              <a:rPr lang="ru-RU" sz="2000" dirty="0" err="1"/>
              <a:t>ні</a:t>
            </a:r>
            <a:r>
              <a:rPr lang="ru-RU" sz="2000" dirty="0"/>
              <a:t>); </a:t>
            </a:r>
            <a:r>
              <a:rPr lang="ru-RU" sz="2000" dirty="0" err="1"/>
              <a:t>голосна</a:t>
            </a:r>
            <a:r>
              <a:rPr lang="ru-RU" sz="2000" dirty="0"/>
              <a:t> </a:t>
            </a:r>
            <a:r>
              <a:rPr lang="ru-RU" sz="2000" dirty="0" err="1"/>
              <a:t>чи</a:t>
            </a:r>
            <a:r>
              <a:rPr lang="ru-RU" sz="2000" dirty="0"/>
              <a:t> </a:t>
            </a:r>
            <a:r>
              <a:rPr lang="ru-RU" sz="2000" dirty="0" err="1"/>
              <a:t>ні</a:t>
            </a:r>
            <a:r>
              <a:rPr lang="ru-RU" sz="2000" dirty="0"/>
              <a:t>; </a:t>
            </a:r>
            <a:r>
              <a:rPr lang="ru-RU" sz="2000" dirty="0" smtClean="0"/>
              <a:t> </a:t>
            </a:r>
            <a:r>
              <a:rPr lang="ru-RU" sz="2000" dirty="0" err="1" smtClean="0"/>
              <a:t>відповідь</a:t>
            </a:r>
            <a:r>
              <a:rPr lang="ru-RU" sz="2000" dirty="0" smtClean="0"/>
              <a:t> </a:t>
            </a:r>
            <a:r>
              <a:rPr lang="ru-RU" sz="2000" dirty="0" err="1"/>
              <a:t>чи</a:t>
            </a:r>
            <a:r>
              <a:rPr lang="ru-RU" sz="2000" dirty="0"/>
              <a:t> </a:t>
            </a:r>
            <a:r>
              <a:rPr lang="ru-RU" sz="2000" dirty="0" err="1"/>
              <a:t>ні</a:t>
            </a:r>
            <a:r>
              <a:rPr lang="ru-RU" sz="2000" dirty="0"/>
              <a:t>. </a:t>
            </a:r>
            <a:r>
              <a:rPr lang="ru-RU" sz="2000" dirty="0" err="1"/>
              <a:t>Оператори</a:t>
            </a:r>
            <a:r>
              <a:rPr lang="ru-RU" sz="2000" dirty="0"/>
              <a:t> </a:t>
            </a:r>
            <a:r>
              <a:rPr lang="ru-RU" sz="2000" dirty="0" err="1"/>
              <a:t>порівняння</a:t>
            </a:r>
            <a:r>
              <a:rPr lang="ru-RU" sz="2000" dirty="0"/>
              <a:t> за </a:t>
            </a:r>
            <a:r>
              <a:rPr lang="ru-RU" sz="2000" dirty="0" err="1"/>
              <a:t>значенням</a:t>
            </a:r>
            <a:r>
              <a:rPr lang="ru-RU" sz="2000" dirty="0"/>
              <a:t> </a:t>
            </a:r>
            <a:r>
              <a:rPr lang="ru-RU" sz="2000" dirty="0" err="1"/>
              <a:t>літери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ru-RU" sz="2000" dirty="0" err="1"/>
              <a:t>вгадана</a:t>
            </a:r>
            <a:r>
              <a:rPr lang="ru-RU" sz="2000" dirty="0"/>
              <a:t> </a:t>
            </a:r>
            <a:r>
              <a:rPr lang="ru-RU" sz="2000" dirty="0" err="1" smtClean="0"/>
              <a:t>літера</a:t>
            </a:r>
            <a:r>
              <a:rPr lang="ru-RU" sz="2000" dirty="0" smtClean="0"/>
              <a:t>: </a:t>
            </a:r>
            <a:r>
              <a:rPr lang="ru-RU" sz="2000" dirty="0" err="1"/>
              <a:t>змінює</a:t>
            </a:r>
            <a:r>
              <a:rPr lang="ru-RU" sz="2000" dirty="0"/>
              <a:t> картинку "</a:t>
            </a:r>
            <a:r>
              <a:rPr lang="ru-RU" sz="2000" dirty="0" err="1"/>
              <a:t>закритої</a:t>
            </a:r>
            <a:r>
              <a:rPr lang="ru-RU" sz="2000" dirty="0"/>
              <a:t> </a:t>
            </a:r>
            <a:r>
              <a:rPr lang="ru-RU" sz="2000" dirty="0" err="1"/>
              <a:t>літери</a:t>
            </a:r>
            <a:r>
              <a:rPr lang="ru-RU" sz="2000" dirty="0"/>
              <a:t>" на текст з </a:t>
            </a:r>
            <a:r>
              <a:rPr lang="ru-RU" sz="2000" dirty="0" err="1" smtClean="0"/>
              <a:t>відкритою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8475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73" y="3537926"/>
            <a:ext cx="2659681" cy="2552867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108044" y="788846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mtClean="0"/>
              <a:t>Структура проекту</a:t>
            </a:r>
            <a:endParaRPr lang="uk-UA" dirty="0"/>
          </a:p>
        </p:txBody>
      </p:sp>
      <p:sp>
        <p:nvSpPr>
          <p:cNvPr id="6" name="Місце для вмісту 10"/>
          <p:cNvSpPr txBox="1">
            <a:spLocks/>
          </p:cNvSpPr>
          <p:nvPr/>
        </p:nvSpPr>
        <p:spPr>
          <a:xfrm>
            <a:off x="850745" y="2988810"/>
            <a:ext cx="657875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dirty="0" smtClean="0">
                <a:solidFill>
                  <a:srgbClr val="0070C0"/>
                </a:solidFill>
              </a:rPr>
              <a:t>Клас Журнал</a:t>
            </a:r>
          </a:p>
          <a:p>
            <a:pPr marL="0" indent="0">
              <a:buNone/>
            </a:pPr>
            <a:r>
              <a:rPr lang="ru-RU" sz="2000" dirty="0" err="1" smtClean="0"/>
              <a:t>Містить</a:t>
            </a:r>
            <a:r>
              <a:rPr lang="ru-RU" sz="2000" dirty="0" smtClean="0"/>
              <a:t> </a:t>
            </a:r>
            <a:r>
              <a:rPr lang="ru-RU" sz="2000" dirty="0"/>
              <a:t>Список (</a:t>
            </a:r>
            <a:r>
              <a:rPr lang="ru-RU" sz="2000" dirty="0" err="1"/>
              <a:t>узагальнений</a:t>
            </a:r>
            <a:r>
              <a:rPr lang="ru-RU" sz="2000" dirty="0"/>
              <a:t> контейнер) </a:t>
            </a:r>
            <a:r>
              <a:rPr lang="ru-RU" sz="2000" dirty="0" err="1"/>
              <a:t>рядків</a:t>
            </a:r>
            <a:r>
              <a:rPr lang="ru-RU" sz="2000" dirty="0"/>
              <a:t>. </a:t>
            </a:r>
            <a:r>
              <a:rPr lang="ru-RU" sz="2000" dirty="0" err="1"/>
              <a:t>Має</a:t>
            </a:r>
            <a:r>
              <a:rPr lang="ru-RU" sz="2000" dirty="0"/>
              <a:t> метод </a:t>
            </a:r>
            <a:r>
              <a:rPr lang="ru-RU" sz="2000" dirty="0" err="1"/>
              <a:t>додавання</a:t>
            </a:r>
            <a:r>
              <a:rPr lang="ru-RU" sz="2000" dirty="0"/>
              <a:t> </a:t>
            </a:r>
            <a:r>
              <a:rPr lang="ru-RU" sz="2000" dirty="0" err="1"/>
              <a:t>запису</a:t>
            </a:r>
            <a:r>
              <a:rPr lang="ru-RU" sz="2000" dirty="0"/>
              <a:t> і </a:t>
            </a:r>
            <a:r>
              <a:rPr lang="ru-RU" sz="2000" dirty="0" err="1"/>
              <a:t>статичні</a:t>
            </a:r>
            <a:r>
              <a:rPr lang="ru-RU" sz="2000" dirty="0"/>
              <a:t> </a:t>
            </a:r>
            <a:r>
              <a:rPr lang="ru-RU" sz="2000" dirty="0" err="1"/>
              <a:t>методи</a:t>
            </a:r>
            <a:r>
              <a:rPr lang="ru-RU" sz="2000" dirty="0"/>
              <a:t> </a:t>
            </a:r>
            <a:r>
              <a:rPr lang="ru-RU" sz="2000" dirty="0" err="1"/>
              <a:t>зберігання</a:t>
            </a:r>
            <a:r>
              <a:rPr lang="ru-RU" sz="2000" dirty="0"/>
              <a:t> у </a:t>
            </a:r>
            <a:r>
              <a:rPr lang="ru-RU" sz="2000" dirty="0" err="1"/>
              <a:t>текстовий</a:t>
            </a:r>
            <a:r>
              <a:rPr lang="ru-RU" sz="2000" dirty="0"/>
              <a:t>, </a:t>
            </a:r>
            <a:r>
              <a:rPr lang="ru-RU" sz="2000" dirty="0" err="1"/>
              <a:t>бінарний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Soap</a:t>
            </a:r>
            <a:r>
              <a:rPr lang="ru-RU" sz="2000" dirty="0"/>
              <a:t> </a:t>
            </a:r>
            <a:r>
              <a:rPr lang="ru-RU" sz="2000" dirty="0" err="1"/>
              <a:t>файли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519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54" y="2099436"/>
            <a:ext cx="3069336" cy="46882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658" y="3377236"/>
            <a:ext cx="3143689" cy="3410426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108044" y="788846"/>
            <a:ext cx="7729728" cy="1188720"/>
          </a:xfrm>
        </p:spPr>
        <p:txBody>
          <a:bodyPr/>
          <a:lstStyle/>
          <a:p>
            <a:r>
              <a:rPr lang="uk-UA" dirty="0" smtClean="0"/>
              <a:t>Структура проекту</a:t>
            </a:r>
            <a:endParaRPr lang="uk-UA" dirty="0"/>
          </a:p>
        </p:txBody>
      </p:sp>
      <p:sp>
        <p:nvSpPr>
          <p:cNvPr id="8" name="Місце для вмісту 10"/>
          <p:cNvSpPr txBox="1">
            <a:spLocks/>
          </p:cNvSpPr>
          <p:nvPr/>
        </p:nvSpPr>
        <p:spPr>
          <a:xfrm>
            <a:off x="534223" y="2626435"/>
            <a:ext cx="5438685" cy="32644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dirty="0" smtClean="0">
                <a:solidFill>
                  <a:srgbClr val="0070C0"/>
                </a:solidFill>
              </a:rPr>
              <a:t>Клас Гра</a:t>
            </a:r>
          </a:p>
          <a:p>
            <a:pPr marL="0" indent="0">
              <a:buNone/>
            </a:pPr>
            <a:r>
              <a:rPr lang="uk-UA" sz="2000" dirty="0"/>
              <a:t>Охоплює основну логіку гри і відділяє реалізацію програми від реалізації графічного інтерфейсу. Містить список гравців, список журналів для кожного </a:t>
            </a:r>
            <a:r>
              <a:rPr lang="uk-UA" sz="2000" dirty="0" smtClean="0"/>
              <a:t>раунду, список відповідей, </a:t>
            </a:r>
            <a:r>
              <a:rPr lang="uk-UA" sz="2000" dirty="0" err="1"/>
              <a:t>булівські</a:t>
            </a:r>
            <a:r>
              <a:rPr lang="uk-UA" sz="2000" dirty="0"/>
              <a:t> змінні для позначення стану гри; індекси поточного гравця, раунду, </a:t>
            </a:r>
            <a:r>
              <a:rPr lang="uk-UA" sz="2000" dirty="0" smtClean="0"/>
              <a:t>балів, рівень, </a:t>
            </a:r>
            <a:r>
              <a:rPr lang="uk-UA" sz="2000" dirty="0"/>
              <a:t>кількість не відкритих </a:t>
            </a:r>
            <a:r>
              <a:rPr lang="uk-UA" sz="2000" dirty="0" smtClean="0"/>
              <a:t>літер, шлях. </a:t>
            </a:r>
            <a:r>
              <a:rPr lang="uk-UA" sz="2000" dirty="0"/>
              <a:t>Має методи програвання звуків і методи, що забезпечують саму гру.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338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Посилка</Template>
  <TotalTime>66</TotalTime>
  <Words>323</Words>
  <Application>Microsoft Office PowerPoint</Application>
  <PresentationFormat>Широкий екран</PresentationFormat>
  <Paragraphs>27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3" baseType="lpstr">
      <vt:lpstr>Arial</vt:lpstr>
      <vt:lpstr>Corbel</vt:lpstr>
      <vt:lpstr>Gill Sans MT</vt:lpstr>
      <vt:lpstr>Parcel</vt:lpstr>
      <vt:lpstr>Колесо фортуни</vt:lpstr>
      <vt:lpstr>Правила гри:</vt:lpstr>
      <vt:lpstr>Структура проекту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Структура проекту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Колесо фортуни</dc:title>
  <dc:creator>Андрій Красногурський</dc:creator>
  <cp:lastModifiedBy>Андрій Красногурський</cp:lastModifiedBy>
  <cp:revision>10</cp:revision>
  <dcterms:created xsi:type="dcterms:W3CDTF">2023-06-01T07:30:43Z</dcterms:created>
  <dcterms:modified xsi:type="dcterms:W3CDTF">2023-06-01T08:37:20Z</dcterms:modified>
</cp:coreProperties>
</file>