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71" r:id="rId4"/>
    <p:sldId id="268" r:id="rId5"/>
    <p:sldId id="262" r:id="rId6"/>
    <p:sldId id="263" r:id="rId7"/>
    <p:sldId id="272" r:id="rId8"/>
    <p:sldId id="273" r:id="rId9"/>
    <p:sldId id="257" r:id="rId10"/>
    <p:sldId id="259" r:id="rId11"/>
    <p:sldId id="266" r:id="rId12"/>
    <p:sldId id="267" r:id="rId13"/>
    <p:sldId id="260" r:id="rId14"/>
  </p:sldIdLst>
  <p:sldSz cx="12192000" cy="6858000"/>
  <p:notesSz cx="6808788" cy="9940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82" y="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268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737" y="1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76A8D-6818-4CE5-9368-4201018A802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2155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737" y="9442155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5D56C-D63F-4EED-B4A9-D86AB49F3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7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1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F8E16-3A47-4AEB-A00D-1E40630641A6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2155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2155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37AC5-308D-4121-9CCA-F291C7507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16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37AC5-308D-4121-9CCA-F291C7507AA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25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1A29-518D-4130-95F6-B7F2B4F46381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10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C4EE-0E95-4311-BDF2-00A14419040A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09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2F02-2DFD-4FBD-97F8-65A5D1A74934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99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48FD-4377-45EE-84F9-02193684BCB8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71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9468-93D8-40FF-8F9D-F2D7CACFBC0C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67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2D6E-94DE-4BCD-A94F-B40CD46727BF}" type="datetime1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40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050C-C9CB-452C-9A06-94979BDFC19C}" type="datetime1">
              <a:rPr lang="en-GB" smtClean="0"/>
              <a:t>28/10/2019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91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D233-B121-49BF-9AC7-45B2BE5DAE3C}" type="datetime1">
              <a:rPr lang="en-GB" smtClean="0"/>
              <a:t>28/10/2019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57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3F52-B176-4550-B929-C06DBE867EDB}" type="datetime1">
              <a:rPr lang="en-GB" smtClean="0"/>
              <a:t>28/10/2019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06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9D98-6537-4832-96AE-8ED867C8237C}" type="datetime1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04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D-B5DB-40A0-8BB4-F247ABEB5732}" type="datetime1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92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DB652-FFA0-48D9-8453-26684E5A5FBF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60E1B-DCEA-4626-AAA8-893A8BABE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85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Practical 1: Understanding the posterior distribution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GMS-MT2019</a:t>
            </a:r>
          </a:p>
          <a:p>
            <a:r>
              <a:rPr lang="en-GB" dirty="0" err="1"/>
              <a:t>Wellcome</a:t>
            </a:r>
            <a:r>
              <a:rPr lang="en-GB" dirty="0"/>
              <a:t> Centre for Human Genetics </a:t>
            </a:r>
          </a:p>
          <a:p>
            <a:r>
              <a:rPr lang="en-GB" dirty="0" smtClean="0"/>
              <a:t>Instructor: Dr Andre Python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>
                <a:solidFill>
                  <a:schemeClr val="tx1"/>
                </a:solidFill>
              </a:rPr>
              <a:t>1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7" descr="2274_ox_brand_blue_rev_rect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8" y="5618163"/>
            <a:ext cx="23526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13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10</a:t>
            </a:fld>
            <a:endParaRPr lang="en-GB"/>
          </a:p>
        </p:txBody>
      </p:sp>
      <p:pic>
        <p:nvPicPr>
          <p:cNvPr id="2052" name="Picture 4" descr="Binomial Distribution 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733" y="255163"/>
            <a:ext cx="9370534" cy="646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953500" y="5353050"/>
            <a:ext cx="156100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dirty="0" err="1" smtClean="0"/>
              <a:t>Prob</a:t>
            </a:r>
            <a:r>
              <a:rPr lang="en-GB" dirty="0" smtClean="0"/>
              <a:t> (“water”)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318020" y="4908034"/>
            <a:ext cx="483196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Count of (“water”) follows a Binomial distribution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0388151" y="4441567"/>
            <a:ext cx="159146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Number tosses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0456253" y="5835650"/>
            <a:ext cx="141686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dirty="0" err="1" smtClean="0"/>
              <a:t>Prob</a:t>
            </a:r>
            <a:r>
              <a:rPr lang="en-GB" dirty="0" smtClean="0"/>
              <a:t> (“land”)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165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11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 l="47579"/>
          <a:stretch/>
        </p:blipFill>
        <p:spPr>
          <a:xfrm rot="16200000">
            <a:off x="1202084" y="-458441"/>
            <a:ext cx="5907647" cy="84521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4281" y="229052"/>
            <a:ext cx="5341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How a Bayesian model learns? 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494295" y="3771027"/>
            <a:ext cx="34424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Each toss of the globe produces</a:t>
            </a:r>
          </a:p>
          <a:p>
            <a:r>
              <a:rPr lang="en-GB" dirty="0" smtClean="0"/>
              <a:t>an observation (W or L).</a:t>
            </a:r>
          </a:p>
          <a:p>
            <a:endParaRPr lang="en-GB" dirty="0" smtClean="0"/>
          </a:p>
          <a:p>
            <a:r>
              <a:rPr lang="en-GB" dirty="0" smtClean="0"/>
              <a:t>W: water</a:t>
            </a:r>
          </a:p>
          <a:p>
            <a:r>
              <a:rPr lang="en-GB" dirty="0" smtClean="0"/>
              <a:t>L: land</a:t>
            </a:r>
          </a:p>
          <a:p>
            <a:endParaRPr lang="en-GB" dirty="0"/>
          </a:p>
          <a:p>
            <a:r>
              <a:rPr lang="en-GB" dirty="0" smtClean="0"/>
              <a:t>Solid curve: new plausibility</a:t>
            </a:r>
          </a:p>
          <a:p>
            <a:r>
              <a:rPr lang="en-GB" dirty="0" smtClean="0"/>
              <a:t>Dashed curve: previous plausibility</a:t>
            </a:r>
          </a:p>
          <a:p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112000" y="1930320"/>
            <a:ext cx="1997041" cy="1358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09041" y="1745654"/>
            <a:ext cx="308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Proportion of “water” on earth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4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12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 l="18342" r="52421"/>
          <a:stretch/>
        </p:blipFill>
        <p:spPr>
          <a:xfrm rot="16200000">
            <a:off x="3522838" y="-1527417"/>
            <a:ext cx="4096528" cy="1050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75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Practical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 and complete the first R </a:t>
            </a:r>
            <a:r>
              <a:rPr lang="en-GB" dirty="0" smtClean="0"/>
              <a:t>practical (practical_nb.1.R)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94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Bayes’ theorem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797714" y="6244473"/>
            <a:ext cx="965200" cy="365125"/>
          </a:xfrm>
        </p:spPr>
        <p:txBody>
          <a:bodyPr/>
          <a:lstStyle/>
          <a:p>
            <a:r>
              <a:rPr lang="en-GB" dirty="0" smtClean="0"/>
              <a:t>continuous</a:t>
            </a:r>
            <a:endParaRPr lang="en-GB" dirty="0"/>
          </a:p>
        </p:txBody>
      </p:sp>
      <p:pic>
        <p:nvPicPr>
          <p:cNvPr id="6" name="Picture 2" descr="https://bayesian.org/wp-content/uploads/2016/08/cropped-Bayes_Theorem_MMB_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" y="1577172"/>
            <a:ext cx="115919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588168" y="4844917"/>
            <a:ext cx="1684421" cy="736331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posterior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95999" y="802070"/>
            <a:ext cx="1684421" cy="736331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likelihood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955504" y="776637"/>
            <a:ext cx="1684421" cy="736331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prior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599947" y="4844917"/>
            <a:ext cx="1684421" cy="736331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constant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11" idx="4"/>
          </p:cNvCxnSpPr>
          <p:nvPr/>
        </p:nvCxnSpPr>
        <p:spPr>
          <a:xfrm flipH="1" flipV="1">
            <a:off x="8442158" y="5581248"/>
            <a:ext cx="513346" cy="32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8698831" y="5889341"/>
                <a:ext cx="3339632" cy="412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P(B)=E[P(B|A)]=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nary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831" y="5889341"/>
                <a:ext cx="3339632" cy="412164"/>
              </a:xfrm>
              <a:prstGeom prst="rect">
                <a:avLst/>
              </a:prstGeom>
              <a:blipFill>
                <a:blip r:embed="rId3"/>
                <a:stretch>
                  <a:fillRect l="-1642" t="-132353" b="-191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202678" y="5677499"/>
            <a:ext cx="2574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A: parameters</a:t>
            </a:r>
          </a:p>
          <a:p>
            <a:r>
              <a:rPr lang="en-GB" dirty="0" smtClean="0"/>
              <a:t>B: data</a:t>
            </a:r>
          </a:p>
          <a:p>
            <a:r>
              <a:rPr lang="en-GB" dirty="0" smtClean="0"/>
              <a:t>E[ ]: expectation</a:t>
            </a:r>
          </a:p>
          <a:p>
            <a:r>
              <a:rPr lang="en-GB" dirty="0" smtClean="0"/>
              <a:t>P: probability distribution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0238875" y="6157452"/>
            <a:ext cx="3675" cy="19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23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GB" dirty="0" smtClean="0"/>
              <a:t>ikelihood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and most influential component of a Bayesian model is the likelihood</a:t>
            </a:r>
          </a:p>
          <a:p>
            <a:r>
              <a:rPr lang="en-GB" dirty="0" smtClean="0"/>
              <a:t>Specifies the plausibility of the data</a:t>
            </a:r>
          </a:p>
          <a:p>
            <a:r>
              <a:rPr lang="en-GB" dirty="0" smtClean="0"/>
              <a:t>Relies on assumptions. Ex: binomial distribution:</a:t>
            </a:r>
          </a:p>
          <a:p>
            <a:pPr lvl="1"/>
            <a:r>
              <a:rPr lang="en-GB" dirty="0" smtClean="0"/>
              <a:t>Independence of trials</a:t>
            </a:r>
          </a:p>
          <a:p>
            <a:pPr lvl="1"/>
            <a:r>
              <a:rPr lang="en-GB" dirty="0" smtClean="0"/>
              <a:t>Probability of success is identical for each trial</a:t>
            </a:r>
          </a:p>
          <a:p>
            <a:r>
              <a:rPr lang="en-GB" dirty="0" smtClean="0"/>
              <a:t>Major assumptions in both Bayesian (and non-Bayesian) models are the likelihood function and their relations to the parameters</a:t>
            </a:r>
          </a:p>
          <a:p>
            <a:r>
              <a:rPr lang="en-GB" dirty="0" smtClean="0"/>
              <a:t>As sample size increases, the likelihood matters more and more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07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4</a:t>
            </a:fld>
            <a:endParaRPr lang="en-GB"/>
          </a:p>
        </p:txBody>
      </p:sp>
      <p:pic>
        <p:nvPicPr>
          <p:cNvPr id="2052" name="Picture 4" descr="Binomial Distribution 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733" y="255163"/>
            <a:ext cx="9370534" cy="646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5</a:t>
            </a:fld>
            <a:endParaRPr lang="en-GB"/>
          </a:p>
        </p:txBody>
      </p:sp>
      <p:pic>
        <p:nvPicPr>
          <p:cNvPr id="3074" name="Picture 2" descr="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4" y="1398587"/>
            <a:ext cx="5696879" cy="435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98587"/>
            <a:ext cx="5603352" cy="435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21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6</a:t>
            </a:fld>
            <a:endParaRPr lang="en-GB"/>
          </a:p>
        </p:txBody>
      </p:sp>
      <p:pic>
        <p:nvPicPr>
          <p:cNvPr id="4098" name="Picture 2" descr="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963614"/>
            <a:ext cx="5672524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500" y="906464"/>
            <a:ext cx="5733570" cy="44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40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911225"/>
            <a:ext cx="5753100" cy="132556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Posterior distribution is proportional to the likelihood multiplied by the prior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4"/>
          <a:stretch/>
        </p:blipFill>
        <p:spPr>
          <a:xfrm rot="5400000">
            <a:off x="5890935" y="1208365"/>
            <a:ext cx="6469614" cy="44561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0" y="3213100"/>
            <a:ext cx="50967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Producing the posterior can be viewed as</a:t>
            </a:r>
          </a:p>
          <a:p>
            <a:r>
              <a:rPr lang="en-GB" dirty="0" smtClean="0"/>
              <a:t>Conditioning the prior on the data.</a:t>
            </a:r>
          </a:p>
          <a:p>
            <a:endParaRPr lang="en-GB" dirty="0"/>
          </a:p>
          <a:p>
            <a:r>
              <a:rPr lang="en-GB" dirty="0" smtClean="0"/>
              <a:t>Posterior: usually impossible to compute analytically</a:t>
            </a:r>
          </a:p>
          <a:p>
            <a:r>
              <a:rPr lang="en-GB" dirty="0" smtClean="0"/>
              <a:t>Numerical techniques used to compute it: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Grid approximation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Quadratic approximation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MCMC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6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Grid approximation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Approximation of a continuous posterior distribution by considering a finite grid of parameter values</a:t>
            </a:r>
          </a:p>
          <a:p>
            <a:r>
              <a:rPr lang="en-GB" dirty="0" smtClean="0"/>
              <a:t>1. define number of grid points + make list of parameter values on the grid</a:t>
            </a:r>
          </a:p>
          <a:p>
            <a:r>
              <a:rPr lang="en-GB" dirty="0" smtClean="0"/>
              <a:t>2. compute the value of the prior at each parameter values on the grid</a:t>
            </a:r>
          </a:p>
          <a:p>
            <a:r>
              <a:rPr lang="en-GB" dirty="0" smtClean="0"/>
              <a:t>3. Compute the likelihood at each parameter value</a:t>
            </a:r>
          </a:p>
          <a:p>
            <a:r>
              <a:rPr lang="en-GB" dirty="0" smtClean="0"/>
              <a:t>4. Compute the (unstandardized) posterior at each parameter value by multiplying the prior by the likelihood.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Repeat (2-4) for each value in the grid</a:t>
            </a:r>
          </a:p>
          <a:p>
            <a:pPr marL="0" indent="0">
              <a:buNone/>
            </a:pPr>
            <a:r>
              <a:rPr lang="en-GB" dirty="0" smtClean="0"/>
              <a:t>→This generates an approximation of the exact posterior distribution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(Not used in practice but showed here to illustrate Bayesian updating)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22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59117"/>
            <a:ext cx="10515600" cy="1325563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 thought experiment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chemeClr val="bg1"/>
              </a:solidFill>
            </a:endParaRPr>
          </a:p>
        </p:txBody>
      </p:sp>
      <p:pic>
        <p:nvPicPr>
          <p:cNvPr id="1028" name="Picture 4" descr="Image result for globe h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990599"/>
            <a:ext cx="5588367" cy="558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>
                <a:solidFill>
                  <a:schemeClr val="bg1"/>
                </a:solidFill>
              </a:rPr>
              <a:t>9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84680"/>
            <a:ext cx="64389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Source</a:t>
            </a:r>
            <a:r>
              <a:rPr lang="en-GB" sz="2000" dirty="0">
                <a:solidFill>
                  <a:schemeClr val="bg1"/>
                </a:solidFill>
              </a:rPr>
              <a:t>: Statistical rethinking, R. </a:t>
            </a:r>
            <a:r>
              <a:rPr lang="en-GB" sz="2000" dirty="0" err="1">
                <a:solidFill>
                  <a:schemeClr val="bg1"/>
                </a:solidFill>
              </a:rPr>
              <a:t>MacElreath</a:t>
            </a:r>
            <a:r>
              <a:rPr lang="en-GB" sz="2000" dirty="0">
                <a:solidFill>
                  <a:schemeClr val="bg1"/>
                </a:solidFill>
              </a:rPr>
              <a:t> (book "SR")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Context</a:t>
            </a:r>
            <a:r>
              <a:rPr lang="en-GB" sz="2000" dirty="0">
                <a:solidFill>
                  <a:schemeClr val="bg1"/>
                </a:solidFill>
              </a:rPr>
              <a:t>: how much water covers the earth? imagine a version of the globe </a:t>
            </a:r>
            <a:r>
              <a:rPr lang="en-GB" sz="2000" dirty="0" smtClean="0">
                <a:solidFill>
                  <a:schemeClr val="bg1"/>
                </a:solidFill>
              </a:rPr>
              <a:t>small </a:t>
            </a:r>
            <a:r>
              <a:rPr lang="en-GB" sz="2000" dirty="0">
                <a:solidFill>
                  <a:schemeClr val="bg1"/>
                </a:solidFill>
              </a:rPr>
              <a:t>enough to hold in your hands.</a:t>
            </a:r>
          </a:p>
          <a:p>
            <a:pPr marL="0" indent="0">
              <a:buNone/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Experience</a:t>
            </a:r>
            <a:r>
              <a:rPr lang="en-GB" sz="2000" dirty="0">
                <a:solidFill>
                  <a:schemeClr val="bg1"/>
                </a:solidFill>
              </a:rPr>
              <a:t>: you </a:t>
            </a:r>
            <a:r>
              <a:rPr lang="en-GB" sz="2000" dirty="0" smtClean="0">
                <a:solidFill>
                  <a:schemeClr val="bg1"/>
                </a:solidFill>
              </a:rPr>
              <a:t>toss </a:t>
            </a:r>
            <a:r>
              <a:rPr lang="en-GB" sz="2000" dirty="0">
                <a:solidFill>
                  <a:schemeClr val="bg1"/>
                </a:solidFill>
              </a:rPr>
              <a:t>the globe up in the air, when you catch it you record whether or not the surface </a:t>
            </a:r>
            <a:r>
              <a:rPr lang="en-GB" sz="2000" dirty="0" smtClean="0">
                <a:solidFill>
                  <a:schemeClr val="bg1"/>
                </a:solidFill>
              </a:rPr>
              <a:t>under your </a:t>
            </a:r>
            <a:r>
              <a:rPr lang="en-GB" sz="2000" dirty="0">
                <a:solidFill>
                  <a:schemeClr val="bg1"/>
                </a:solidFill>
              </a:rPr>
              <a:t>right finger is water or land. You repeat the procedure n times.</a:t>
            </a:r>
          </a:p>
          <a:p>
            <a:pPr marL="0" indent="0">
              <a:buNone/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Statements: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The </a:t>
            </a:r>
            <a:r>
              <a:rPr lang="en-GB" sz="2000" dirty="0">
                <a:solidFill>
                  <a:schemeClr val="bg1"/>
                </a:solidFill>
              </a:rPr>
              <a:t>true proportion of water is p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A </a:t>
            </a:r>
            <a:r>
              <a:rPr lang="en-GB" sz="2000" dirty="0">
                <a:solidFill>
                  <a:schemeClr val="bg1"/>
                </a:solidFill>
              </a:rPr>
              <a:t>single toss of the globe has probability p of producing water and 1-p of producing land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Each </a:t>
            </a:r>
            <a:r>
              <a:rPr lang="en-GB" sz="2000" dirty="0">
                <a:solidFill>
                  <a:schemeClr val="bg1"/>
                </a:solidFill>
              </a:rPr>
              <a:t>toss is independent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9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1365</TotalTime>
  <Words>461</Words>
  <Application>Microsoft Office PowerPoint</Application>
  <PresentationFormat>Widescreen</PresentationFormat>
  <Paragraphs>84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Garamond</vt:lpstr>
      <vt:lpstr>Office Theme</vt:lpstr>
      <vt:lpstr>Practical 1: Understanding the posterior distribution</vt:lpstr>
      <vt:lpstr>Bayes’ theorem</vt:lpstr>
      <vt:lpstr>Likelihood</vt:lpstr>
      <vt:lpstr>PowerPoint Presentation</vt:lpstr>
      <vt:lpstr>PowerPoint Presentation</vt:lpstr>
      <vt:lpstr>PowerPoint Presentation</vt:lpstr>
      <vt:lpstr>Posterior distribution is proportional to the likelihood multiplied by the prior</vt:lpstr>
      <vt:lpstr>Grid approximation</vt:lpstr>
      <vt:lpstr>A thought experiment</vt:lpstr>
      <vt:lpstr>PowerPoint Presentation</vt:lpstr>
      <vt:lpstr>PowerPoint Presentation</vt:lpstr>
      <vt:lpstr>PowerPoint Presentation</vt:lpstr>
      <vt:lpstr>Practical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Bayesian statistics</dc:title>
  <dc:creator>Andre Python</dc:creator>
  <cp:lastModifiedBy>Andre Python</cp:lastModifiedBy>
  <cp:revision>124</cp:revision>
  <dcterms:created xsi:type="dcterms:W3CDTF">2018-10-31T16:52:53Z</dcterms:created>
  <dcterms:modified xsi:type="dcterms:W3CDTF">2019-10-28T17:39:44Z</dcterms:modified>
</cp:coreProperties>
</file>