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3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FB2-2B90-3840-B37D-15F658754FD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A113D-17CC-AC47-9A67-586115CB921E}"/>
              </a:ext>
            </a:extLst>
          </p:cNvPr>
          <p:cNvSpPr txBox="1"/>
          <p:nvPr/>
        </p:nvSpPr>
        <p:spPr>
          <a:xfrm>
            <a:off x="351465" y="13349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Probability </a:t>
            </a:r>
            <a:r>
              <a:rPr lang="en-US" sz="2400" b="1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endParaRPr lang="en-US" sz="2400" b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30D6D2-A410-4E42-80C8-D1797AB7FC14}"/>
              </a:ext>
            </a:extLst>
          </p:cNvPr>
          <p:cNvSpPr txBox="1"/>
          <p:nvPr/>
        </p:nvSpPr>
        <p:spPr>
          <a:xfrm>
            <a:off x="308990" y="4849682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3. Probability is computable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E820CB-4C80-D048-88A8-D0D396A4154E}"/>
              </a:ext>
            </a:extLst>
          </p:cNvPr>
          <p:cNvGrpSpPr/>
          <p:nvPr/>
        </p:nvGrpSpPr>
        <p:grpSpPr>
          <a:xfrm>
            <a:off x="570882" y="6435656"/>
            <a:ext cx="2394240" cy="440556"/>
            <a:chOff x="1052908" y="5918090"/>
            <a:chExt cx="2394240" cy="44055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566534-AF5A-144E-A790-0A04535C89EC}"/>
                </a:ext>
              </a:extLst>
            </p:cNvPr>
            <p:cNvGrpSpPr/>
            <p:nvPr/>
          </p:nvGrpSpPr>
          <p:grpSpPr>
            <a:xfrm>
              <a:off x="1052908" y="5918090"/>
              <a:ext cx="907621" cy="440556"/>
              <a:chOff x="1098867" y="5220031"/>
              <a:chExt cx="907621" cy="4405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013" y="5220031"/>
                    <a:ext cx="85805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3" y="5220031"/>
                    <a:ext cx="8580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8F1812-C34E-A046-8453-58BAD63879E1}"/>
                  </a:ext>
                </a:extLst>
              </p:cNvPr>
              <p:cNvSpPr txBox="1"/>
              <p:nvPr/>
            </p:nvSpPr>
            <p:spPr>
              <a:xfrm>
                <a:off x="1098867" y="5445143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67CD96-8652-8941-951B-D5C2236B4189}"/>
                </a:ext>
              </a:extLst>
            </p:cNvPr>
            <p:cNvGrpSpPr/>
            <p:nvPr/>
          </p:nvGrpSpPr>
          <p:grpSpPr>
            <a:xfrm>
              <a:off x="1839785" y="5918090"/>
              <a:ext cx="1607363" cy="440556"/>
              <a:chOff x="2316626" y="5220031"/>
              <a:chExt cx="1607363" cy="4405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626" y="5220031"/>
                    <a:ext cx="16073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626" y="5220031"/>
                    <a:ext cx="160736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72E2F1-1ED1-F74E-A4F1-814DB37D8B56}"/>
                  </a:ext>
                </a:extLst>
              </p:cNvPr>
              <p:cNvSpPr txBox="1"/>
              <p:nvPr/>
            </p:nvSpPr>
            <p:spPr>
              <a:xfrm>
                <a:off x="2414346" y="5445143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given B and C”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130D31-16AF-294F-835F-BE40B78B55AA}"/>
                  </a:ext>
                </a:extLst>
              </p:cNvPr>
              <p:cNvSpPr txBox="1"/>
              <p:nvPr/>
            </p:nvSpPr>
            <p:spPr>
              <a:xfrm>
                <a:off x="3242138" y="5445143"/>
                <a:ext cx="6479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“B given C”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794EC5-CBCA-1441-9FD9-D5BE1342C124}"/>
              </a:ext>
            </a:extLst>
          </p:cNvPr>
          <p:cNvGrpSpPr/>
          <p:nvPr/>
        </p:nvGrpSpPr>
        <p:grpSpPr>
          <a:xfrm>
            <a:off x="625585" y="5247181"/>
            <a:ext cx="1707519" cy="429294"/>
            <a:chOff x="746686" y="5220031"/>
            <a:chExt cx="1707519" cy="429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/>
                <p:nvPr/>
              </p:nvSpPr>
              <p:spPr>
                <a:xfrm>
                  <a:off x="746686" y="5220031"/>
                  <a:ext cx="17075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6" y="5220031"/>
                  <a:ext cx="1707519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B8860D-5FFD-914A-9357-826022524244}"/>
                </a:ext>
              </a:extLst>
            </p:cNvPr>
            <p:cNvSpPr txBox="1"/>
            <p:nvPr/>
          </p:nvSpPr>
          <p:spPr>
            <a:xfrm>
              <a:off x="891718" y="543388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“not A”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4B84A3-BAA3-2F4F-9036-8BC889D90085}"/>
              </a:ext>
            </a:extLst>
          </p:cNvPr>
          <p:cNvGrpSpPr/>
          <p:nvPr/>
        </p:nvGrpSpPr>
        <p:grpSpPr>
          <a:xfrm>
            <a:off x="625585" y="5816443"/>
            <a:ext cx="3280617" cy="436181"/>
            <a:chOff x="953585" y="5912016"/>
            <a:chExt cx="3280617" cy="43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/>
                <p:nvPr/>
              </p:nvSpPr>
              <p:spPr>
                <a:xfrm>
                  <a:off x="953585" y="5918090"/>
                  <a:ext cx="1013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85" y="5918090"/>
                  <a:ext cx="1013547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93D6CD-BE9D-E840-8A12-3209D5FE823E}"/>
                </a:ext>
              </a:extLst>
            </p:cNvPr>
            <p:cNvGrpSpPr/>
            <p:nvPr/>
          </p:nvGrpSpPr>
          <p:grpSpPr>
            <a:xfrm>
              <a:off x="1842764" y="5912016"/>
              <a:ext cx="2391438" cy="436181"/>
              <a:chOff x="2319605" y="5213957"/>
              <a:chExt cx="2391438" cy="4361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605" y="5213957"/>
                    <a:ext cx="233698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05" y="5213957"/>
                    <a:ext cx="233698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79D3C-E85B-1646-9D5E-2ADB19F4DB65}"/>
                  </a:ext>
                </a:extLst>
              </p:cNvPr>
              <p:cNvSpPr txBox="1"/>
              <p:nvPr/>
            </p:nvSpPr>
            <p:spPr>
              <a:xfrm>
                <a:off x="3803422" y="5434694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/>
              <p:nvPr/>
            </p:nvSpPr>
            <p:spPr>
              <a:xfrm>
                <a:off x="446606" y="7937602"/>
                <a:ext cx="1574149" cy="44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6" y="7937602"/>
                <a:ext cx="1574149" cy="447174"/>
              </a:xfrm>
              <a:prstGeom prst="rect">
                <a:avLst/>
              </a:prstGeom>
              <a:blipFill>
                <a:blip r:embed="rId12"/>
                <a:stretch>
                  <a:fillRect l="-2419" t="-144444" r="-3226" b="-2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BA7B072-BA9F-3D4C-A3B9-242E387919A6}"/>
              </a:ext>
            </a:extLst>
          </p:cNvPr>
          <p:cNvSpPr txBox="1"/>
          <p:nvPr/>
        </p:nvSpPr>
        <p:spPr>
          <a:xfrm>
            <a:off x="2146488" y="7937602"/>
            <a:ext cx="447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Computes a probability by summing (or integrating) over all the possible values of another variable.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591B49-E1BB-F145-9858-6FEFDE5953E3}"/>
              </a:ext>
            </a:extLst>
          </p:cNvPr>
          <p:cNvGrpSpPr/>
          <p:nvPr/>
        </p:nvGrpSpPr>
        <p:grpSpPr>
          <a:xfrm>
            <a:off x="1262506" y="9104704"/>
            <a:ext cx="2343855" cy="483466"/>
            <a:chOff x="1095054" y="5814856"/>
            <a:chExt cx="2343855" cy="483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/>
                <p:nvPr/>
              </p:nvSpPr>
              <p:spPr>
                <a:xfrm>
                  <a:off x="1095054" y="5918090"/>
                  <a:ext cx="858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54" y="5918090"/>
                  <a:ext cx="85805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/>
                <p:nvPr/>
              </p:nvSpPr>
              <p:spPr>
                <a:xfrm>
                  <a:off x="1837380" y="5814856"/>
                  <a:ext cx="1601529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80" y="5814856"/>
                  <a:ext cx="1601529" cy="483466"/>
                </a:xfrm>
                <a:prstGeom prst="rect">
                  <a:avLst/>
                </a:prstGeom>
                <a:blipFill>
                  <a:blip r:embed="rId1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D43DE8F-8863-D741-B804-D63E1901AC69}"/>
              </a:ext>
            </a:extLst>
          </p:cNvPr>
          <p:cNvSpPr txBox="1"/>
          <p:nvPr/>
        </p:nvSpPr>
        <p:spPr>
          <a:xfrm>
            <a:off x="353587" y="918661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Bayes’ rule: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EA28D-A967-0F40-8525-4B7C81077CBC}"/>
              </a:ext>
            </a:extLst>
          </p:cNvPr>
          <p:cNvSpPr txBox="1"/>
          <p:nvPr/>
        </p:nvSpPr>
        <p:spPr>
          <a:xfrm>
            <a:off x="401278" y="5223261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2C836E-0119-7244-8783-29B6F25F177F}"/>
              </a:ext>
            </a:extLst>
          </p:cNvPr>
          <p:cNvSpPr txBox="1"/>
          <p:nvPr/>
        </p:nvSpPr>
        <p:spPr>
          <a:xfrm>
            <a:off x="375299" y="581773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1C2D17-C0E9-8F42-8358-A56532969489}"/>
              </a:ext>
            </a:extLst>
          </p:cNvPr>
          <p:cNvSpPr txBox="1"/>
          <p:nvPr/>
        </p:nvSpPr>
        <p:spPr>
          <a:xfrm>
            <a:off x="360828" y="6433326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III.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EC9E09-7206-054D-99A0-98D4EDD30B31}"/>
              </a:ext>
            </a:extLst>
          </p:cNvPr>
          <p:cNvSpPr txBox="1"/>
          <p:nvPr/>
        </p:nvSpPr>
        <p:spPr>
          <a:xfrm>
            <a:off x="308990" y="7451303"/>
            <a:ext cx="455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These generate practically useful tools for computation: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A80AA-5827-2240-97D6-7050563FE4A3}"/>
              </a:ext>
            </a:extLst>
          </p:cNvPr>
          <p:cNvSpPr txBox="1"/>
          <p:nvPr/>
        </p:nvSpPr>
        <p:spPr>
          <a:xfrm>
            <a:off x="4719168" y="5259458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(A either occurs or doesn’t.)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5BD75-8A03-1044-9211-25490D5DF424}"/>
              </a:ext>
            </a:extLst>
          </p:cNvPr>
          <p:cNvSpPr txBox="1"/>
          <p:nvPr/>
        </p:nvSpPr>
        <p:spPr>
          <a:xfrm>
            <a:off x="4711243" y="5749709"/>
            <a:ext cx="19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(One of them must occur,</a:t>
            </a:r>
          </a:p>
          <a:p>
            <a:pPr algn="r"/>
            <a:r>
              <a:rPr lang="en-US" sz="1200" dirty="0">
                <a:latin typeface="FoundrySterling-Book" pitchFamily="2" charset="0"/>
              </a:rPr>
              <a:t>but don’t double-count)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D97ED7-E34C-AF4D-9B3B-1C431F633734}"/>
              </a:ext>
            </a:extLst>
          </p:cNvPr>
          <p:cNvSpPr txBox="1"/>
          <p:nvPr/>
        </p:nvSpPr>
        <p:spPr>
          <a:xfrm>
            <a:off x="3249538" y="6435656"/>
            <a:ext cx="342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(Split up joint probabilities into conditional ones.)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1BD1D8-6544-7640-9930-5FC08ECD1B72}"/>
              </a:ext>
            </a:extLst>
          </p:cNvPr>
          <p:cNvSpPr txBox="1"/>
          <p:nvPr/>
        </p:nvSpPr>
        <p:spPr>
          <a:xfrm>
            <a:off x="4064710" y="9132177"/>
            <a:ext cx="253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Computes P(A given B)</a:t>
            </a:r>
          </a:p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in terms of P(B given 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253596-7A2E-584C-938E-1E6F7EE68718}"/>
              </a:ext>
            </a:extLst>
          </p:cNvPr>
          <p:cNvSpPr txBox="1"/>
          <p:nvPr/>
        </p:nvSpPr>
        <p:spPr>
          <a:xfrm>
            <a:off x="666094" y="6962824"/>
            <a:ext cx="585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NB. “independence” happens when the middle term simplifies: P(A|B,C)=P(A|C)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F1977B-58CA-1A4E-A3D3-EDC3A6478F22}"/>
              </a:ext>
            </a:extLst>
          </p:cNvPr>
          <p:cNvSpPr txBox="1"/>
          <p:nvPr/>
        </p:nvSpPr>
        <p:spPr>
          <a:xfrm>
            <a:off x="5045174" y="306721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GMS 2020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688638-0229-D745-9643-7EF796F06B49}"/>
              </a:ext>
            </a:extLst>
          </p:cNvPr>
          <p:cNvSpPr txBox="1"/>
          <p:nvPr/>
        </p:nvSpPr>
        <p:spPr>
          <a:xfrm>
            <a:off x="390212" y="8494338"/>
            <a:ext cx="1197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oundrySterling-Book" pitchFamily="2" charset="0"/>
              </a:rPr>
              <a:t>Often seen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33150D-60A7-5444-BE1A-67005117CCF3}"/>
                  </a:ext>
                </a:extLst>
              </p:cNvPr>
              <p:cNvSpPr txBox="1"/>
              <p:nvPr/>
            </p:nvSpPr>
            <p:spPr>
              <a:xfrm>
                <a:off x="1357759" y="8488010"/>
                <a:ext cx="146418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33150D-60A7-5444-BE1A-67005117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59" y="8488010"/>
                <a:ext cx="1464182" cy="298159"/>
              </a:xfrm>
              <a:prstGeom prst="rect">
                <a:avLst/>
              </a:prstGeom>
              <a:blipFill>
                <a:blip r:embed="rId15"/>
                <a:stretch>
                  <a:fillRect l="-1724" t="-141667" r="-2586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B5DE3041-5305-574B-AFA7-D5F4310C924B}"/>
              </a:ext>
            </a:extLst>
          </p:cNvPr>
          <p:cNvSpPr txBox="1"/>
          <p:nvPr/>
        </p:nvSpPr>
        <p:spPr>
          <a:xfrm>
            <a:off x="2875254" y="8494337"/>
            <a:ext cx="1828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oundrySterling-Book" pitchFamily="2" charset="0"/>
              </a:rPr>
              <a:t>by applying rule III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96463C-FC63-E540-853E-D93BFD7F955E}"/>
              </a:ext>
            </a:extLst>
          </p:cNvPr>
          <p:cNvSpPr txBox="1"/>
          <p:nvPr/>
        </p:nvSpPr>
        <p:spPr>
          <a:xfrm>
            <a:off x="308990" y="2407625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2. </a:t>
            </a:r>
            <a:r>
              <a:rPr lang="en-US" sz="1400" b="1" dirty="0">
                <a:latin typeface="FoundrySterling-Book" pitchFamily="2" charset="0"/>
              </a:rPr>
              <a:t>All probability is conditional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9D1BA8-F94C-6E46-A539-6ACC85EEA149}"/>
              </a:ext>
            </a:extLst>
          </p:cNvPr>
          <p:cNvGrpSpPr/>
          <p:nvPr/>
        </p:nvGrpSpPr>
        <p:grpSpPr>
          <a:xfrm>
            <a:off x="1737532" y="2902579"/>
            <a:ext cx="3595856" cy="512475"/>
            <a:chOff x="1701622" y="1805373"/>
            <a:chExt cx="3595856" cy="512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/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AF6BBE-F123-F942-9490-B08E64C41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8824" t="-5882" r="-1470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C983D0-2C2B-DD4B-B693-1C6EDB89BA85}"/>
                </a:ext>
              </a:extLst>
            </p:cNvPr>
            <p:cNvSpPr txBox="1"/>
            <p:nvPr/>
          </p:nvSpPr>
          <p:spPr>
            <a:xfrm>
              <a:off x="2667413" y="1805373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always means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/>
                <p:nvPr/>
              </p:nvSpPr>
              <p:spPr>
                <a:xfrm>
                  <a:off x="4359282" y="1851540"/>
                  <a:ext cx="59689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21B7C8-AC15-2044-BE0E-0E365116C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282" y="1851540"/>
                  <a:ext cx="59689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6250" t="-5882" r="-1041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15B1F5-8631-F343-859A-28ED352E86DC}"/>
                </a:ext>
              </a:extLst>
            </p:cNvPr>
            <p:cNvSpPr txBox="1"/>
            <p:nvPr/>
          </p:nvSpPr>
          <p:spPr>
            <a:xfrm>
              <a:off x="1701622" y="2102404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“probability of X”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83F4F7-2DC9-8F4E-B403-DE9FEAEE012B}"/>
                </a:ext>
              </a:extLst>
            </p:cNvPr>
            <p:cNvSpPr txBox="1"/>
            <p:nvPr/>
          </p:nvSpPr>
          <p:spPr>
            <a:xfrm>
              <a:off x="4066051" y="210147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“probability of X given C”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B47FE43-98AA-4E46-A86A-9BFEAA0C4ED7}"/>
              </a:ext>
            </a:extLst>
          </p:cNvPr>
          <p:cNvSpPr txBox="1"/>
          <p:nvPr/>
        </p:nvSpPr>
        <p:spPr>
          <a:xfrm>
            <a:off x="482644" y="3559114"/>
            <a:ext cx="5954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where C represents background information (i.e. a model).</a:t>
            </a:r>
          </a:p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 is often dropped from notation but is </a:t>
            </a:r>
            <a:r>
              <a:rPr lang="en-US" sz="1200" u="sng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always there</a:t>
            </a:r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1F760B-026F-714B-8350-9014FF88BF23}"/>
              </a:ext>
            </a:extLst>
          </p:cNvPr>
          <p:cNvSpPr txBox="1"/>
          <p:nvPr/>
        </p:nvSpPr>
        <p:spPr>
          <a:xfrm>
            <a:off x="547218" y="4196747"/>
            <a:ext cx="218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e.g. P(       | die is fair) = 1/6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48BDA2-C8C7-3244-B7AB-30313C7354A7}"/>
              </a:ext>
            </a:extLst>
          </p:cNvPr>
          <p:cNvGrpSpPr/>
          <p:nvPr/>
        </p:nvGrpSpPr>
        <p:grpSpPr>
          <a:xfrm>
            <a:off x="1078650" y="4244726"/>
            <a:ext cx="164879" cy="164879"/>
            <a:chOff x="2087880" y="4312920"/>
            <a:chExt cx="1021080" cy="102108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58C195F-2E37-244C-90CF-3DB923440C29}"/>
                </a:ext>
              </a:extLst>
            </p:cNvPr>
            <p:cNvSpPr/>
            <p:nvPr/>
          </p:nvSpPr>
          <p:spPr>
            <a:xfrm>
              <a:off x="2087880" y="4312920"/>
              <a:ext cx="1021080" cy="10210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D591C52-F356-8849-BC8A-DF91EF006405}"/>
                </a:ext>
              </a:extLst>
            </p:cNvPr>
            <p:cNvSpPr/>
            <p:nvPr/>
          </p:nvSpPr>
          <p:spPr>
            <a:xfrm>
              <a:off x="2731808" y="4474814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EB1899B-FA77-1047-A9EF-3B036A54898B}"/>
                </a:ext>
              </a:extLst>
            </p:cNvPr>
            <p:cNvSpPr/>
            <p:nvPr/>
          </p:nvSpPr>
          <p:spPr>
            <a:xfrm>
              <a:off x="2731808" y="4741077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B408DE-6962-7B46-8155-42CD4431A0DF}"/>
                </a:ext>
              </a:extLst>
            </p:cNvPr>
            <p:cNvSpPr/>
            <p:nvPr/>
          </p:nvSpPr>
          <p:spPr>
            <a:xfrm>
              <a:off x="2731808" y="5007341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20DDB1E-B79D-E84F-97E8-B50E6D6C9583}"/>
                </a:ext>
              </a:extLst>
            </p:cNvPr>
            <p:cNvSpPr/>
            <p:nvPr/>
          </p:nvSpPr>
          <p:spPr>
            <a:xfrm>
              <a:off x="2298592" y="4474814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71BF5C-F1CD-E84E-BBD1-ACD0674866E0}"/>
                </a:ext>
              </a:extLst>
            </p:cNvPr>
            <p:cNvSpPr/>
            <p:nvPr/>
          </p:nvSpPr>
          <p:spPr>
            <a:xfrm>
              <a:off x="2298592" y="4741077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C754A72-481E-C045-9919-CA387E546A1C}"/>
                </a:ext>
              </a:extLst>
            </p:cNvPr>
            <p:cNvSpPr/>
            <p:nvPr/>
          </p:nvSpPr>
          <p:spPr>
            <a:xfrm>
              <a:off x="2298592" y="5007341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DA5D3-94C1-E843-8ACE-03187B8FA001}"/>
              </a:ext>
            </a:extLst>
          </p:cNvPr>
          <p:cNvSpPr txBox="1"/>
          <p:nvPr/>
        </p:nvSpPr>
        <p:spPr>
          <a:xfrm>
            <a:off x="2972432" y="4196747"/>
            <a:ext cx="259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P( transmission | infection rates)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68A13-CC2C-024E-894D-7A87C1DF7493}"/>
              </a:ext>
            </a:extLst>
          </p:cNvPr>
          <p:cNvSpPr txBox="1"/>
          <p:nvPr/>
        </p:nvSpPr>
        <p:spPr>
          <a:xfrm>
            <a:off x="5565354" y="4196747"/>
            <a:ext cx="50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etc.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48A148-C14B-0146-B5E0-C31F0BBE4A77}"/>
              </a:ext>
            </a:extLst>
          </p:cNvPr>
          <p:cNvSpPr txBox="1"/>
          <p:nvPr/>
        </p:nvSpPr>
        <p:spPr>
          <a:xfrm>
            <a:off x="1299843" y="441932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FoundrySterling-Book" pitchFamily="2" charset="0"/>
              </a:rPr>
              <a:t>Model of die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DA2A50-BE6E-A742-8CA0-8813AFA1874B}"/>
              </a:ext>
            </a:extLst>
          </p:cNvPr>
          <p:cNvSpPr txBox="1"/>
          <p:nvPr/>
        </p:nvSpPr>
        <p:spPr>
          <a:xfrm>
            <a:off x="4083051" y="441932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FoundrySterling-Book" pitchFamily="2" charset="0"/>
              </a:rPr>
              <a:t>Model of infection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BEED99-C736-AA44-8A8C-C19A910606ED}"/>
              </a:ext>
            </a:extLst>
          </p:cNvPr>
          <p:cNvSpPr txBox="1"/>
          <p:nvPr/>
        </p:nvSpPr>
        <p:spPr>
          <a:xfrm>
            <a:off x="308990" y="94223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1. </a:t>
            </a:r>
            <a:r>
              <a:rPr lang="en-US" sz="1400" b="1" dirty="0">
                <a:latin typeface="FoundrySterling-Book" pitchFamily="2" charset="0"/>
              </a:rPr>
              <a:t>Probability expresses uncertainty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EC4EE6-9A05-384B-B814-A1941417C6AA}"/>
              </a:ext>
            </a:extLst>
          </p:cNvPr>
          <p:cNvSpPr txBox="1"/>
          <p:nvPr/>
        </p:nvSpPr>
        <p:spPr>
          <a:xfrm>
            <a:off x="2375061" y="1376141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definitely not true”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1D3C64-5C13-994A-9DB4-B0BE0485A50D}"/>
              </a:ext>
            </a:extLst>
          </p:cNvPr>
          <p:cNvSpPr txBox="1"/>
          <p:nvPr/>
        </p:nvSpPr>
        <p:spPr>
          <a:xfrm>
            <a:off x="2375061" y="1673861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definitely true”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/>
              <p:nvPr/>
            </p:nvSpPr>
            <p:spPr>
              <a:xfrm>
                <a:off x="807304" y="1990459"/>
                <a:ext cx="12709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4" y="1990459"/>
                <a:ext cx="12709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55ACBD1C-A191-0D4A-B08F-4121EBF6C10B}"/>
              </a:ext>
            </a:extLst>
          </p:cNvPr>
          <p:cNvSpPr txBox="1"/>
          <p:nvPr/>
        </p:nvSpPr>
        <p:spPr>
          <a:xfrm>
            <a:off x="2375061" y="1961738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we are uncertain about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/>
              <p:nvPr/>
            </p:nvSpPr>
            <p:spPr>
              <a:xfrm>
                <a:off x="807304" y="1362724"/>
                <a:ext cx="985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4" y="1362724"/>
                <a:ext cx="98507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/>
              <p:nvPr/>
            </p:nvSpPr>
            <p:spPr>
              <a:xfrm>
                <a:off x="804494" y="1687465"/>
                <a:ext cx="985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94" y="1687465"/>
                <a:ext cx="98507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60C205D3-7191-D142-B193-6B93F7DCF861}"/>
              </a:ext>
            </a:extLst>
          </p:cNvPr>
          <p:cNvSpPr txBox="1"/>
          <p:nvPr/>
        </p:nvSpPr>
        <p:spPr>
          <a:xfrm>
            <a:off x="4860236" y="1606049"/>
            <a:ext cx="202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Extends standard logic</a:t>
            </a:r>
          </a:p>
        </p:txBody>
      </p:sp>
    </p:spTree>
    <p:extLst>
      <p:ext uri="{BB962C8B-B14F-4D97-AF65-F5344CB8AC3E}">
        <p14:creationId xmlns:p14="http://schemas.microsoft.com/office/powerpoint/2010/main" val="2536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335</Words>
  <Application>Microsoft Macintosh PowerPoint</Application>
  <PresentationFormat>A4 Paper (210x297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13</cp:revision>
  <dcterms:created xsi:type="dcterms:W3CDTF">2020-11-06T09:03:19Z</dcterms:created>
  <dcterms:modified xsi:type="dcterms:W3CDTF">2020-11-08T12:12:41Z</dcterms:modified>
</cp:coreProperties>
</file>