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7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5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9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9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0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4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4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2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2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hyperlink" Target="https://en.wikipedia.org/wiki/Central_limit_theorem" TargetMode="External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openxmlformats.org/officeDocument/2006/relationships/image" Target="../media/image5.emf"/><Relationship Id="rId17" Type="http://schemas.openxmlformats.org/officeDocument/2006/relationships/image" Target="../media/image11.png"/><Relationship Id="rId25" Type="http://schemas.openxmlformats.org/officeDocument/2006/relationships/image" Target="../media/image14.png"/><Relationship Id="rId2" Type="http://schemas.openxmlformats.org/officeDocument/2006/relationships/hyperlink" Target="https://www.well.ox.ac.uk/study/gms" TargetMode="External"/><Relationship Id="rId16" Type="http://schemas.openxmlformats.org/officeDocument/2006/relationships/image" Target="../media/image6.emf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Binomial_distribution" TargetMode="External"/><Relationship Id="rId11" Type="http://schemas.openxmlformats.org/officeDocument/2006/relationships/hyperlink" Target="https://en.wikipedia.org/wiki/Galton_board" TargetMode="External"/><Relationship Id="rId24" Type="http://schemas.openxmlformats.org/officeDocument/2006/relationships/image" Target="../media/image17.png"/><Relationship Id="rId32" Type="http://schemas.openxmlformats.org/officeDocument/2006/relationships/image" Target="../media/image25.png"/><Relationship Id="rId5" Type="http://schemas.openxmlformats.org/officeDocument/2006/relationships/hyperlink" Target="https://en.wikipedia.org/wiki/Hypergeometric_distribution" TargetMode="External"/><Relationship Id="rId15" Type="http://schemas.openxmlformats.org/officeDocument/2006/relationships/hyperlink" Target="https://en.wikipedia.org/wiki/Binomial_coefficient" TargetMode="External"/><Relationship Id="rId23" Type="http://schemas.openxmlformats.org/officeDocument/2006/relationships/image" Target="../media/image10.png"/><Relationship Id="rId28" Type="http://schemas.openxmlformats.org/officeDocument/2006/relationships/image" Target="../media/image21.png"/><Relationship Id="rId10" Type="http://schemas.openxmlformats.org/officeDocument/2006/relationships/image" Target="../media/image4.jpg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9.png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0D97CB6-9F8E-CA46-BE9C-35576B26774D}"/>
              </a:ext>
            </a:extLst>
          </p:cNvPr>
          <p:cNvSpPr/>
          <p:nvPr/>
        </p:nvSpPr>
        <p:spPr>
          <a:xfrm>
            <a:off x="9068256" y="511121"/>
            <a:ext cx="2020005" cy="17876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7C2C3-A8CF-634A-8BA7-ACA2DCE7D1CD}"/>
              </a:ext>
            </a:extLst>
          </p:cNvPr>
          <p:cNvSpPr txBox="1"/>
          <p:nvPr/>
        </p:nvSpPr>
        <p:spPr>
          <a:xfrm>
            <a:off x="354792" y="174770"/>
            <a:ext cx="4491935" cy="425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4" b="1" dirty="0">
                <a:latin typeface="FOUNDRYSTERLING-BOOK" pitchFamily="2" charset="0"/>
              </a:rPr>
              <a:t>Sampling and </a:t>
            </a:r>
            <a:r>
              <a:rPr lang="en-US" sz="2164" b="1" dirty="0" err="1">
                <a:latin typeface="FOUNDRYSTERLING-BOOK" pitchFamily="2" charset="0"/>
              </a:rPr>
              <a:t>asymptotics</a:t>
            </a:r>
            <a:r>
              <a:rPr lang="en-US" sz="2164" b="1" dirty="0">
                <a:latin typeface="FOUNDRYSTERLING-BOOK" pitchFamily="2" charset="0"/>
              </a:rPr>
              <a:t> </a:t>
            </a:r>
            <a:r>
              <a:rPr lang="en-US" sz="2164" b="1" dirty="0" err="1">
                <a:latin typeface="FOUNDRYSTERLING-BOOK" pitchFamily="2" charset="0"/>
              </a:rPr>
              <a:t>cheatsheet</a:t>
            </a:r>
            <a:endParaRPr lang="en-US" sz="2164" b="1" dirty="0">
              <a:latin typeface="FOUNDRYSTERLING-BOOK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D6CB8-1973-0148-BF2C-86F4FF1BB581}"/>
              </a:ext>
            </a:extLst>
          </p:cNvPr>
          <p:cNvSpPr txBox="1"/>
          <p:nvPr/>
        </p:nvSpPr>
        <p:spPr>
          <a:xfrm>
            <a:off x="368306" y="482284"/>
            <a:ext cx="2573140" cy="258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2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Gavin Band, </a:t>
            </a:r>
            <a:r>
              <a:rPr lang="en-US" sz="1082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WHG GMS Programme</a:t>
            </a:r>
            <a:r>
              <a:rPr lang="en-US" sz="1082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 2021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61EBA6-0474-244E-8801-CACA6B9F261D}"/>
                  </a:ext>
                </a:extLst>
              </p:cNvPr>
              <p:cNvSpPr txBox="1"/>
              <p:nvPr/>
            </p:nvSpPr>
            <p:spPr>
              <a:xfrm>
                <a:off x="368306" y="781891"/>
                <a:ext cx="59774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FoundrySterling-Book" pitchFamily="2" charset="0"/>
                  </a:rPr>
                  <a:t>Suppose we have a big bag of things – for example, a population of people, with a particular genotype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200" dirty="0">
                    <a:latin typeface="FoundrySterling-Book" pitchFamily="2" charset="0"/>
                  </a:rPr>
                  <a:t> that occurs at frequency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61EBA6-0474-244E-8801-CACA6B9F2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6" y="781891"/>
                <a:ext cx="5977492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238BD301-3289-814F-8BF2-444CF35CEBB0}"/>
              </a:ext>
            </a:extLst>
          </p:cNvPr>
          <p:cNvSpPr/>
          <p:nvPr/>
        </p:nvSpPr>
        <p:spPr>
          <a:xfrm>
            <a:off x="479262" y="1324064"/>
            <a:ext cx="2303362" cy="133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oundrySterling-Book" pitchFamily="2" charset="0"/>
              </a:rPr>
              <a:t>Population</a:t>
            </a:r>
          </a:p>
          <a:p>
            <a:pPr algn="ctr"/>
            <a:r>
              <a:rPr lang="en-US" sz="1200" dirty="0">
                <a:latin typeface="FoundrySterling-Book" pitchFamily="2" charset="0"/>
              </a:rPr>
              <a:t>E.g. of genotypes with frequency </a:t>
            </a:r>
            <a:r>
              <a:rPr lang="en-US" sz="1200" i="1" dirty="0">
                <a:latin typeface="FOUNDRYSTERLING-BOOK" pitchFamily="2" charset="0"/>
              </a:rPr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DD04FE-3AFF-5647-9F4F-15BC394F4DF2}"/>
                  </a:ext>
                </a:extLst>
              </p:cNvPr>
              <p:cNvSpPr txBox="1"/>
              <p:nvPr/>
            </p:nvSpPr>
            <p:spPr>
              <a:xfrm>
                <a:off x="3412530" y="1306930"/>
                <a:ext cx="23033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FoundrySterling-Book" pitchFamily="2" charset="0"/>
                  </a:rPr>
                  <a:t>And suppose we draw a </a:t>
                </a:r>
                <a:r>
                  <a:rPr lang="en-GB" sz="1200" i="1" dirty="0">
                    <a:latin typeface="FoundrySterling-Book" pitchFamily="2" charset="0"/>
                  </a:rPr>
                  <a:t>sample</a:t>
                </a:r>
                <a:r>
                  <a:rPr lang="en-GB" sz="1200" dirty="0">
                    <a:latin typeface="FoundrySterling-Book" pitchFamily="2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dirty="0">
                    <a:latin typeface="FoundrySterling-Book" pitchFamily="2" charset="0"/>
                  </a:rPr>
                  <a:t> things from the population.</a:t>
                </a:r>
                <a:endParaRPr lang="en-US" sz="1200" i="1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DD04FE-3AFF-5647-9F4F-15BC394F4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530" y="1306930"/>
                <a:ext cx="2303362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B58A6EFA-95FD-C143-BE34-E3AC588BE8D9}"/>
              </a:ext>
            </a:extLst>
          </p:cNvPr>
          <p:cNvSpPr/>
          <p:nvPr/>
        </p:nvSpPr>
        <p:spPr>
          <a:xfrm>
            <a:off x="3804589" y="1930226"/>
            <a:ext cx="1427167" cy="608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oundrySterling-Book" pitchFamily="2" charset="0"/>
              </a:rPr>
              <a:t>Sample of size 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C73535-5147-2A48-A41C-D385BBE08445}"/>
              </a:ext>
            </a:extLst>
          </p:cNvPr>
          <p:cNvCxnSpPr>
            <a:cxnSpLocks/>
          </p:cNvCxnSpPr>
          <p:nvPr/>
        </p:nvCxnSpPr>
        <p:spPr>
          <a:xfrm>
            <a:off x="2980077" y="2037265"/>
            <a:ext cx="627060" cy="650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DBBF7EB-F84A-DF48-BC68-22E124F17D5C}"/>
                  </a:ext>
                </a:extLst>
              </p:cNvPr>
              <p:cNvSpPr txBox="1"/>
              <p:nvPr/>
            </p:nvSpPr>
            <p:spPr>
              <a:xfrm>
                <a:off x="354792" y="2792144"/>
                <a:ext cx="6046008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FoundrySterling-Book" pitchFamily="2" charset="0"/>
                  </a:rPr>
                  <a:t>The number of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200" dirty="0">
                    <a:latin typeface="FoundrySterling-Book" pitchFamily="2" charset="0"/>
                  </a:rPr>
                  <a:t> genotypes in our sample depends on what sample we drew (i.e. it is a “</a:t>
                </a:r>
                <a:r>
                  <a:rPr lang="en-GB" sz="1200" b="1" dirty="0">
                    <a:latin typeface="FoundrySterling-Book" pitchFamily="2" charset="0"/>
                  </a:rPr>
                  <a:t>random variable</a:t>
                </a:r>
                <a:r>
                  <a:rPr lang="en-GB" sz="1200" dirty="0">
                    <a:latin typeface="FoundrySterling-Book" pitchFamily="2" charset="0"/>
                  </a:rPr>
                  <a:t>”) – it would vary from one sample to the next.  How does it vary?</a:t>
                </a:r>
              </a:p>
              <a:p>
                <a:endParaRPr lang="en-GB" sz="600" i="1" dirty="0">
                  <a:latin typeface="FoundrySterling-Book" pitchFamily="2" charset="0"/>
                </a:endParaRPr>
              </a:p>
              <a:p>
                <a:r>
                  <a:rPr lang="en-GB" sz="1200" dirty="0">
                    <a:latin typeface="FoundrySterling-Book" pitchFamily="2" charset="0"/>
                  </a:rPr>
                  <a:t>It turns out that - if we made sure not to sample the same person twice (“</a:t>
                </a:r>
                <a:r>
                  <a:rPr lang="en-GB" sz="1200" b="1" dirty="0">
                    <a:latin typeface="FoundrySterling-Book" pitchFamily="2" charset="0"/>
                  </a:rPr>
                  <a:t>sampling without replacement</a:t>
                </a:r>
                <a:r>
                  <a:rPr lang="en-GB" sz="1200" dirty="0">
                    <a:latin typeface="FoundrySterling-Book" pitchFamily="2" charset="0"/>
                  </a:rPr>
                  <a:t>”), then the number has a “</a:t>
                </a:r>
                <a:r>
                  <a:rPr lang="en-GB" sz="1200" b="1" dirty="0">
                    <a:latin typeface="FoundrySterling-Book" pitchFamily="2" charset="0"/>
                    <a:hlinkClick r:id="rId5"/>
                  </a:rPr>
                  <a:t>hypergeometric distribution</a:t>
                </a:r>
                <a:r>
                  <a:rPr lang="en-GB" sz="1200" dirty="0">
                    <a:latin typeface="FoundrySterling-Book" pitchFamily="2" charset="0"/>
                  </a:rPr>
                  <a:t>”.  This is actually a bit annoying because that distribution is a bit tricky to work with – it depends on knowing the full population size, and it makes the samples not independent of each other. However, </a:t>
                </a:r>
                <a:r>
                  <a:rPr lang="en-GB" sz="1200" b="1" i="1" dirty="0">
                    <a:latin typeface="FoundrySterling-Book" pitchFamily="2" charset="0"/>
                  </a:rPr>
                  <a:t>if our population is very large and the sample is much smaller</a:t>
                </a:r>
                <a:r>
                  <a:rPr lang="en-GB" sz="1200" dirty="0">
                    <a:latin typeface="FoundrySterling-Book" pitchFamily="2" charset="0"/>
                  </a:rPr>
                  <a:t> then we will never sample the same thing twice anyway.  We might as well imagine we are </a:t>
                </a:r>
                <a:r>
                  <a:rPr lang="en-GB" sz="1200" b="1" dirty="0">
                    <a:latin typeface="FoundrySterling-Book" pitchFamily="2" charset="0"/>
                  </a:rPr>
                  <a:t>sampling with replacement</a:t>
                </a:r>
                <a:r>
                  <a:rPr lang="en-GB" sz="1200" dirty="0">
                    <a:latin typeface="FoundrySterling-Book" pitchFamily="2" charset="0"/>
                  </a:rPr>
                  <a:t> instead – allowing us to model using the much simpler </a:t>
                </a:r>
                <a:r>
                  <a:rPr lang="en-GB" sz="1200" b="1" dirty="0">
                    <a:latin typeface="FoundrySterling-Book" pitchFamily="2" charset="0"/>
                    <a:hlinkClick r:id="rId6"/>
                  </a:rPr>
                  <a:t>binomial distribution</a:t>
                </a:r>
                <a:r>
                  <a:rPr lang="en-GB" sz="1200" dirty="0">
                    <a:latin typeface="FoundrySterling-Book" pitchFamily="2" charset="0"/>
                  </a:rPr>
                  <a:t>.</a:t>
                </a:r>
                <a:endParaRPr lang="en-US" sz="1200" b="1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DBBF7EB-F84A-DF48-BC68-22E124F17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92" y="2792144"/>
                <a:ext cx="6046008" cy="1846659"/>
              </a:xfrm>
              <a:prstGeom prst="rect">
                <a:avLst/>
              </a:prstGeom>
              <a:blipFill>
                <a:blip r:embed="rId7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AEF0EE-42DA-CA43-807E-01B08B850D81}"/>
                  </a:ext>
                </a:extLst>
              </p:cNvPr>
              <p:cNvSpPr txBox="1"/>
              <p:nvPr/>
            </p:nvSpPr>
            <p:spPr>
              <a:xfrm>
                <a:off x="823061" y="4689262"/>
                <a:ext cx="3673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number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genotypes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sample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binomial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AEF0EE-42DA-CA43-807E-01B08B850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61" y="4689262"/>
                <a:ext cx="3673057" cy="276999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DCEAE81-8E00-2246-8E9A-90121A1245B9}"/>
              </a:ext>
            </a:extLst>
          </p:cNvPr>
          <p:cNvCxnSpPr>
            <a:cxnSpLocks/>
          </p:cNvCxnSpPr>
          <p:nvPr/>
        </p:nvCxnSpPr>
        <p:spPr>
          <a:xfrm flipH="1">
            <a:off x="4496118" y="4806922"/>
            <a:ext cx="244058" cy="2886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3280BAF-4F81-604F-B439-126EDF10AA0E}"/>
                  </a:ext>
                </a:extLst>
              </p:cNvPr>
              <p:cNvSpPr txBox="1"/>
              <p:nvPr/>
            </p:nvSpPr>
            <p:spPr>
              <a:xfrm>
                <a:off x="4823488" y="4576090"/>
                <a:ext cx="1113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Only depends on the sample size and the true frequency 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800" dirty="0">
                  <a:solidFill>
                    <a:srgbClr val="C00000"/>
                  </a:solidFill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3280BAF-4F81-604F-B439-126EDF10A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488" y="4576090"/>
                <a:ext cx="1113450" cy="461665"/>
              </a:xfrm>
              <a:prstGeom prst="rect">
                <a:avLst/>
              </a:prstGeom>
              <a:blipFill>
                <a:blip r:embed="rId9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EEE44B45-806F-C843-B85B-0508BB79B9EB}"/>
              </a:ext>
            </a:extLst>
          </p:cNvPr>
          <p:cNvSpPr txBox="1"/>
          <p:nvPr/>
        </p:nvSpPr>
        <p:spPr>
          <a:xfrm>
            <a:off x="347070" y="5143247"/>
            <a:ext cx="604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oundrySterling-Book" pitchFamily="2" charset="0"/>
              </a:rPr>
              <a:t>This is the situation we’re often in in genetics – we have a small sample from a large population, and we would like to make statements about the population by looking at the sample.  </a:t>
            </a:r>
            <a:endParaRPr lang="en-US" sz="1200" b="1" dirty="0">
              <a:latin typeface="FoundrySterling-Book" pitchFamily="2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D68C8F6-3776-D843-AFB5-97109A63B72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524" t="7230" r="6515" b="9953"/>
          <a:stretch/>
        </p:blipFill>
        <p:spPr>
          <a:xfrm>
            <a:off x="9013251" y="682904"/>
            <a:ext cx="1868829" cy="153834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12E50BDB-F8AC-DF4E-B899-169B97FF0029}"/>
              </a:ext>
            </a:extLst>
          </p:cNvPr>
          <p:cNvSpPr txBox="1"/>
          <p:nvPr/>
        </p:nvSpPr>
        <p:spPr>
          <a:xfrm>
            <a:off x="6431080" y="256961"/>
            <a:ext cx="424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oundrySterling-Book" pitchFamily="2" charset="0"/>
              </a:rPr>
              <a:t>Here is another way to think of sampling – via a </a:t>
            </a:r>
            <a:r>
              <a:rPr lang="en-GB" sz="1200" b="1" dirty="0">
                <a:latin typeface="FoundrySterling-Book" pitchFamily="2" charset="0"/>
                <a:hlinkClick r:id="rId11"/>
              </a:rPr>
              <a:t>Galton board</a:t>
            </a:r>
            <a:r>
              <a:rPr lang="en-GB" sz="1200" dirty="0">
                <a:latin typeface="FoundrySterling-Book" pitchFamily="2" charset="0"/>
              </a:rPr>
              <a:t>: </a:t>
            </a:r>
            <a:endParaRPr lang="en-US" sz="1200" b="1" dirty="0">
              <a:latin typeface="FoundrySterling-Book" pitchFamily="2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DB38EF1-A5CA-4E48-95A9-098EF032F2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6188" y="5823867"/>
            <a:ext cx="2764859" cy="1382430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DD3291-6B9F-A443-AD13-41CDC7A6C2BF}"/>
              </a:ext>
            </a:extLst>
          </p:cNvPr>
          <p:cNvCxnSpPr>
            <a:cxnSpLocks/>
          </p:cNvCxnSpPr>
          <p:nvPr/>
        </p:nvCxnSpPr>
        <p:spPr>
          <a:xfrm flipH="1">
            <a:off x="4097341" y="6630478"/>
            <a:ext cx="197452" cy="12716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3295E36-AE04-FB41-AA9F-88855EDFF190}"/>
              </a:ext>
            </a:extLst>
          </p:cNvPr>
          <p:cNvSpPr txBox="1"/>
          <p:nvPr/>
        </p:nvSpPr>
        <p:spPr>
          <a:xfrm>
            <a:off x="4294793" y="6358828"/>
            <a:ext cx="1488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But when N = 20, there is quite a bit of </a:t>
            </a:r>
            <a:r>
              <a:rPr lang="en-US" sz="800" b="1" dirty="0">
                <a:solidFill>
                  <a:srgbClr val="C00000"/>
                </a:solidFill>
                <a:latin typeface="FoundrySterling-Book" pitchFamily="2" charset="0"/>
              </a:rPr>
              <a:t>sampling noise </a:t>
            </a:r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around the mean.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9A692B6-4C52-DF41-8057-564147FFAA6D}"/>
                  </a:ext>
                </a:extLst>
              </p:cNvPr>
              <p:cNvSpPr txBox="1"/>
              <p:nvPr/>
            </p:nvSpPr>
            <p:spPr>
              <a:xfrm>
                <a:off x="631629" y="5959762"/>
                <a:ext cx="158925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FoundrySterling-Book" pitchFamily="2" charset="0"/>
                  </a:rPr>
                  <a:t>For example, here is the distribution of a sample of size 20 when the population frequency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200" i="1" dirty="0" smtClean="0">
                        <a:latin typeface="Cambria Math" panose="02040503050406030204" pitchFamily="18" charset="0"/>
                      </a:rPr>
                      <m:t>=25%</m:t>
                    </m:r>
                  </m:oMath>
                </a14:m>
                <a:r>
                  <a:rPr lang="en-US" sz="1200" b="1" dirty="0">
                    <a:latin typeface="FoundrySterling-Book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9A692B6-4C52-DF41-8057-564147FFA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29" y="5959762"/>
                <a:ext cx="1589255" cy="1015663"/>
              </a:xfrm>
              <a:prstGeom prst="rect">
                <a:avLst/>
              </a:prstGeom>
              <a:blipFill>
                <a:blip r:embed="rId13"/>
                <a:stretch>
                  <a:fillRect t="-1235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449EED-85E6-4840-B30E-5E31AC405B4C}"/>
              </a:ext>
            </a:extLst>
          </p:cNvPr>
          <p:cNvCxnSpPr/>
          <p:nvPr/>
        </p:nvCxnSpPr>
        <p:spPr>
          <a:xfrm>
            <a:off x="3209327" y="5852694"/>
            <a:ext cx="0" cy="109712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9846F06-C8D3-FF49-ADA2-682F13852C99}"/>
              </a:ext>
            </a:extLst>
          </p:cNvPr>
          <p:cNvCxnSpPr>
            <a:cxnSpLocks/>
          </p:cNvCxnSpPr>
          <p:nvPr/>
        </p:nvCxnSpPr>
        <p:spPr>
          <a:xfrm flipH="1">
            <a:off x="3370074" y="5962646"/>
            <a:ext cx="252051" cy="10605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CDFC703-4B9B-5F4C-A53A-8F469F7EF90E}"/>
                  </a:ext>
                </a:extLst>
              </p:cNvPr>
              <p:cNvSpPr txBox="1"/>
              <p:nvPr/>
            </p:nvSpPr>
            <p:spPr>
              <a:xfrm>
                <a:off x="3561488" y="5793369"/>
                <a:ext cx="19450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The mean or </a:t>
                </a:r>
                <a:r>
                  <a:rPr lang="en-US" sz="800" b="1" dirty="0">
                    <a:solidFill>
                      <a:srgbClr val="C00000"/>
                    </a:solidFill>
                    <a:latin typeface="FoundrySterling-Book" pitchFamily="2" charset="0"/>
                  </a:rPr>
                  <a:t>expected value </a:t>
                </a:r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is… right where you’d expect it to be (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20/4 = 5</m:t>
                    </m:r>
                  </m:oMath>
                </a14:m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CDFC703-4B9B-5F4C-A53A-8F469F7EF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488" y="5793369"/>
                <a:ext cx="1945023" cy="338554"/>
              </a:xfrm>
              <a:prstGeom prst="rect">
                <a:avLst/>
              </a:prstGeom>
              <a:blipFill>
                <a:blip r:embed="rId1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0E69498B-3A93-BA4F-B5B6-43B902DFE02D}"/>
              </a:ext>
            </a:extLst>
          </p:cNvPr>
          <p:cNvSpPr txBox="1"/>
          <p:nvPr/>
        </p:nvSpPr>
        <p:spPr>
          <a:xfrm>
            <a:off x="6431080" y="603159"/>
            <a:ext cx="2447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oundrySterling-Book" pitchFamily="2" charset="0"/>
              </a:rPr>
              <a:t>We drop marbles in at the top</a:t>
            </a:r>
            <a:endParaRPr lang="en-US" sz="1200" b="1" dirty="0">
              <a:latin typeface="FoundrySterling-Book" pitchFamily="2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93A7093-A6CD-5B45-9561-0C9DD97B760E}"/>
              </a:ext>
            </a:extLst>
          </p:cNvPr>
          <p:cNvSpPr txBox="1"/>
          <p:nvPr/>
        </p:nvSpPr>
        <p:spPr>
          <a:xfrm>
            <a:off x="6431080" y="880158"/>
            <a:ext cx="244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oundrySterling-Book" pitchFamily="2" charset="0"/>
              </a:rPr>
              <a:t>At each level the ball ‘samples’ either a left or a right.</a:t>
            </a:r>
            <a:endParaRPr lang="en-US" sz="1200" b="1" dirty="0">
              <a:latin typeface="FoundrySterling-Book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EEC954-D8B8-A145-B016-9D04CB25091F}"/>
              </a:ext>
            </a:extLst>
          </p:cNvPr>
          <p:cNvSpPr txBox="1"/>
          <p:nvPr/>
        </p:nvSpPr>
        <p:spPr>
          <a:xfrm>
            <a:off x="6431080" y="1697845"/>
            <a:ext cx="244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oundrySterling-Book" pitchFamily="2" charset="0"/>
              </a:rPr>
              <a:t>After a while the marbles draw a binomial distribution:</a:t>
            </a:r>
            <a:endParaRPr lang="en-US" sz="1200" b="1" dirty="0">
              <a:latin typeface="FoundrySterling-Book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83F086-168D-5F4B-B857-110774587DAE}"/>
              </a:ext>
            </a:extLst>
          </p:cNvPr>
          <p:cNvSpPr txBox="1"/>
          <p:nvPr/>
        </p:nvSpPr>
        <p:spPr>
          <a:xfrm>
            <a:off x="11383411" y="1171670"/>
            <a:ext cx="8771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" pitchFamily="2" charset="0"/>
              </a:rPr>
              <a:t>    1</a:t>
            </a:r>
          </a:p>
          <a:p>
            <a:r>
              <a:rPr lang="en-US" sz="1000" dirty="0">
                <a:latin typeface="Courier" pitchFamily="2" charset="0"/>
              </a:rPr>
              <a:t>   1 1</a:t>
            </a:r>
          </a:p>
          <a:p>
            <a:r>
              <a:rPr lang="en-US" sz="1000" dirty="0">
                <a:latin typeface="Courier" pitchFamily="2" charset="0"/>
              </a:rPr>
              <a:t>  1 2 1</a:t>
            </a:r>
          </a:p>
          <a:p>
            <a:r>
              <a:rPr lang="en-US" sz="1000" dirty="0">
                <a:latin typeface="Courier" pitchFamily="2" charset="0"/>
              </a:rPr>
              <a:t> 1 3 3 1</a:t>
            </a:r>
          </a:p>
          <a:p>
            <a:r>
              <a:rPr lang="en-US" sz="1000" dirty="0">
                <a:latin typeface="Courier" pitchFamily="2" charset="0"/>
              </a:rPr>
              <a:t>1 4 6 4 1</a:t>
            </a:r>
          </a:p>
          <a:p>
            <a:r>
              <a:rPr lang="en-US" sz="1000" dirty="0">
                <a:latin typeface="Courier" pitchFamily="2" charset="0"/>
              </a:rPr>
              <a:t>   etc.</a:t>
            </a: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46F8AD11-A743-6340-AF39-DDE68B793E14}"/>
              </a:ext>
            </a:extLst>
          </p:cNvPr>
          <p:cNvSpPr/>
          <p:nvPr/>
        </p:nvSpPr>
        <p:spPr>
          <a:xfrm>
            <a:off x="9893621" y="647904"/>
            <a:ext cx="211347" cy="603849"/>
          </a:xfrm>
          <a:custGeom>
            <a:avLst/>
            <a:gdLst>
              <a:gd name="connsiteX0" fmla="*/ 4313 w 211347"/>
              <a:gd name="connsiteY0" fmla="*/ 0 h 603849"/>
              <a:gd name="connsiteX1" fmla="*/ 0 w 211347"/>
              <a:gd name="connsiteY1" fmla="*/ 90577 h 603849"/>
              <a:gd name="connsiteX2" fmla="*/ 47445 w 211347"/>
              <a:gd name="connsiteY2" fmla="*/ 125083 h 603849"/>
              <a:gd name="connsiteX3" fmla="*/ 81951 w 211347"/>
              <a:gd name="connsiteY3" fmla="*/ 155276 h 603849"/>
              <a:gd name="connsiteX4" fmla="*/ 43132 w 211347"/>
              <a:gd name="connsiteY4" fmla="*/ 189781 h 603849"/>
              <a:gd name="connsiteX5" fmla="*/ 159589 w 211347"/>
              <a:gd name="connsiteY5" fmla="*/ 288985 h 603849"/>
              <a:gd name="connsiteX6" fmla="*/ 90578 w 211347"/>
              <a:gd name="connsiteY6" fmla="*/ 357996 h 603849"/>
              <a:gd name="connsiteX7" fmla="*/ 198408 w 211347"/>
              <a:gd name="connsiteY7" fmla="*/ 457200 h 603849"/>
              <a:gd name="connsiteX8" fmla="*/ 159589 w 211347"/>
              <a:gd name="connsiteY8" fmla="*/ 496019 h 603849"/>
              <a:gd name="connsiteX9" fmla="*/ 211347 w 211347"/>
              <a:gd name="connsiteY9" fmla="*/ 517585 h 603849"/>
              <a:gd name="connsiteX10" fmla="*/ 207034 w 211347"/>
              <a:gd name="connsiteY10" fmla="*/ 603849 h 6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347" h="603849">
                <a:moveTo>
                  <a:pt x="4313" y="0"/>
                </a:moveTo>
                <a:lnTo>
                  <a:pt x="0" y="90577"/>
                </a:lnTo>
                <a:lnTo>
                  <a:pt x="47445" y="125083"/>
                </a:lnTo>
                <a:lnTo>
                  <a:pt x="81951" y="155276"/>
                </a:lnTo>
                <a:lnTo>
                  <a:pt x="43132" y="189781"/>
                </a:lnTo>
                <a:lnTo>
                  <a:pt x="159589" y="288985"/>
                </a:lnTo>
                <a:lnTo>
                  <a:pt x="90578" y="357996"/>
                </a:lnTo>
                <a:lnTo>
                  <a:pt x="198408" y="457200"/>
                </a:lnTo>
                <a:lnTo>
                  <a:pt x="159589" y="496019"/>
                </a:lnTo>
                <a:lnTo>
                  <a:pt x="211347" y="517585"/>
                </a:lnTo>
                <a:lnTo>
                  <a:pt x="207034" y="603849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81BA57-D0D3-C740-BFBC-47F6F4D8070F}"/>
              </a:ext>
            </a:extLst>
          </p:cNvPr>
          <p:cNvSpPr txBox="1"/>
          <p:nvPr/>
        </p:nvSpPr>
        <p:spPr>
          <a:xfrm>
            <a:off x="6431080" y="2335895"/>
            <a:ext cx="582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oundrySterling-Book" pitchFamily="2" charset="0"/>
              </a:rPr>
              <a:t>The </a:t>
            </a:r>
            <a:r>
              <a:rPr lang="en-GB" sz="1200" b="1" dirty="0">
                <a:latin typeface="FoundrySterling-Book" pitchFamily="2" charset="0"/>
              </a:rPr>
              <a:t>number of possible routes </a:t>
            </a:r>
            <a:r>
              <a:rPr lang="en-GB" sz="1200" dirty="0">
                <a:latin typeface="FoundrySterling-Book" pitchFamily="2" charset="0"/>
              </a:rPr>
              <a:t>ending up in each box is given by</a:t>
            </a:r>
            <a:r>
              <a:rPr lang="en-GB" sz="1200" b="1" dirty="0">
                <a:latin typeface="FoundrySterling-Book" pitchFamily="2" charset="0"/>
              </a:rPr>
              <a:t> Pascal’s triangle</a:t>
            </a:r>
            <a:r>
              <a:rPr lang="en-GB" sz="1200" dirty="0">
                <a:latin typeface="FoundrySterling-Book" pitchFamily="2" charset="0"/>
              </a:rPr>
              <a:t> – in other words, they are the</a:t>
            </a:r>
            <a:r>
              <a:rPr lang="en-GB" sz="1200" b="1" dirty="0">
                <a:latin typeface="FoundrySterling-Book" pitchFamily="2" charset="0"/>
              </a:rPr>
              <a:t> </a:t>
            </a:r>
            <a:r>
              <a:rPr lang="en-GB" sz="1200" b="1" dirty="0">
                <a:latin typeface="FoundrySterling-Book" pitchFamily="2" charset="0"/>
                <a:hlinkClick r:id="rId15"/>
              </a:rPr>
              <a:t>binomial coefficients</a:t>
            </a:r>
            <a:r>
              <a:rPr lang="en-GB" sz="1200" b="1" dirty="0">
                <a:latin typeface="FoundrySterling-Book" pitchFamily="2" charset="0"/>
              </a:rPr>
              <a:t>.</a:t>
            </a:r>
            <a:r>
              <a:rPr lang="en-GB" sz="1200" dirty="0">
                <a:latin typeface="FoundrySterling-Book" pitchFamily="2" charset="0"/>
              </a:rPr>
              <a:t>  Hence the name!</a:t>
            </a:r>
            <a:endParaRPr lang="en-US" sz="1200" b="1" dirty="0">
              <a:latin typeface="FoundrySterling-Book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AE6BA1F-BB15-4B41-B3D9-30951EAFCA2B}"/>
              </a:ext>
            </a:extLst>
          </p:cNvPr>
          <p:cNvSpPr txBox="1"/>
          <p:nvPr/>
        </p:nvSpPr>
        <p:spPr>
          <a:xfrm>
            <a:off x="11125835" y="859043"/>
            <a:ext cx="1381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Number of possible routes is given by Pascal’s triangle:</a:t>
            </a:r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93F48D99-D1F3-AE48-B998-BF1A540D93E8}"/>
              </a:ext>
            </a:extLst>
          </p:cNvPr>
          <p:cNvSpPr/>
          <p:nvPr/>
        </p:nvSpPr>
        <p:spPr>
          <a:xfrm>
            <a:off x="11797471" y="1180499"/>
            <a:ext cx="173736" cy="822960"/>
          </a:xfrm>
          <a:custGeom>
            <a:avLst/>
            <a:gdLst>
              <a:gd name="connsiteX0" fmla="*/ 18288 w 173736"/>
              <a:gd name="connsiteY0" fmla="*/ 0 h 822960"/>
              <a:gd name="connsiteX1" fmla="*/ 9144 w 173736"/>
              <a:gd name="connsiteY1" fmla="*/ 182880 h 822960"/>
              <a:gd name="connsiteX2" fmla="*/ 118872 w 173736"/>
              <a:gd name="connsiteY2" fmla="*/ 301752 h 822960"/>
              <a:gd name="connsiteX3" fmla="*/ 0 w 173736"/>
              <a:gd name="connsiteY3" fmla="*/ 429768 h 822960"/>
              <a:gd name="connsiteX4" fmla="*/ 173736 w 173736"/>
              <a:gd name="connsiteY4" fmla="*/ 722376 h 822960"/>
              <a:gd name="connsiteX5" fmla="*/ 109728 w 173736"/>
              <a:gd name="connsiteY5" fmla="*/ 82296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736" h="822960">
                <a:moveTo>
                  <a:pt x="18288" y="0"/>
                </a:moveTo>
                <a:lnTo>
                  <a:pt x="9144" y="182880"/>
                </a:lnTo>
                <a:lnTo>
                  <a:pt x="118872" y="301752"/>
                </a:lnTo>
                <a:lnTo>
                  <a:pt x="0" y="429768"/>
                </a:lnTo>
                <a:lnTo>
                  <a:pt x="173736" y="722376"/>
                </a:lnTo>
                <a:lnTo>
                  <a:pt x="109728" y="82296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356C4EE-9699-BE45-AC3A-6D96D292FAEA}"/>
              </a:ext>
            </a:extLst>
          </p:cNvPr>
          <p:cNvSpPr txBox="1"/>
          <p:nvPr/>
        </p:nvSpPr>
        <p:spPr>
          <a:xfrm>
            <a:off x="6431080" y="2866471"/>
            <a:ext cx="230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FoundrySterling-Book" pitchFamily="2" charset="0"/>
              </a:rPr>
              <a:t>The most crucial fact</a:t>
            </a:r>
            <a:r>
              <a:rPr lang="en-GB" sz="1200" dirty="0">
                <a:latin typeface="FoundrySterling-Book" pitchFamily="2" charset="0"/>
              </a:rPr>
              <a:t> in all of statistics is that, as we let the number of samples get large, the distribution above becomes approximately </a:t>
            </a:r>
            <a:r>
              <a:rPr lang="en-GB" sz="1200" b="1" i="1" dirty="0">
                <a:latin typeface="FoundrySterling-Book" pitchFamily="2" charset="0"/>
              </a:rPr>
              <a:t>Gaussian</a:t>
            </a:r>
            <a:r>
              <a:rPr lang="en-GB" sz="1200" dirty="0">
                <a:latin typeface="FoundrySterling-Book" pitchFamily="2" charset="0"/>
              </a:rPr>
              <a:t>:  </a:t>
            </a:r>
            <a:endParaRPr lang="en-US" sz="1200" dirty="0">
              <a:latin typeface="FoundrySterling-Book" pitchFamily="2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903CF11E-8E8B-9D44-A9E2-AD324CDB95B4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8650996" y="2725482"/>
            <a:ext cx="2595284" cy="1297642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E6474FF-C949-1B45-B1E4-C90F6DB8E9C3}"/>
              </a:ext>
            </a:extLst>
          </p:cNvPr>
          <p:cNvCxnSpPr>
            <a:cxnSpLocks/>
          </p:cNvCxnSpPr>
          <p:nvPr/>
        </p:nvCxnSpPr>
        <p:spPr>
          <a:xfrm flipH="1">
            <a:off x="10282900" y="3140975"/>
            <a:ext cx="244058" cy="2886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43C78C6-24CE-2548-80E3-63227461113F}"/>
                  </a:ext>
                </a:extLst>
              </p:cNvPr>
              <p:cNvSpPr txBox="1"/>
              <p:nvPr/>
            </p:nvSpPr>
            <p:spPr>
              <a:xfrm>
                <a:off x="10610269" y="2910143"/>
                <a:ext cx="18966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A </a:t>
                </a:r>
                <a:r>
                  <a:rPr lang="en-US" sz="800" b="1" dirty="0">
                    <a:solidFill>
                      <a:srgbClr val="C00000"/>
                    </a:solidFill>
                    <a:latin typeface="FoundrySterling-Book" pitchFamily="2" charset="0"/>
                  </a:rPr>
                  <a:t>Gaussian</a:t>
                </a:r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 or </a:t>
                </a:r>
                <a:r>
                  <a:rPr lang="en-US" sz="800" b="1" dirty="0">
                    <a:solidFill>
                      <a:srgbClr val="C00000"/>
                    </a:solidFill>
                    <a:latin typeface="FOUNDRYSTERLING-BOOK" pitchFamily="2" charset="0"/>
                  </a:rPr>
                  <a:t>normal</a:t>
                </a:r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 density</a:t>
                </a:r>
              </a:p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800" i="0" dirty="0" smtClean="0">
                        <a:solidFill>
                          <a:srgbClr val="C00000"/>
                        </a:solidFill>
                        <a:latin typeface="FoundrySterling-Book" pitchFamily="2" charset="0"/>
                      </a:rPr>
                      <m:t>mean</m:t>
                    </m:r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8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𝑁𝑓</m:t>
                    </m:r>
                  </m:oMath>
                </a14:m>
                <a:endParaRPr lang="en-GB" sz="800" dirty="0">
                  <a:solidFill>
                    <a:srgbClr val="C00000"/>
                  </a:solidFill>
                  <a:latin typeface="FoundrySterling-Book" pitchFamily="2" charset="0"/>
                </a:endParaRPr>
              </a:p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800" i="0" dirty="0" smtClean="0">
                        <a:solidFill>
                          <a:srgbClr val="C00000"/>
                        </a:solidFill>
                        <a:latin typeface="FoundrySterling-Book" pitchFamily="2" charset="0"/>
                      </a:rPr>
                      <m:t>variance</m:t>
                    </m:r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8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𝑁𝑓</m:t>
                    </m:r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00" dirty="0">
                  <a:solidFill>
                    <a:srgbClr val="C00000"/>
                  </a:solidFill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43C78C6-24CE-2548-80E3-632274611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269" y="2910143"/>
                <a:ext cx="1896660" cy="461665"/>
              </a:xfrm>
              <a:prstGeom prst="rect">
                <a:avLst/>
              </a:prstGeom>
              <a:blipFill>
                <a:blip r:embed="rId1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CAF50442-475D-604D-B164-BFC1FB0AF18D}"/>
              </a:ext>
            </a:extLst>
          </p:cNvPr>
          <p:cNvSpPr txBox="1"/>
          <p:nvPr/>
        </p:nvSpPr>
        <p:spPr>
          <a:xfrm>
            <a:off x="6431080" y="4121066"/>
            <a:ext cx="5828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oundrySterling-Book" pitchFamily="2" charset="0"/>
              </a:rPr>
              <a:t>This famous fact is known as the </a:t>
            </a:r>
            <a:r>
              <a:rPr lang="en-GB" sz="1200" b="1" dirty="0">
                <a:latin typeface="FoundrySterling-Book" pitchFamily="2" charset="0"/>
                <a:hlinkClick r:id="rId18"/>
              </a:rPr>
              <a:t>central limit theorem</a:t>
            </a:r>
            <a:r>
              <a:rPr lang="en-GB" sz="1200" dirty="0">
                <a:latin typeface="FoundrySterling-Book" pitchFamily="2" charset="0"/>
              </a:rPr>
              <a:t>.  An important consequence is the asymptotic theory of likelihoods explained below.</a:t>
            </a:r>
          </a:p>
          <a:p>
            <a:endParaRPr lang="en-GB" sz="600" dirty="0">
              <a:latin typeface="FoundrySterling-Book" pitchFamily="2" charset="0"/>
            </a:endParaRPr>
          </a:p>
          <a:p>
            <a:r>
              <a:rPr lang="en-GB" sz="1200" dirty="0">
                <a:latin typeface="FoundrySterling-Book" pitchFamily="2" charset="0"/>
              </a:rPr>
              <a:t>This is in fact how tools like </a:t>
            </a:r>
            <a:r>
              <a:rPr lang="en-GB" sz="1200" dirty="0" err="1">
                <a:latin typeface="Courier" pitchFamily="2" charset="0"/>
              </a:rPr>
              <a:t>glm</a:t>
            </a:r>
            <a:r>
              <a:rPr lang="en-GB" sz="1200">
                <a:latin typeface="Courier" pitchFamily="2" charset="0"/>
              </a:rPr>
              <a:t>()</a:t>
            </a:r>
            <a:r>
              <a:rPr lang="en-GB" sz="1200">
                <a:latin typeface="FoundrySterling-Book" pitchFamily="2" charset="0"/>
              </a:rPr>
              <a:t> compute </a:t>
            </a:r>
            <a:r>
              <a:rPr lang="en-GB" sz="1200" dirty="0">
                <a:latin typeface="FoundrySterling-Book" pitchFamily="2" charset="0"/>
              </a:rPr>
              <a:t>their output – here’s an example:</a:t>
            </a:r>
            <a:endParaRPr lang="en-US" sz="1200" dirty="0">
              <a:latin typeface="FoundrySterling-Book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B1BC58C-6CB7-144F-AE97-119031B45264}"/>
              </a:ext>
            </a:extLst>
          </p:cNvPr>
          <p:cNvSpPr txBox="1"/>
          <p:nvPr/>
        </p:nvSpPr>
        <p:spPr>
          <a:xfrm>
            <a:off x="341035" y="7333102"/>
            <a:ext cx="589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The central limit theorem implies that many likelihood functions ‘become gaussian’ as the amount of data grows.  Specifically: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031852E-0FAA-6647-9394-9F110AF17870}"/>
              </a:ext>
            </a:extLst>
          </p:cNvPr>
          <p:cNvCxnSpPr>
            <a:cxnSpLocks/>
          </p:cNvCxnSpPr>
          <p:nvPr/>
        </p:nvCxnSpPr>
        <p:spPr>
          <a:xfrm>
            <a:off x="631629" y="7241122"/>
            <a:ext cx="11339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A3315F1-D8DE-124E-8096-B93ACC06BF01}"/>
                  </a:ext>
                </a:extLst>
              </p:cNvPr>
              <p:cNvSpPr txBox="1"/>
              <p:nvPr/>
            </p:nvSpPr>
            <p:spPr>
              <a:xfrm>
                <a:off x="341035" y="7902018"/>
                <a:ext cx="3226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FoundrySterling-Book" pitchFamily="2" charset="0"/>
                  </a:rPr>
                  <a:t>1.</a:t>
                </a:r>
                <a:r>
                  <a:rPr lang="en-US" sz="1200" dirty="0">
                    <a:latin typeface="FoundrySterling-Book" pitchFamily="2" charset="0"/>
                  </a:rPr>
                  <a:t> the likelihood function will approximate a Gaussian density </a:t>
                </a:r>
                <a:r>
                  <a:rPr lang="en-US" sz="1000" dirty="0">
                    <a:latin typeface="FoundrySterling-Book" pitchFamily="2" charset="0"/>
                  </a:rPr>
                  <a:t>(up to a constant) </a:t>
                </a:r>
                <a:r>
                  <a:rPr lang="en-US" sz="1200" dirty="0">
                    <a:latin typeface="FoundrySterling-Book" pitchFamily="2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latin typeface="FoundrySterling-Book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A3315F1-D8DE-124E-8096-B93ACC06B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35" y="7902018"/>
                <a:ext cx="3226112" cy="461665"/>
              </a:xfrm>
              <a:prstGeom prst="rect">
                <a:avLst/>
              </a:prstGeom>
              <a:blipFill>
                <a:blip r:embed="rId19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99E711-F523-CC46-932E-29C45BA1C8C6}"/>
                  </a:ext>
                </a:extLst>
              </p:cNvPr>
              <p:cNvSpPr txBox="1"/>
              <p:nvPr/>
            </p:nvSpPr>
            <p:spPr>
              <a:xfrm>
                <a:off x="342983" y="8379937"/>
                <a:ext cx="32261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FoundrySterling-Book" pitchFamily="2" charset="0"/>
                  </a:rPr>
                  <a:t>And </a:t>
                </a:r>
                <a:r>
                  <a:rPr lang="en-US" sz="1200" b="1" dirty="0">
                    <a:latin typeface="FoundrySterling-Book" pitchFamily="2" charset="0"/>
                  </a:rPr>
                  <a:t>2.</a:t>
                </a:r>
                <a:r>
                  <a:rPr lang="en-US" sz="1200" dirty="0">
                    <a:latin typeface="FoundrySterling-Book" pitchFamily="2" charset="0"/>
                  </a:rPr>
                  <a:t> the location of the likelihood function itself will become approximately Gaussian around the ‘true’ value as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.</a:t>
                </a:r>
                <a:endParaRPr lang="en-US" sz="10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99E711-F523-CC46-932E-29C45BA1C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83" y="8379937"/>
                <a:ext cx="3226112" cy="646331"/>
              </a:xfrm>
              <a:prstGeom prst="rect">
                <a:avLst/>
              </a:prstGeom>
              <a:blipFill>
                <a:blip r:embed="rId20"/>
                <a:stretch>
                  <a:fillRect t="-19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7D290F5-618A-084C-A875-A5D477ACC9D2}"/>
              </a:ext>
            </a:extLst>
          </p:cNvPr>
          <p:cNvGrpSpPr/>
          <p:nvPr/>
        </p:nvGrpSpPr>
        <p:grpSpPr>
          <a:xfrm>
            <a:off x="3095079" y="7758587"/>
            <a:ext cx="3714503" cy="1599283"/>
            <a:chOff x="3095079" y="7830027"/>
            <a:chExt cx="3714503" cy="1599283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B8C3C64-EFF4-5E42-BCEB-0E0F36CB6616}"/>
                </a:ext>
              </a:extLst>
            </p:cNvPr>
            <p:cNvGrpSpPr/>
            <p:nvPr/>
          </p:nvGrpSpPr>
          <p:grpSpPr>
            <a:xfrm>
              <a:off x="3557013" y="7830027"/>
              <a:ext cx="3252569" cy="1234886"/>
              <a:chOff x="6746725" y="7631927"/>
              <a:chExt cx="3252569" cy="1234886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B823F504-CEBE-D744-9F42-E833B5C967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/>
              <a:srcRect l="7233" t="11569" r="51300" b="61125"/>
              <a:stretch/>
            </p:blipFill>
            <p:spPr>
              <a:xfrm>
                <a:off x="6746725" y="7732958"/>
                <a:ext cx="2156520" cy="113385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48F16FA-D3D2-044E-9CBB-EA78ABB10AEF}"/>
                  </a:ext>
                </a:extLst>
              </p:cNvPr>
              <p:cNvSpPr txBox="1"/>
              <p:nvPr/>
            </p:nvSpPr>
            <p:spPr>
              <a:xfrm>
                <a:off x="8510464" y="7631927"/>
                <a:ext cx="14888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The likelihood function…</a:t>
                </a: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909D5956-D575-4440-9E80-1DEB49E666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43664" y="7779405"/>
                <a:ext cx="366800" cy="17130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F518BE7E-8AAC-9F4A-A3A9-2087FD1D3C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08776" y="8190195"/>
                <a:ext cx="201688" cy="27998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DAA7568-32DB-B443-B6F2-699F9C5D0EFA}"/>
                  </a:ext>
                </a:extLst>
              </p:cNvPr>
              <p:cNvSpPr txBox="1"/>
              <p:nvPr/>
            </p:nvSpPr>
            <p:spPr>
              <a:xfrm>
                <a:off x="8533944" y="7806458"/>
                <a:ext cx="10173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…becomes approximately Gaussian as </a:t>
                </a:r>
                <a:r>
                  <a:rPr lang="en-US" sz="800" i="1" dirty="0">
                    <a:solidFill>
                      <a:srgbClr val="C00000"/>
                    </a:solidFill>
                    <a:latin typeface="FoundrySterling-Book" pitchFamily="2" charset="0"/>
                  </a:rPr>
                  <a:t>N</a:t>
                </a:r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 grows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C6F26541-4A45-6643-996F-732FA17496A0}"/>
                    </a:ext>
                  </a:extLst>
                </p:cNvPr>
                <p:cNvSpPr txBox="1"/>
                <p:nvPr/>
              </p:nvSpPr>
              <p:spPr>
                <a:xfrm>
                  <a:off x="3095079" y="9084216"/>
                  <a:ext cx="3387751" cy="345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a14:m>
                  <a:r>
                    <a:rPr lang="en-US" sz="800" dirty="0">
                      <a:solidFill>
                        <a:srgbClr val="C00000"/>
                      </a:solidFill>
                      <a:latin typeface="FoundrySterling-Book" pitchFamily="2" charset="0"/>
                    </a:rPr>
                    <a:t> = the </a:t>
                  </a:r>
                  <a:r>
                    <a:rPr lang="en-US" sz="800" b="1" dirty="0">
                      <a:solidFill>
                        <a:srgbClr val="C00000"/>
                      </a:solidFill>
                      <a:latin typeface="FOUNDRYSTERLING-BOOK" pitchFamily="2" charset="0"/>
                    </a:rPr>
                    <a:t>maximum likelihood estimate</a:t>
                  </a:r>
                  <a:r>
                    <a:rPr lang="en-US" sz="800" dirty="0">
                      <a:solidFill>
                        <a:srgbClr val="C00000"/>
                      </a:solidFill>
                      <a:latin typeface="FoundrySterling-Book" pitchFamily="2" charset="0"/>
                    </a:rPr>
                    <a:t>, becomes approximately gaussian distributed around ‘true’ </a:t>
                  </a:r>
                  <a14:m>
                    <m:oMath xmlns:m="http://schemas.openxmlformats.org/officeDocument/2006/math">
                      <m:r>
                        <a:rPr lang="en-GB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US" sz="800" dirty="0">
                      <a:solidFill>
                        <a:srgbClr val="C00000"/>
                      </a:solidFill>
                      <a:latin typeface="FoundrySterling-Book" pitchFamily="2" charset="0"/>
                    </a:rPr>
                    <a:t> as </a:t>
                  </a:r>
                  <a:r>
                    <a:rPr lang="en-US" sz="800" i="1" dirty="0">
                      <a:solidFill>
                        <a:srgbClr val="C00000"/>
                      </a:solidFill>
                      <a:latin typeface="FoundrySterling-Book" pitchFamily="2" charset="0"/>
                    </a:rPr>
                    <a:t>N</a:t>
                  </a:r>
                  <a:r>
                    <a:rPr lang="en-US" sz="800" dirty="0">
                      <a:solidFill>
                        <a:srgbClr val="C00000"/>
                      </a:solidFill>
                      <a:latin typeface="FoundrySterling-Book" pitchFamily="2" charset="0"/>
                    </a:rPr>
                    <a:t> grows</a:t>
                  </a: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C6F26541-4A45-6643-996F-732FA1749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5079" y="9084216"/>
                  <a:ext cx="3387751" cy="345094"/>
                </a:xfrm>
                <a:prstGeom prst="rect">
                  <a:avLst/>
                </a:prstGeom>
                <a:blipFill>
                  <a:blip r:embed="rId2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CA61748-C914-2A46-B5C3-1850690DFF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8772" y="8977327"/>
              <a:ext cx="65084" cy="105601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455385D3-FB82-DB43-BFAF-E82EBC76C510}"/>
              </a:ext>
            </a:extLst>
          </p:cNvPr>
          <p:cNvSpPr txBox="1"/>
          <p:nvPr/>
        </p:nvSpPr>
        <p:spPr>
          <a:xfrm>
            <a:off x="6431080" y="7344335"/>
            <a:ext cx="3673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Moreover</a:t>
            </a:r>
            <a:r>
              <a:rPr lang="en-US" sz="1200" b="1" dirty="0">
                <a:latin typeface="FoundrySterling-Book" pitchFamily="2" charset="0"/>
              </a:rPr>
              <a:t> 3.</a:t>
            </a:r>
            <a:r>
              <a:rPr lang="en-US" sz="1200" dirty="0">
                <a:latin typeface="FoundrySterling-Book" pitchFamily="2" charset="0"/>
              </a:rPr>
              <a:t> these gaussians have the same variance!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BA1AB36-BEC2-964F-B6BF-B928811F784A}"/>
                  </a:ext>
                </a:extLst>
              </p:cNvPr>
              <p:cNvSpPr txBox="1"/>
              <p:nvPr/>
            </p:nvSpPr>
            <p:spPr>
              <a:xfrm>
                <a:off x="7236442" y="7646198"/>
                <a:ext cx="3851820" cy="44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</a:rPr>
                            <m:t>data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GB" sz="1200" b="0" i="0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GB" sz="1200" b="0" i="0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 sz="1200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sz="1200" b="0" i="1" dirty="0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GB" sz="12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BA1AB36-BEC2-964F-B6BF-B928811F7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442" y="7646198"/>
                <a:ext cx="3851820" cy="44198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98A1EF5-5D41-E043-94FF-900D2E2588D1}"/>
                  </a:ext>
                </a:extLst>
              </p:cNvPr>
              <p:cNvSpPr txBox="1"/>
              <p:nvPr/>
            </p:nvSpPr>
            <p:spPr>
              <a:xfrm>
                <a:off x="8655110" y="8066839"/>
                <a:ext cx="1955160" cy="44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GB" sz="1200" b="0" i="1" dirty="0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12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1200" dirty="0">
                              <a:latin typeface="FoundrySterling-Book" pitchFamily="2" charset="0"/>
                            </a:rPr>
                            <m:t>true</m:t>
                          </m:r>
                          <m:r>
                            <a:rPr lang="en-GB" sz="12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200" dirty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GB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98A1EF5-5D41-E043-94FF-900D2E258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110" y="8066839"/>
                <a:ext cx="1955160" cy="44198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C1C43C2-A10B-C844-86B1-3856D20202AF}"/>
                  </a:ext>
                </a:extLst>
              </p:cNvPr>
              <p:cNvSpPr txBox="1"/>
              <p:nvPr/>
            </p:nvSpPr>
            <p:spPr>
              <a:xfrm>
                <a:off x="6431080" y="7731784"/>
                <a:ext cx="1444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200" dirty="0">
                          <a:latin typeface="FoundrySterling-Book" pitchFamily="2" charset="0"/>
                        </a:rPr>
                        <m:t>Likelihood</m:t>
                      </m:r>
                      <m:r>
                        <m:rPr>
                          <m:nor/>
                        </m:rPr>
                        <a:rPr lang="en-GB" sz="1200" dirty="0">
                          <a:latin typeface="FoundrySterling-Book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dirty="0">
                          <a:latin typeface="FoundrySterling-Book" pitchFamily="2" charset="0"/>
                        </a:rPr>
                        <m:t>function</m:t>
                      </m:r>
                      <m:r>
                        <m:rPr>
                          <m:nor/>
                        </m:rPr>
                        <a:rPr lang="en-GB" sz="1200" dirty="0">
                          <a:latin typeface="FoundrySterling-Book" pitchFamily="2" charset="0"/>
                        </a:rPr>
                        <m:t>: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C1C43C2-A10B-C844-86B1-3856D2020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080" y="7731784"/>
                <a:ext cx="1444626" cy="276999"/>
              </a:xfrm>
              <a:prstGeom prst="rect">
                <a:avLst/>
              </a:prstGeom>
              <a:blipFill>
                <a:blip r:embed="rId2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C3321F81-0A43-3641-887B-E6C1A15AEBB3}"/>
              </a:ext>
            </a:extLst>
          </p:cNvPr>
          <p:cNvSpPr/>
          <p:nvPr/>
        </p:nvSpPr>
        <p:spPr>
          <a:xfrm>
            <a:off x="6431080" y="8154070"/>
            <a:ext cx="1887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MLE estimate distribution: 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58B00F7-AC78-4849-AE57-B0E852E9AA88}"/>
                  </a:ext>
                </a:extLst>
              </p:cNvPr>
              <p:cNvSpPr txBox="1"/>
              <p:nvPr/>
            </p:nvSpPr>
            <p:spPr>
              <a:xfrm>
                <a:off x="10695732" y="7899034"/>
                <a:ext cx="18398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These have the same variance, scaling like 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.</a:t>
                </a:r>
              </a:p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(Here 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 is some value that doesn’t depend on the data or parameters.)</a:t>
                </a: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58B00F7-AC78-4849-AE57-B0E852E9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5732" y="7899034"/>
                <a:ext cx="1839844" cy="58477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7927ACA-A8C6-DB4C-8CF2-A5439AA2B69A}"/>
              </a:ext>
            </a:extLst>
          </p:cNvPr>
          <p:cNvCxnSpPr>
            <a:cxnSpLocks/>
          </p:cNvCxnSpPr>
          <p:nvPr/>
        </p:nvCxnSpPr>
        <p:spPr>
          <a:xfrm flipH="1">
            <a:off x="10327033" y="8073674"/>
            <a:ext cx="366800" cy="17130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ADA6313-00D8-3A4B-909B-838CA702EFEB}"/>
              </a:ext>
            </a:extLst>
          </p:cNvPr>
          <p:cNvCxnSpPr>
            <a:cxnSpLocks/>
          </p:cNvCxnSpPr>
          <p:nvPr/>
        </p:nvCxnSpPr>
        <p:spPr>
          <a:xfrm flipH="1" flipV="1">
            <a:off x="10221530" y="7910407"/>
            <a:ext cx="388740" cy="5280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C51213A-B223-F94C-9744-041D92D13FAA}"/>
              </a:ext>
            </a:extLst>
          </p:cNvPr>
          <p:cNvSpPr txBox="1"/>
          <p:nvPr/>
        </p:nvSpPr>
        <p:spPr>
          <a:xfrm>
            <a:off x="6431080" y="8836849"/>
            <a:ext cx="6133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FoundrySterling-Book" pitchFamily="2" charset="0"/>
              </a:rPr>
              <a:t>Conclusion 2</a:t>
            </a:r>
            <a:r>
              <a:rPr lang="en-US" sz="1200" dirty="0">
                <a:latin typeface="FoundrySterling-Book" pitchFamily="2" charset="0"/>
              </a:rPr>
              <a:t>: the standard error can be read off from the likelihood function.</a:t>
            </a:r>
          </a:p>
          <a:p>
            <a:r>
              <a:rPr lang="en-US" sz="1000" dirty="0">
                <a:latin typeface="FoundrySterling-Book" pitchFamily="2" charset="0"/>
              </a:rPr>
              <a:t>(This is indeed how standard errors and P-values in functions like </a:t>
            </a:r>
            <a:r>
              <a:rPr lang="en-US" sz="1000" dirty="0" err="1">
                <a:latin typeface="Courier" pitchFamily="2" charset="0"/>
              </a:rPr>
              <a:t>lm</a:t>
            </a:r>
            <a:r>
              <a:rPr lang="en-US" sz="1000" dirty="0">
                <a:latin typeface="Courier" pitchFamily="2" charset="0"/>
              </a:rPr>
              <a:t>()</a:t>
            </a:r>
            <a:r>
              <a:rPr lang="en-US" sz="1000" dirty="0">
                <a:latin typeface="FoundrySterling-Book" pitchFamily="2" charset="0"/>
              </a:rPr>
              <a:t> and </a:t>
            </a:r>
            <a:r>
              <a:rPr lang="en-US" sz="1000" dirty="0" err="1">
                <a:latin typeface="Courier" pitchFamily="2" charset="0"/>
              </a:rPr>
              <a:t>glm</a:t>
            </a:r>
            <a:r>
              <a:rPr lang="en-US" sz="1000" dirty="0">
                <a:latin typeface="Courier" pitchFamily="2" charset="0"/>
              </a:rPr>
              <a:t>()</a:t>
            </a:r>
            <a:r>
              <a:rPr lang="en-US" sz="1000" dirty="0">
                <a:latin typeface="FoundrySterling-Book" pitchFamily="2" charset="0"/>
              </a:rPr>
              <a:t> are often computed.)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21A08FD-C3BF-DA4A-A44F-48992B96076E}"/>
              </a:ext>
            </a:extLst>
          </p:cNvPr>
          <p:cNvSpPr txBox="1"/>
          <p:nvPr/>
        </p:nvSpPr>
        <p:spPr>
          <a:xfrm>
            <a:off x="6439989" y="8510046"/>
            <a:ext cx="6133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FoundrySterling-Book" pitchFamily="2" charset="0"/>
              </a:rPr>
              <a:t>Conclusion 1</a:t>
            </a:r>
            <a:r>
              <a:rPr lang="en-US" sz="1200" dirty="0">
                <a:latin typeface="FoundrySterling-Book" pitchFamily="2" charset="0"/>
              </a:rPr>
              <a:t>: often we only need to report the maximum likelihood estimate and its std. error.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4477936-9671-2E4C-B352-D490B0B2AFD7}"/>
                  </a:ext>
                </a:extLst>
              </p:cNvPr>
              <p:cNvSpPr/>
              <p:nvPr/>
            </p:nvSpPr>
            <p:spPr>
              <a:xfrm>
                <a:off x="341035" y="9348578"/>
                <a:ext cx="12165894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latin typeface="FoundrySterling-Book" pitchFamily="2" charset="0"/>
                  </a:rPr>
                  <a:t>This is referred to as ‘asymptotic local normality’ and ‘Le Cam’ theory. For them to work the likelihood must be smooth, the ‘true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000" dirty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1000" dirty="0">
                    <a:latin typeface="FoundrySterling-Book" pitchFamily="2" charset="0"/>
                  </a:rPr>
                  <a:t>’ should be in the interior of parameter space, and the data should have some level of independence.</a:t>
                </a: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4477936-9671-2E4C-B352-D490B0B2A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35" y="9348578"/>
                <a:ext cx="12165894" cy="246221"/>
              </a:xfrm>
              <a:prstGeom prst="rect">
                <a:avLst/>
              </a:prstGeom>
              <a:blipFill>
                <a:blip r:embed="rId2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TextBox 134">
            <a:extLst>
              <a:ext uri="{FF2B5EF4-FFF2-40B4-BE49-F238E27FC236}">
                <a16:creationId xmlns:a16="http://schemas.microsoft.com/office/drawing/2014/main" id="{A65653AA-B576-8F4B-9E48-378B3ECE6E88}"/>
              </a:ext>
            </a:extLst>
          </p:cNvPr>
          <p:cNvSpPr txBox="1"/>
          <p:nvPr/>
        </p:nvSpPr>
        <p:spPr>
          <a:xfrm>
            <a:off x="6495387" y="5008634"/>
            <a:ext cx="5674584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latin typeface="Courier" pitchFamily="2" charset="0"/>
              </a:rPr>
              <a:t>fit = </a:t>
            </a:r>
            <a:r>
              <a:rPr lang="en-US" sz="1000" dirty="0" err="1">
                <a:latin typeface="Courier" pitchFamily="2" charset="0"/>
              </a:rPr>
              <a:t>glm</a:t>
            </a:r>
            <a:r>
              <a:rPr lang="en-US" sz="1000" dirty="0">
                <a:latin typeface="Courier" pitchFamily="2" charset="0"/>
              </a:rPr>
              <a:t>( Y ~ X, data = data, family = "binomial" )</a:t>
            </a:r>
          </a:p>
          <a:p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&gt; summary(fit)$coefficient</a:t>
            </a:r>
          </a:p>
          <a:p>
            <a:r>
              <a:rPr lang="en-US" sz="1000" dirty="0">
                <a:latin typeface="Courier" pitchFamily="2" charset="0"/>
              </a:rPr>
              <a:t>              Estimate Std. Error   z value     </a:t>
            </a:r>
            <a:r>
              <a:rPr lang="en-US" sz="1000" dirty="0" err="1">
                <a:latin typeface="Courier" pitchFamily="2" charset="0"/>
              </a:rPr>
              <a:t>Pr</a:t>
            </a:r>
            <a:r>
              <a:rPr lang="en-US" sz="1000" dirty="0">
                <a:latin typeface="Courier" pitchFamily="2" charset="0"/>
              </a:rPr>
              <a:t>(&gt;|z|)</a:t>
            </a:r>
          </a:p>
          <a:p>
            <a:r>
              <a:rPr lang="en-US" sz="1000" dirty="0">
                <a:latin typeface="Courier" pitchFamily="2" charset="0"/>
              </a:rPr>
              <a:t>(Intercept) -1.1155710  0.2409409 -4.630061 3.655588e-06</a:t>
            </a:r>
          </a:p>
          <a:p>
            <a:r>
              <a:rPr lang="en-US" sz="1000" dirty="0">
                <a:latin typeface="Courier" pitchFamily="2" charset="0"/>
              </a:rPr>
              <a:t>X           -0.2491656  0.2115801 -1.177642 2.389394e-01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BCD158D-601C-694A-AD11-22ADD0DAD674}"/>
                  </a:ext>
                </a:extLst>
              </p:cNvPr>
              <p:cNvSpPr txBox="1"/>
              <p:nvPr/>
            </p:nvSpPr>
            <p:spPr>
              <a:xfrm>
                <a:off x="6647127" y="6153686"/>
                <a:ext cx="1485359" cy="345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 (the </a:t>
                </a:r>
                <a:r>
                  <a:rPr lang="en-US" sz="800" b="1" dirty="0">
                    <a:solidFill>
                      <a:srgbClr val="C00000"/>
                    </a:solidFill>
                    <a:latin typeface="FOUNDRYSTERLING-BOOK" pitchFamily="2" charset="0"/>
                  </a:rPr>
                  <a:t>maximum likelihood estimate </a:t>
                </a:r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or </a:t>
                </a:r>
                <a:r>
                  <a:rPr lang="en-US" sz="800" b="1" dirty="0">
                    <a:solidFill>
                      <a:srgbClr val="C00000"/>
                    </a:solidFill>
                    <a:latin typeface="FOUNDRYSTERLING-BOOK" pitchFamily="2" charset="0"/>
                  </a:rPr>
                  <a:t>MLE)</a:t>
                </a:r>
                <a:endParaRPr lang="en-US" sz="800" dirty="0">
                  <a:solidFill>
                    <a:srgbClr val="C00000"/>
                  </a:solidFill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BCD158D-601C-694A-AD11-22ADD0DA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127" y="6153686"/>
                <a:ext cx="1485359" cy="345094"/>
              </a:xfrm>
              <a:prstGeom prst="rect">
                <a:avLst/>
              </a:prstGeom>
              <a:blipFill>
                <a:blip r:embed="rId2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776271F-D9D8-9C43-92A0-50A54A03DCBD}"/>
              </a:ext>
            </a:extLst>
          </p:cNvPr>
          <p:cNvCxnSpPr>
            <a:cxnSpLocks/>
          </p:cNvCxnSpPr>
          <p:nvPr/>
        </p:nvCxnSpPr>
        <p:spPr>
          <a:xfrm flipV="1">
            <a:off x="7512891" y="6034246"/>
            <a:ext cx="111153" cy="13213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A1390BB-BAD7-6741-94B4-94D1124BDAEA}"/>
                  </a:ext>
                </a:extLst>
              </p:cNvPr>
              <p:cNvSpPr txBox="1"/>
              <p:nvPr/>
            </p:nvSpPr>
            <p:spPr>
              <a:xfrm>
                <a:off x="8120167" y="6158440"/>
                <a:ext cx="11558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8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se</m:t>
                    </m:r>
                  </m:oMath>
                </a14:m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 (the standard error of the MLE, estimated from the likelihood curvature)</a:t>
                </a: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A1390BB-BAD7-6741-94B4-94D1124B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167" y="6158440"/>
                <a:ext cx="1155873" cy="584775"/>
              </a:xfrm>
              <a:prstGeom prst="rect">
                <a:avLst/>
              </a:prstGeom>
              <a:blipFill>
                <a:blip r:embed="rId29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44104B5-BDE3-694A-A3D8-FCAE907F42EF}"/>
              </a:ext>
            </a:extLst>
          </p:cNvPr>
          <p:cNvCxnSpPr>
            <a:cxnSpLocks/>
            <a:stCxn id="141" idx="0"/>
          </p:cNvCxnSpPr>
          <p:nvPr/>
        </p:nvCxnSpPr>
        <p:spPr>
          <a:xfrm flipH="1" flipV="1">
            <a:off x="8614624" y="6034568"/>
            <a:ext cx="83480" cy="12387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D9BB69-E6BB-5D40-90E9-3EBBCFF59B06}"/>
                  </a:ext>
                </a:extLst>
              </p:cNvPr>
              <p:cNvSpPr txBox="1"/>
              <p:nvPr/>
            </p:nvSpPr>
            <p:spPr>
              <a:xfrm>
                <a:off x="9023099" y="6147700"/>
                <a:ext cx="11558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nor/>
                        </m:rPr>
                        <a:rPr lang="en-GB" sz="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GB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GB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GB" sz="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se</m:t>
                      </m:r>
                    </m:oMath>
                  </m:oMathPara>
                </a14:m>
                <a:endParaRPr lang="en-GB" sz="800" b="0" dirty="0">
                  <a:solidFill>
                    <a:srgbClr val="C00000"/>
                  </a:solidFill>
                  <a:latin typeface="FoundrySterling-Book" pitchFamily="2" charset="0"/>
                </a:endParaRPr>
              </a:p>
              <a:p>
                <a:pPr algn="ctr"/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(the </a:t>
                </a:r>
                <a:r>
                  <a:rPr lang="en-US" sz="800" b="1" dirty="0">
                    <a:solidFill>
                      <a:srgbClr val="C00000"/>
                    </a:solidFill>
                    <a:latin typeface="FoundrySterling-Book" pitchFamily="2" charset="0"/>
                  </a:rPr>
                  <a:t>z-score</a:t>
                </a:r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D9BB69-E6BB-5D40-90E9-3EBBCFF59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099" y="6147700"/>
                <a:ext cx="1155873" cy="338554"/>
              </a:xfrm>
              <a:prstGeom prst="rect">
                <a:avLst/>
              </a:prstGeom>
              <a:blipFill>
                <a:blip r:embed="rId3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6007ECC-054A-EC48-AAA7-309FD820127C}"/>
              </a:ext>
            </a:extLst>
          </p:cNvPr>
          <p:cNvCxnSpPr>
            <a:cxnSpLocks/>
          </p:cNvCxnSpPr>
          <p:nvPr/>
        </p:nvCxnSpPr>
        <p:spPr>
          <a:xfrm flipH="1" flipV="1">
            <a:off x="9504016" y="6029519"/>
            <a:ext cx="83480" cy="12387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B6F6E4E-AEB2-2A45-83D4-EF7BEAA80853}"/>
              </a:ext>
            </a:extLst>
          </p:cNvPr>
          <p:cNvCxnSpPr>
            <a:cxnSpLocks/>
          </p:cNvCxnSpPr>
          <p:nvPr/>
        </p:nvCxnSpPr>
        <p:spPr>
          <a:xfrm flipH="1" flipV="1">
            <a:off x="10532198" y="6042510"/>
            <a:ext cx="83480" cy="12387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AEFBF9B-003B-5345-8999-80683846BE41}"/>
                  </a:ext>
                </a:extLst>
              </p:cNvPr>
              <p:cNvSpPr txBox="1"/>
              <p:nvPr/>
            </p:nvSpPr>
            <p:spPr>
              <a:xfrm>
                <a:off x="10094340" y="6136960"/>
                <a:ext cx="11558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pnorm</m:t>
                      </m:r>
                      <m:d>
                        <m:dPr>
                          <m:ctrlPr>
                            <a:rPr lang="en-GB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−|</m:t>
                          </m:r>
                          <m:r>
                            <a:rPr lang="en-GB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GB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n-GB" sz="800" b="0" dirty="0">
                  <a:solidFill>
                    <a:srgbClr val="C00000"/>
                  </a:solidFill>
                  <a:latin typeface="FoundrySterling-Book" pitchFamily="2" charset="0"/>
                </a:endParaRPr>
              </a:p>
              <a:p>
                <a:pPr algn="ctr"/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(the </a:t>
                </a:r>
                <a:r>
                  <a:rPr lang="en-US" sz="800" b="1" dirty="0">
                    <a:solidFill>
                      <a:srgbClr val="C00000"/>
                    </a:solidFill>
                    <a:latin typeface="FoundrySterling-Book" pitchFamily="2" charset="0"/>
                  </a:rPr>
                  <a:t>P-value</a:t>
                </a:r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AEFBF9B-003B-5345-8999-80683846B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340" y="6136960"/>
                <a:ext cx="1155873" cy="338554"/>
              </a:xfrm>
              <a:prstGeom prst="rect">
                <a:avLst/>
              </a:prstGeom>
              <a:blipFill>
                <a:blip r:embed="rId31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935BABE-A7FB-1B41-B679-ABD38F1671A7}"/>
                  </a:ext>
                </a:extLst>
              </p:cNvPr>
              <p:cNvSpPr txBox="1"/>
              <p:nvPr/>
            </p:nvSpPr>
            <p:spPr>
              <a:xfrm>
                <a:off x="6431081" y="6747093"/>
                <a:ext cx="61044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FoundrySterling-Book" pitchFamily="2" charset="0"/>
                  </a:rPr>
                  <a:t>Interpretation: our estimate of </a:t>
                </a:r>
                <a14:m>
                  <m:oMath xmlns:m="http://schemas.openxmlformats.org/officeDocument/2006/math"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000" dirty="0">
                    <a:latin typeface="FoundrySterling-Book" pitchFamily="2" charset="0"/>
                  </a:rPr>
                  <a:t> is -0.25, but since </a:t>
                </a:r>
                <a:r>
                  <a:rPr lang="en-US" sz="1000" i="1" dirty="0">
                    <a:latin typeface="FOUNDRYSTERLING-BOOK" pitchFamily="2" charset="0"/>
                  </a:rPr>
                  <a:t>P </a:t>
                </a:r>
                <a:r>
                  <a:rPr lang="en-US" sz="1000" dirty="0">
                    <a:latin typeface="FoundrySterling-Book" pitchFamily="2" charset="0"/>
                  </a:rPr>
                  <a:t>= 0.23 this is consistent with a true effect of zero and a nonzero observed effect due to random sampling of the outcome </a:t>
                </a:r>
                <a:r>
                  <a:rPr lang="en-US" sz="1000" dirty="0" err="1">
                    <a:latin typeface="FoundrySterling-Book" pitchFamily="2" charset="0"/>
                  </a:rPr>
                  <a:t>varianble</a:t>
                </a:r>
                <a:r>
                  <a:rPr lang="en-US" sz="1000" dirty="0">
                    <a:latin typeface="FoundrySterling-Book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000" dirty="0">
                    <a:latin typeface="FoundrySterling-Book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935BABE-A7FB-1B41-B679-ABD38F167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081" y="6747093"/>
                <a:ext cx="6104495" cy="400110"/>
              </a:xfrm>
              <a:prstGeom prst="rect">
                <a:avLst/>
              </a:prstGeom>
              <a:blipFill>
                <a:blip r:embed="rId3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27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13665</TotalTime>
  <Words>925</Words>
  <Application>Microsoft Macintosh PowerPoint</Application>
  <PresentationFormat>A3 Paper (297x420 mm)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Courier</vt:lpstr>
      <vt:lpstr>FOUNDRYSTERLING-BOOK</vt:lpstr>
      <vt:lpstr>FOUNDRYSTERLING-BOOK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Band</dc:creator>
  <cp:lastModifiedBy>Gavin Band</cp:lastModifiedBy>
  <cp:revision>73</cp:revision>
  <cp:lastPrinted>2021-11-09T12:05:26Z</cp:lastPrinted>
  <dcterms:created xsi:type="dcterms:W3CDTF">2020-10-31T23:18:59Z</dcterms:created>
  <dcterms:modified xsi:type="dcterms:W3CDTF">2021-11-11T18:47:36Z</dcterms:modified>
</cp:coreProperties>
</file>