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1" r:id="rId6"/>
    <p:sldId id="279" r:id="rId7"/>
    <p:sldId id="260" r:id="rId8"/>
    <p:sldId id="262" r:id="rId9"/>
    <p:sldId id="263" r:id="rId10"/>
    <p:sldId id="265" r:id="rId11"/>
    <p:sldId id="264" r:id="rId12"/>
    <p:sldId id="266" r:id="rId13"/>
    <p:sldId id="267" r:id="rId14"/>
    <p:sldId id="269" r:id="rId15"/>
    <p:sldId id="270" r:id="rId16"/>
    <p:sldId id="271" r:id="rId17"/>
    <p:sldId id="272" r:id="rId18"/>
    <p:sldId id="274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35"/>
    <p:restoredTop sz="91362"/>
  </p:normalViewPr>
  <p:slideViewPr>
    <p:cSldViewPr snapToGrid="0" snapToObjects="1">
      <p:cViewPr varScale="1">
        <p:scale>
          <a:sx n="112" d="100"/>
          <a:sy n="112" d="100"/>
        </p:scale>
        <p:origin x="4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491F6B-944A-CF40-9610-A8CDEEAB8309}" type="datetimeFigureOut">
              <a:rPr lang="en-US" smtClean="0"/>
              <a:t>11/9/21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657618-AA60-8F43-8E93-2165E4798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44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You believe or know this hidden property exists, and that it is influencing your data, but you don’t get to measure it directly; it is not part of the data you can collect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657618-AA60-8F43-8E93-2165E4798E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840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657618-AA60-8F43-8E93-2165E4798E3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67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You believe or know this hidden property exists, and that it is influencing your data, but you don’t get to measure it directly; it is not part of the data you can collect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657618-AA60-8F43-8E93-2165E4798E3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5086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You believe or know this hidden property exists, and that it is influencing your data, but you don’t get to measure it directly; it is not part of the data you can collect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657618-AA60-8F43-8E93-2165E4798E3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9032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You believe or know this hidden property exists, and that it is influencing your data, but you don’t get to measure it directly; it is not part of the data you can collect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657618-AA60-8F43-8E93-2165E4798E3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800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You believe or know this hidden property exists, and that it is influencing your data, but you don’t get to measure it directly; it is not part of the data you can collect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657618-AA60-8F43-8E93-2165E4798E3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886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You believe or know this hidden property exists, and that it is influencing your data, but you don’t get to measure it directly; it is not part of the data you can collect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657618-AA60-8F43-8E93-2165E4798E3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8334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You believe or know this hidden property exists, and that it is influencing your data, but you don’t get to measure it directly; it is not part of the data you can collect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657618-AA60-8F43-8E93-2165E4798E3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1069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You believe or know this hidden property exists, and that it is influencing your data, but you don’t get to measure it directly; it is not part of the data you can collect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657618-AA60-8F43-8E93-2165E4798E3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302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You believe or know this hidden property exists, and that it is influencing your data, but you don’t get to measure it directly; it is not part of the data you can collect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657618-AA60-8F43-8E93-2165E4798E3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8493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657618-AA60-8F43-8E93-2165E4798E3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44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You believe or know this hidden property exists, and that it is influencing your data, but you don’t get to measure it directly; it is not part of the data you can collect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657618-AA60-8F43-8E93-2165E4798E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4808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You believe or know this hidden property exists, and that it is influencing your data, but you don’t get to measure it directly; it is not part of the data you can collect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657618-AA60-8F43-8E93-2165E4798E3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48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You believe or know this hidden property exists, and that it is influencing your data, but you don’t get to measure it directly; it is not part of the data you can collect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657618-AA60-8F43-8E93-2165E4798E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36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You believe or know this hidden property exists, and that it is influencing your data, but you don’t get to measure it directly; it is not part of the data you can collect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657618-AA60-8F43-8E93-2165E4798E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469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You believe or know this hidden property exists, and that it is influencing your data, but you don’t get to measure it directly; it is not part of the data you can collect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657618-AA60-8F43-8E93-2165E4798E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246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You believe or know this hidden property exists, and that it is influencing your data, but you don’t get to measure it directly; it is not part of the data you can collect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657618-AA60-8F43-8E93-2165E4798E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621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657618-AA60-8F43-8E93-2165E4798E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4066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657618-AA60-8F43-8E93-2165E4798E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500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657618-AA60-8F43-8E93-2165E4798E3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76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10B0D-0BFF-CA48-A981-D6BC7B6F67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6D8734-E537-E545-AC0D-9B6C316058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6673C-6A7C-E24E-9BAA-6FCB9348F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EFA8-E133-304B-BFC8-263E795F5DA1}" type="datetimeFigureOut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1B214-B1B7-7149-863A-08B8047BE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31DED-B2EE-4242-AA62-0B502A443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A7C0-6B0C-2648-A520-4923FA595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17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253DC-499A-DA40-9A30-452B1DAF2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F15066-10D6-C946-AB8D-2094F8DC1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EE635-CD95-0A42-8950-F3B178939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EFA8-E133-304B-BFC8-263E795F5DA1}" type="datetimeFigureOut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622A5-FBD8-7F4E-A4DC-A38063561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89F26-F861-E64A-A4B6-601E59900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A7C0-6B0C-2648-A520-4923FA595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673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263B7D-1E2C-E94C-BE13-EC5E66E108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6831B5-2903-D34F-8BA8-60999B040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E8F3A-27C3-F047-8DD5-DC67742BA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EFA8-E133-304B-BFC8-263E795F5DA1}" type="datetimeFigureOut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90C17-47C8-B34F-9B53-29231144B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A31F2-92E0-7C41-9D6D-61C898505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A7C0-6B0C-2648-A520-4923FA595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42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F77F1-BD3A-D841-AB5B-859A1BFD8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89750-4A8C-474F-BEDD-087576DC2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BE6FD-14C0-2241-842A-010920F4C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EFA8-E133-304B-BFC8-263E795F5DA1}" type="datetimeFigureOut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D8D93-6007-054C-9044-7CEBE931B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A1D1F-7FB6-F349-8ECB-451DF2977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A7C0-6B0C-2648-A520-4923FA595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009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6D10D-F9F1-4E4C-8B92-0C79BEF0A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523EF-4A95-034B-9A74-2777AF44E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A20D4-F7E1-8945-A2BA-2F3D915A5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EFA8-E133-304B-BFC8-263E795F5DA1}" type="datetimeFigureOut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B2B9F-26B2-3540-BC72-8057CDFDA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89CA6-52C2-894F-BE84-E4D44B1DA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A7C0-6B0C-2648-A520-4923FA595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64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DAF22-F31D-E643-AFD3-DF2C8D31C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02ECC-CE94-DC45-8339-273A664DB4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654CAB-5ED7-1940-8298-477AF517A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7D6DC-2AA8-4B48-9C90-59BC63B4F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EFA8-E133-304B-BFC8-263E795F5DA1}" type="datetimeFigureOut">
              <a:rPr lang="en-US" smtClean="0"/>
              <a:t>11/9/21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2D0A0-60F8-4A4C-A6A7-B031A743F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8B34A-9A78-5D48-87EE-BC4731078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A7C0-6B0C-2648-A520-4923FA595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69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26CC0-E580-C54D-93DC-FA9F9E57F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FFB5A-603D-A845-8B92-63271A0AE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437874-6ABE-554A-82F7-3984081D1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7C4AFF-1BC1-EB4C-9599-333119F2DA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33535A-431B-F044-9AFA-3A98F6C1C6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D8FE1D-B333-5045-93E0-C6B0DFA73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EFA8-E133-304B-BFC8-263E795F5DA1}" type="datetimeFigureOut">
              <a:rPr lang="en-US" smtClean="0"/>
              <a:t>11/9/21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0CCFD6-7FB0-3B49-AC00-1A98ED67F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B21F7E-2D9F-7D42-9D62-6EA49D659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A7C0-6B0C-2648-A520-4923FA595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775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2A143-85DB-3449-8CBB-C7BC6D93B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A540A6-E8C9-3F44-B4B4-6FC64502E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EFA8-E133-304B-BFC8-263E795F5DA1}" type="datetimeFigureOut">
              <a:rPr lang="en-US" smtClean="0"/>
              <a:t>11/9/21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E630EB-B7A7-BD4B-B0C0-B056296DF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A02E4B-28D1-C449-93A1-6B5FC3C8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A7C0-6B0C-2648-A520-4923FA595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723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6C5CC8-5D14-A245-9515-C1FBD9C7E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EFA8-E133-304B-BFC8-263E795F5DA1}" type="datetimeFigureOut">
              <a:rPr lang="en-US" smtClean="0"/>
              <a:t>11/9/21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9FA8ED-8F8C-ED44-AC07-90F66B79E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91148E-5A01-2C45-9082-756769288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A7C0-6B0C-2648-A520-4923FA595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503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58738-39D5-E04E-83FD-685E2EFE5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62605-DDA4-6B4D-B168-9A458BF90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53F827-F080-1D45-87E2-6ED2FA2ED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400F4-B04A-C64D-941A-AED737DCC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EFA8-E133-304B-BFC8-263E795F5DA1}" type="datetimeFigureOut">
              <a:rPr lang="en-US" smtClean="0"/>
              <a:t>11/9/21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08DDAE-B7FE-3643-904B-3DE4979AC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684B82-E8D2-6846-A7D8-77B9EF9C3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A7C0-6B0C-2648-A520-4923FA595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611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A76DC-DA8A-1849-B2FC-71385FAEB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0CD177-7972-E34B-B239-F55E9982F7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8BA29A-8075-6D48-BA80-E1E705762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D10D72-8FBB-E04E-A6C4-1021E8884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EFA8-E133-304B-BFC8-263E795F5DA1}" type="datetimeFigureOut">
              <a:rPr lang="en-US" smtClean="0"/>
              <a:t>11/9/21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2A17F3-FF4B-284F-87BC-63F61ADF0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71883-7309-9247-9756-217434469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A7C0-6B0C-2648-A520-4923FA595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287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8DB6AE-3B65-6243-8215-8A5500FE6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3DA8B-56C4-2D42-AFFA-394E00364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F763E-CC03-C744-99FA-0750A7E59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BEFA8-E133-304B-BFC8-263E795F5DA1}" type="datetimeFigureOut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9761E-579B-7F43-938F-5A3C74CB0D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E3171-3704-CF45-AD04-861905176F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2A7C0-6B0C-2648-A520-4923FA595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07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5" Type="http://schemas.openxmlformats.org/officeDocument/2006/relationships/image" Target="../media/image6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73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72.png"/><Relationship Id="rId17" Type="http://schemas.openxmlformats.org/officeDocument/2006/relationships/image" Target="../media/image77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5" Type="http://schemas.openxmlformats.org/officeDocument/2006/relationships/image" Target="../media/image75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7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DA24A-776A-E44C-80CE-4B9091EB8F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Avenir" panose="02000503020000020003" pitchFamily="2" charset="0"/>
              </a:rPr>
              <a:t>Hidden Markov Models for Genomics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649542-BA63-5541-8B6D-D85382B570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Avenir" panose="02000503020000020003" pitchFamily="2" charset="0"/>
              </a:rPr>
              <a:t>GMS Program Lecture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Avenir" panose="02000503020000020003" pitchFamily="2" charset="0"/>
              </a:rPr>
              <a:t>Jason A. Hendry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Avenir" panose="02000503020000020003" pitchFamily="2" charset="0"/>
              </a:rPr>
              <a:t>2021/11/09</a:t>
            </a:r>
          </a:p>
        </p:txBody>
      </p:sp>
    </p:spTree>
    <p:extLst>
      <p:ext uri="{BB962C8B-B14F-4D97-AF65-F5344CB8AC3E}">
        <p14:creationId xmlns:p14="http://schemas.microsoft.com/office/powerpoint/2010/main" val="1014544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3B78E-17A8-5447-A1F2-6590FB8BB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792"/>
            <a:ext cx="12192000" cy="1046285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3600" dirty="0">
                <a:latin typeface="Avenir" panose="02000503020000020003" pitchFamily="2" charset="0"/>
              </a:rPr>
              <a:t>HMM examples in genomics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D5C2F-2459-5D4D-A89F-E799FAAF9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544" y="1344978"/>
            <a:ext cx="11454912" cy="4150947"/>
          </a:xfrm>
          <a:noFill/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Avenir" panose="02000503020000020003" pitchFamily="2" charset="0"/>
              </a:rPr>
              <a:t>Inferring CpG islands from DNA sequence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Avenir" panose="02000503020000020003" pitchFamily="2" charset="0"/>
              </a:rPr>
              <a:t>Inferring copy number variation from coverage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Avenir" panose="02000503020000020003" pitchFamily="2" charset="0"/>
              </a:rPr>
              <a:t>Inferring DNA sequence from current data in nanopore sequencing</a:t>
            </a:r>
          </a:p>
          <a:p>
            <a:pPr marL="0" indent="0">
              <a:buNone/>
            </a:pPr>
            <a:endParaRPr lang="en-US" sz="2400" dirty="0">
              <a:latin typeface="Avenir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623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3B78E-17A8-5447-A1F2-6590FB8BB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792"/>
            <a:ext cx="12192000" cy="1046285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3600" dirty="0">
                <a:latin typeface="Avenir" panose="02000503020000020003" pitchFamily="2" charset="0"/>
              </a:rPr>
              <a:t>HMM examples in genomics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D5C2F-2459-5D4D-A89F-E799FAAF9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544" y="1344978"/>
            <a:ext cx="11454912" cy="4150947"/>
          </a:xfrm>
          <a:noFill/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Avenir" panose="02000503020000020003" pitchFamily="2" charset="0"/>
              </a:rPr>
              <a:t>Inferring CpG islands from DNA sequence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Avenir" panose="02000503020000020003" pitchFamily="2" charset="0"/>
              </a:rPr>
              <a:t>Inferring copy number variation from coverage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Avenir" panose="02000503020000020003" pitchFamily="2" charset="0"/>
              </a:rPr>
              <a:t>Inferring DNA sequence from current data in nanopore sequencing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Avenir" panose="02000503020000020003" pitchFamily="2" charset="0"/>
              </a:rPr>
              <a:t>Inferring the location of genes from DNA sequence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Avenir" panose="02000503020000020003" pitchFamily="2" charset="0"/>
              </a:rPr>
              <a:t>Inferring relatedness between samples from DNA sequence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Avenir" panose="02000503020000020003" pitchFamily="2" charset="0"/>
              </a:rPr>
              <a:t>Inferring phase from DNA sequence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Avenir" panose="02000503020000020003" pitchFamily="2" charset="0"/>
              </a:rPr>
              <a:t>Inferring the best alignment from two DNA sequences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Avenir" panose="02000503020000020003" pitchFamily="2" charset="0"/>
              </a:rPr>
              <a:t>Inferring core features of a protein family from AA sequences</a:t>
            </a:r>
          </a:p>
          <a:p>
            <a:endParaRPr lang="en-US" sz="2400" dirty="0">
              <a:latin typeface="Avenir" panose="02000503020000020003" pitchFamily="2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3CA8BD4-1F5F-1B41-9C9F-2D74C8806841}"/>
              </a:ext>
            </a:extLst>
          </p:cNvPr>
          <p:cNvSpPr txBox="1">
            <a:spLocks/>
          </p:cNvSpPr>
          <p:nvPr/>
        </p:nvSpPr>
        <p:spPr>
          <a:xfrm>
            <a:off x="760900" y="5374054"/>
            <a:ext cx="10259525" cy="1426796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Avenir" panose="02000503020000020003" pitchFamily="2" charset="0"/>
              </a:rPr>
              <a:t>HMMs are ubiquitous in genomics</a:t>
            </a:r>
            <a:endParaRPr lang="en-US" u="sng" dirty="0">
              <a:latin typeface="Avenir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312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3B78E-17A8-5447-A1F2-6590FB8BB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792"/>
            <a:ext cx="12192000" cy="1046285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3600" dirty="0">
                <a:latin typeface="Avenir" panose="02000503020000020003" pitchFamily="2" charset="0"/>
              </a:rPr>
              <a:t>A more formal look at HMMs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CD5C2F-2459-5D4D-A89F-E799FAAF94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9413" y="1183054"/>
                <a:ext cx="11454912" cy="5493971"/>
              </a:xfrm>
              <a:noFill/>
            </p:spPr>
            <p:txBody>
              <a:bodyPr>
                <a:normAutofit/>
              </a:bodyPr>
              <a:lstStyle/>
              <a:p>
                <a:r>
                  <a:rPr lang="en-US" sz="2000" dirty="0">
                    <a:latin typeface="Avenir" panose="02000503020000020003" pitchFamily="2" charset="0"/>
                  </a:rPr>
                  <a:t>Data</a:t>
                </a:r>
                <a:r>
                  <a:rPr lang="en-US" sz="2400" dirty="0">
                    <a:latin typeface="Avenir" panose="02000503020000020003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 :{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latin typeface="Avenir" panose="02000503020000020003" pitchFamily="2" charset="0"/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…</m:t>
                        </m:r>
                        <m:sSub>
                          <m:sSub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en-GB" sz="2000" b="0" dirty="0">
                  <a:latin typeface="Avenir" panose="02000503020000020003" pitchFamily="2" charset="0"/>
                  <a:ea typeface="Cambria Math" panose="02040503050406030204" pitchFamily="18" charset="0"/>
                </a:endParaRPr>
              </a:p>
              <a:p>
                <a:r>
                  <a:rPr lang="en-US" sz="2000" b="0" dirty="0">
                    <a:latin typeface="Avenir" panose="02000503020000020003" pitchFamily="2" charset="0"/>
                    <a:ea typeface="Cambria Math" panose="02040503050406030204" pitchFamily="18" charset="0"/>
                  </a:rPr>
                  <a:t>Hidden states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 :{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latin typeface="Avenir" panose="02000503020000020003" pitchFamily="2" charset="0"/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…</m:t>
                        </m:r>
                        <m:sSub>
                          <m:sSub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en-GB" sz="2000" b="0" dirty="0">
                  <a:latin typeface="Avenir" panose="02000503020000020003" pitchFamily="2" charset="0"/>
                  <a:ea typeface="Cambria Math" panose="02040503050406030204" pitchFamily="18" charset="0"/>
                </a:endParaRPr>
              </a:p>
              <a:p>
                <a:r>
                  <a:rPr lang="en-GB" sz="2000" dirty="0">
                    <a:latin typeface="Avenir" panose="02000503020000020003" pitchFamily="2" charset="0"/>
                    <a:ea typeface="Cambria Math" panose="02040503050406030204" pitchFamily="18" charset="0"/>
                  </a:rPr>
                  <a:t>The hidden states behave like a </a:t>
                </a:r>
                <a:r>
                  <a:rPr lang="en-GB" sz="2000" b="1" dirty="0">
                    <a:latin typeface="Avenir" panose="02000503020000020003" pitchFamily="2" charset="0"/>
                    <a:ea typeface="Cambria Math" panose="02040503050406030204" pitchFamily="18" charset="0"/>
                  </a:rPr>
                  <a:t>Markov Process</a:t>
                </a:r>
                <a:endParaRPr lang="en-GB" sz="2000" b="0" dirty="0">
                  <a:latin typeface="Avenir" panose="02000503020000020003" pitchFamily="2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CD5C2F-2459-5D4D-A89F-E799FAAF94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9413" y="1183054"/>
                <a:ext cx="11454912" cy="5493971"/>
              </a:xfrm>
              <a:blipFill>
                <a:blip r:embed="rId3"/>
                <a:stretch>
                  <a:fillRect l="-443" t="-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3259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4748D88-DA8A-304B-A490-4FFAF209119E}"/>
              </a:ext>
            </a:extLst>
          </p:cNvPr>
          <p:cNvSpPr/>
          <p:nvPr/>
        </p:nvSpPr>
        <p:spPr>
          <a:xfrm>
            <a:off x="384048" y="2386584"/>
            <a:ext cx="11530584" cy="41970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D3B78E-17A8-5447-A1F2-6590FB8BB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792"/>
            <a:ext cx="12192000" cy="1046285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3600" dirty="0">
                <a:latin typeface="Avenir" panose="02000503020000020003" pitchFamily="2" charset="0"/>
              </a:rPr>
              <a:t>Markov Process Overview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CD5C2F-2459-5D4D-A89F-E799FAAF94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9413" y="1183054"/>
                <a:ext cx="11454912" cy="1341071"/>
              </a:xfrm>
              <a:noFill/>
            </p:spPr>
            <p:txBody>
              <a:bodyPr>
                <a:normAutofit/>
              </a:bodyPr>
              <a:lstStyle/>
              <a:p>
                <a:r>
                  <a:rPr lang="en-US" sz="2000" dirty="0">
                    <a:solidFill>
                      <a:schemeClr val="bg1">
                        <a:lumMod val="85000"/>
                      </a:schemeClr>
                    </a:solidFill>
                    <a:latin typeface="Avenir" panose="02000503020000020003" pitchFamily="2" charset="0"/>
                  </a:rPr>
                  <a:t>Data</a:t>
                </a:r>
                <a:r>
                  <a:rPr lang="en-US" sz="2400" dirty="0">
                    <a:solidFill>
                      <a:schemeClr val="bg1">
                        <a:lumMod val="85000"/>
                      </a:schemeClr>
                    </a:solidFill>
                    <a:latin typeface="Avenir" panose="02000503020000020003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sz="2000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 :{</m:t>
                    </m:r>
                    <m:sSub>
                      <m:sSubPr>
                        <m:ctrlPr>
                          <a:rPr lang="en-GB" sz="20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000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sz="20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000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GB" sz="20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GB" sz="2000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solidFill>
                      <a:schemeClr val="bg1">
                        <a:lumMod val="85000"/>
                      </a:schemeClr>
                    </a:solidFill>
                    <a:latin typeface="Avenir" panose="02000503020000020003" pitchFamily="2" charset="0"/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GB" sz="20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GB" sz="2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20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sz="2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GB" sz="2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sz="20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…</m:t>
                        </m:r>
                        <m:sSub>
                          <m:sSubPr>
                            <m:ctrlPr>
                              <a:rPr lang="en-GB" sz="2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GB" sz="2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en-GB" sz="2000" b="0" dirty="0">
                  <a:solidFill>
                    <a:schemeClr val="bg1">
                      <a:lumMod val="85000"/>
                    </a:schemeClr>
                  </a:solidFill>
                  <a:latin typeface="Avenir" panose="02000503020000020003" pitchFamily="2" charset="0"/>
                  <a:ea typeface="Cambria Math" panose="02040503050406030204" pitchFamily="18" charset="0"/>
                </a:endParaRPr>
              </a:p>
              <a:p>
                <a:r>
                  <a:rPr lang="en-US" sz="2000" b="0" dirty="0">
                    <a:solidFill>
                      <a:schemeClr val="bg1">
                        <a:lumMod val="85000"/>
                      </a:schemeClr>
                    </a:solidFill>
                    <a:latin typeface="Avenir" panose="02000503020000020003" pitchFamily="2" charset="0"/>
                    <a:ea typeface="Cambria Math" panose="02040503050406030204" pitchFamily="18" charset="0"/>
                  </a:rPr>
                  <a:t>Hidden states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GB" sz="2000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 :{</m:t>
                    </m:r>
                    <m:sSub>
                      <m:sSubPr>
                        <m:ctrlPr>
                          <a:rPr lang="en-GB" sz="20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000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sz="20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000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GB" sz="20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GB" sz="2000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solidFill>
                      <a:schemeClr val="bg1">
                        <a:lumMod val="85000"/>
                      </a:schemeClr>
                    </a:solidFill>
                    <a:latin typeface="Avenir" panose="02000503020000020003" pitchFamily="2" charset="0"/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GB" sz="20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20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sz="2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sz="20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…</m:t>
                        </m:r>
                        <m:sSub>
                          <m:sSubPr>
                            <m:ctrlPr>
                              <a:rPr lang="en-GB" sz="2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en-GB" sz="2000" b="0" dirty="0">
                  <a:latin typeface="Avenir" panose="02000503020000020003" pitchFamily="2" charset="0"/>
                  <a:ea typeface="Cambria Math" panose="02040503050406030204" pitchFamily="18" charset="0"/>
                </a:endParaRPr>
              </a:p>
              <a:p>
                <a:r>
                  <a:rPr lang="en-GB" sz="2000" dirty="0">
                    <a:latin typeface="Avenir" panose="02000503020000020003" pitchFamily="2" charset="0"/>
                    <a:ea typeface="Cambria Math" panose="02040503050406030204" pitchFamily="18" charset="0"/>
                  </a:rPr>
                  <a:t>The hidden states behave like a </a:t>
                </a:r>
                <a:r>
                  <a:rPr lang="en-GB" sz="2000" b="1" dirty="0">
                    <a:latin typeface="Avenir" panose="02000503020000020003" pitchFamily="2" charset="0"/>
                    <a:ea typeface="Cambria Math" panose="02040503050406030204" pitchFamily="18" charset="0"/>
                  </a:rPr>
                  <a:t>Markov Process</a:t>
                </a:r>
                <a:endParaRPr lang="en-GB" sz="2000" b="0" dirty="0">
                  <a:latin typeface="Avenir" panose="02000503020000020003" pitchFamily="2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CD5C2F-2459-5D4D-A89F-E799FAAF94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9413" y="1183054"/>
                <a:ext cx="11454912" cy="1341071"/>
              </a:xfrm>
              <a:blipFill>
                <a:blip r:embed="rId3"/>
                <a:stretch>
                  <a:fillRect l="-443" t="-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A50EA3-551A-D34E-BE3B-E396466C8975}"/>
                  </a:ext>
                </a:extLst>
              </p:cNvPr>
              <p:cNvSpPr txBox="1"/>
              <p:nvPr/>
            </p:nvSpPr>
            <p:spPr>
              <a:xfrm>
                <a:off x="1324257" y="3092713"/>
                <a:ext cx="2844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A50EA3-551A-D34E-BE3B-E396466C89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257" y="3092713"/>
                <a:ext cx="284437" cy="276999"/>
              </a:xfrm>
              <a:prstGeom prst="rect">
                <a:avLst/>
              </a:prstGeom>
              <a:blipFill>
                <a:blip r:embed="rId4"/>
                <a:stretch>
                  <a:fillRect l="-12500" r="-4167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771BEC6-F671-A64F-96D3-210643C7EB3B}"/>
                  </a:ext>
                </a:extLst>
              </p:cNvPr>
              <p:cNvSpPr txBox="1"/>
              <p:nvPr/>
            </p:nvSpPr>
            <p:spPr>
              <a:xfrm>
                <a:off x="1999501" y="3092712"/>
                <a:ext cx="289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771BEC6-F671-A64F-96D3-210643C7E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9501" y="3092712"/>
                <a:ext cx="289759" cy="276999"/>
              </a:xfrm>
              <a:prstGeom prst="rect">
                <a:avLst/>
              </a:prstGeom>
              <a:blipFill>
                <a:blip r:embed="rId5"/>
                <a:stretch>
                  <a:fillRect l="-12500" r="-4167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A366CCC-1E7B-7D43-9EA6-4E895E015190}"/>
                  </a:ext>
                </a:extLst>
              </p:cNvPr>
              <p:cNvSpPr txBox="1"/>
              <p:nvPr/>
            </p:nvSpPr>
            <p:spPr>
              <a:xfrm>
                <a:off x="2701641" y="3092712"/>
                <a:ext cx="289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A366CCC-1E7B-7D43-9EA6-4E895E015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1641" y="3092712"/>
                <a:ext cx="289759" cy="276999"/>
              </a:xfrm>
              <a:prstGeom prst="rect">
                <a:avLst/>
              </a:prstGeom>
              <a:blipFill>
                <a:blip r:embed="rId6"/>
                <a:stretch>
                  <a:fillRect l="-16667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A7D26CC-FC3F-6F4E-B68C-E6DA9B100F34}"/>
              </a:ext>
            </a:extLst>
          </p:cNvPr>
          <p:cNvSpPr txBox="1"/>
          <p:nvPr/>
        </p:nvSpPr>
        <p:spPr>
          <a:xfrm>
            <a:off x="3403781" y="3092712"/>
            <a:ext cx="15869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6980664-B80D-8F4B-A734-447B51431D54}"/>
                  </a:ext>
                </a:extLst>
              </p:cNvPr>
              <p:cNvSpPr txBox="1"/>
              <p:nvPr/>
            </p:nvSpPr>
            <p:spPr>
              <a:xfrm>
                <a:off x="4105921" y="3092712"/>
                <a:ext cx="3094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6980664-B80D-8F4B-A734-447B51431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5921" y="3092712"/>
                <a:ext cx="309444" cy="276999"/>
              </a:xfrm>
              <a:prstGeom prst="rect">
                <a:avLst/>
              </a:prstGeom>
              <a:blipFill>
                <a:blip r:embed="rId7"/>
                <a:stretch>
                  <a:fillRect l="-11538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7957CD1-EA07-E841-8285-54CEEF5C3425}"/>
                  </a:ext>
                </a:extLst>
              </p:cNvPr>
              <p:cNvSpPr txBox="1"/>
              <p:nvPr/>
            </p:nvSpPr>
            <p:spPr>
              <a:xfrm>
                <a:off x="5056897" y="3068648"/>
                <a:ext cx="22856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 …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7957CD1-EA07-E841-8285-54CEEF5C3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6897" y="3068648"/>
                <a:ext cx="2285626" cy="276999"/>
              </a:xfrm>
              <a:prstGeom prst="rect">
                <a:avLst/>
              </a:prstGeom>
              <a:blipFill>
                <a:blip r:embed="rId8"/>
                <a:stretch>
                  <a:fillRect l="-1105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61EC453-168F-4549-8E43-38392AFA5212}"/>
                  </a:ext>
                </a:extLst>
              </p:cNvPr>
              <p:cNvSpPr txBox="1"/>
              <p:nvPr/>
            </p:nvSpPr>
            <p:spPr>
              <a:xfrm>
                <a:off x="5317637" y="3391367"/>
                <a:ext cx="6097504" cy="2769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 …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61EC453-168F-4549-8E43-38392AFA52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7637" y="3391367"/>
                <a:ext cx="6097504" cy="276999"/>
              </a:xfrm>
              <a:prstGeom prst="rect">
                <a:avLst/>
              </a:prstGeom>
              <a:blipFill>
                <a:blip r:embed="rId9"/>
                <a:stretch>
                  <a:fillRect t="-4348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7B4E57E7-C361-684A-8546-91803AE07F8B}"/>
              </a:ext>
            </a:extLst>
          </p:cNvPr>
          <p:cNvSpPr txBox="1"/>
          <p:nvPr/>
        </p:nvSpPr>
        <p:spPr>
          <a:xfrm>
            <a:off x="751232" y="2623752"/>
            <a:ext cx="3499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" panose="02000503020000020003" pitchFamily="2" charset="0"/>
              </a:rPr>
              <a:t>For any random sequence…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B61873-BF84-3340-9024-4C66BA319172}"/>
              </a:ext>
            </a:extLst>
          </p:cNvPr>
          <p:cNvSpPr txBox="1"/>
          <p:nvPr/>
        </p:nvSpPr>
        <p:spPr>
          <a:xfrm>
            <a:off x="751232" y="3616970"/>
            <a:ext cx="3499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venir" panose="02000503020000020003" pitchFamily="2" charset="0"/>
              </a:rPr>
              <a:t>The Markov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6DB4770-0FBB-4B4E-926A-FEF0F7EAC60A}"/>
                  </a:ext>
                </a:extLst>
              </p:cNvPr>
              <p:cNvSpPr txBox="1"/>
              <p:nvPr/>
            </p:nvSpPr>
            <p:spPr>
              <a:xfrm>
                <a:off x="815240" y="4044464"/>
                <a:ext cx="3675768" cy="28918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GB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GB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+1 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GB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b="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6DB4770-0FBB-4B4E-926A-FEF0F7EAC6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240" y="4044464"/>
                <a:ext cx="3675768" cy="289182"/>
              </a:xfrm>
              <a:prstGeom prst="rect">
                <a:avLst/>
              </a:prstGeom>
              <a:blipFill>
                <a:blip r:embed="rId10"/>
                <a:stretch>
                  <a:fillRect l="-344" r="-1375" b="-2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262524FB-D3E0-D24E-9E07-E2BF641E05A3}"/>
              </a:ext>
            </a:extLst>
          </p:cNvPr>
          <p:cNvSpPr txBox="1"/>
          <p:nvPr/>
        </p:nvSpPr>
        <p:spPr>
          <a:xfrm>
            <a:off x="4950598" y="3870888"/>
            <a:ext cx="664742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venir" panose="02000503020000020003" pitchFamily="2" charset="0"/>
              </a:rPr>
              <a:t>The future is independent of the past, if we know the present</a:t>
            </a:r>
          </a:p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Avenir" panose="02000503020000020003" pitchFamily="2" charset="0"/>
              </a:rPr>
              <a:t>All information about the past is capture by the present</a:t>
            </a:r>
          </a:p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Avenir" panose="02000503020000020003" pitchFamily="2" charset="0"/>
              </a:rPr>
              <a:t>The present is the “complete” state of the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F49578A-248C-CA4C-9022-1E39024DBE25}"/>
                  </a:ext>
                </a:extLst>
              </p:cNvPr>
              <p:cNvSpPr txBox="1"/>
              <p:nvPr/>
            </p:nvSpPr>
            <p:spPr>
              <a:xfrm>
                <a:off x="1388265" y="5415515"/>
                <a:ext cx="2844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F49578A-248C-CA4C-9022-1E39024DBE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8265" y="5415515"/>
                <a:ext cx="284437" cy="276999"/>
              </a:xfrm>
              <a:prstGeom prst="rect">
                <a:avLst/>
              </a:prstGeom>
              <a:blipFill>
                <a:blip r:embed="rId11"/>
                <a:stretch>
                  <a:fillRect l="-125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5CB644B-5BBD-FE4B-801D-CAAC2CEC738B}"/>
                  </a:ext>
                </a:extLst>
              </p:cNvPr>
              <p:cNvSpPr txBox="1"/>
              <p:nvPr/>
            </p:nvSpPr>
            <p:spPr>
              <a:xfrm>
                <a:off x="2063509" y="5415514"/>
                <a:ext cx="289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5CB644B-5BBD-FE4B-801D-CAAC2CEC7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509" y="5415514"/>
                <a:ext cx="289759" cy="276999"/>
              </a:xfrm>
              <a:prstGeom prst="rect">
                <a:avLst/>
              </a:prstGeom>
              <a:blipFill>
                <a:blip r:embed="rId12"/>
                <a:stretch>
                  <a:fillRect l="-12500" r="-416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DCA818F-BB0A-D24E-BE0B-78B07AB5EBCA}"/>
                  </a:ext>
                </a:extLst>
              </p:cNvPr>
              <p:cNvSpPr txBox="1"/>
              <p:nvPr/>
            </p:nvSpPr>
            <p:spPr>
              <a:xfrm>
                <a:off x="2783937" y="5415514"/>
                <a:ext cx="289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DCA818F-BB0A-D24E-BE0B-78B07AB5E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937" y="5415514"/>
                <a:ext cx="289759" cy="276999"/>
              </a:xfrm>
              <a:prstGeom prst="rect">
                <a:avLst/>
              </a:prstGeom>
              <a:blipFill>
                <a:blip r:embed="rId13"/>
                <a:stretch>
                  <a:fillRect l="-12500" r="-416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D17EE74B-3830-5040-97C2-E58D68C160C4}"/>
              </a:ext>
            </a:extLst>
          </p:cNvPr>
          <p:cNvSpPr txBox="1"/>
          <p:nvPr/>
        </p:nvSpPr>
        <p:spPr>
          <a:xfrm>
            <a:off x="3467789" y="5415514"/>
            <a:ext cx="15869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A3A2A43-113C-824F-AD30-9769CE374C6C}"/>
                  </a:ext>
                </a:extLst>
              </p:cNvPr>
              <p:cNvSpPr txBox="1"/>
              <p:nvPr/>
            </p:nvSpPr>
            <p:spPr>
              <a:xfrm>
                <a:off x="4169929" y="5415514"/>
                <a:ext cx="3094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A3A2A43-113C-824F-AD30-9769CE374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929" y="5415514"/>
                <a:ext cx="309444" cy="276999"/>
              </a:xfrm>
              <a:prstGeom prst="rect">
                <a:avLst/>
              </a:prstGeom>
              <a:blipFill>
                <a:blip r:embed="rId14"/>
                <a:stretch>
                  <a:fillRect l="-1153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C2EFBBD-F6DA-2C4B-A94E-67A078E8B42B}"/>
                  </a:ext>
                </a:extLst>
              </p:cNvPr>
              <p:cNvSpPr txBox="1"/>
              <p:nvPr/>
            </p:nvSpPr>
            <p:spPr>
              <a:xfrm>
                <a:off x="4953187" y="4967126"/>
                <a:ext cx="22856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 …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C2EFBBD-F6DA-2C4B-A94E-67A078E8B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187" y="4967126"/>
                <a:ext cx="2285626" cy="276999"/>
              </a:xfrm>
              <a:prstGeom prst="rect">
                <a:avLst/>
              </a:prstGeom>
              <a:blipFill>
                <a:blip r:embed="rId15"/>
                <a:stretch>
                  <a:fillRect l="-165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CC34D3E-FFC2-D044-980C-B103B4379AB1}"/>
                  </a:ext>
                </a:extLst>
              </p:cNvPr>
              <p:cNvSpPr txBox="1"/>
              <p:nvPr/>
            </p:nvSpPr>
            <p:spPr>
              <a:xfrm>
                <a:off x="5437381" y="5362143"/>
                <a:ext cx="4310253" cy="2769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 …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CC34D3E-FFC2-D044-980C-B103B4379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7381" y="5362143"/>
                <a:ext cx="4310253" cy="276999"/>
              </a:xfrm>
              <a:prstGeom prst="rect">
                <a:avLst/>
              </a:prstGeom>
              <a:blipFill>
                <a:blip r:embed="rId16"/>
                <a:stretch>
                  <a:fillRect t="-4348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09C85750-0626-224F-98F3-D31269BD59A4}"/>
              </a:ext>
            </a:extLst>
          </p:cNvPr>
          <p:cNvSpPr txBox="1"/>
          <p:nvPr/>
        </p:nvSpPr>
        <p:spPr>
          <a:xfrm>
            <a:off x="815240" y="4946554"/>
            <a:ext cx="3499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" panose="02000503020000020003" pitchFamily="2" charset="0"/>
              </a:rPr>
              <a:t>For a Markov Process…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71306EA-E3C3-3649-9E08-F25224E5D666}"/>
                  </a:ext>
                </a:extLst>
              </p:cNvPr>
              <p:cNvSpPr txBox="1"/>
              <p:nvPr/>
            </p:nvSpPr>
            <p:spPr>
              <a:xfrm>
                <a:off x="5437381" y="5707390"/>
                <a:ext cx="2700002" cy="80804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∏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71306EA-E3C3-3649-9E08-F25224E5D6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7381" y="5707390"/>
                <a:ext cx="2700002" cy="808042"/>
              </a:xfrm>
              <a:prstGeom prst="rect">
                <a:avLst/>
              </a:prstGeom>
              <a:blipFill>
                <a:blip r:embed="rId17"/>
                <a:stretch>
                  <a:fillRect t="-104615" b="-16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E02FDDB-CD5B-5A49-A140-3E1C65815BD3}"/>
              </a:ext>
            </a:extLst>
          </p:cNvPr>
          <p:cNvCxnSpPr>
            <a:cxnSpLocks/>
          </p:cNvCxnSpPr>
          <p:nvPr/>
        </p:nvCxnSpPr>
        <p:spPr>
          <a:xfrm flipV="1">
            <a:off x="1645270" y="5554013"/>
            <a:ext cx="390807" cy="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A863E5B-C848-2946-8172-3DBA961528CC}"/>
              </a:ext>
            </a:extLst>
          </p:cNvPr>
          <p:cNvCxnSpPr/>
          <p:nvPr/>
        </p:nvCxnSpPr>
        <p:spPr>
          <a:xfrm flipV="1">
            <a:off x="2335105" y="5554013"/>
            <a:ext cx="390807" cy="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1600D2B-BA36-414D-A27F-284518FEDA54}"/>
              </a:ext>
            </a:extLst>
          </p:cNvPr>
          <p:cNvCxnSpPr>
            <a:cxnSpLocks/>
          </p:cNvCxnSpPr>
          <p:nvPr/>
        </p:nvCxnSpPr>
        <p:spPr>
          <a:xfrm>
            <a:off x="3131725" y="5558328"/>
            <a:ext cx="207283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9686D90-5298-E24E-9E30-97B9699A0176}"/>
              </a:ext>
            </a:extLst>
          </p:cNvPr>
          <p:cNvCxnSpPr>
            <a:cxnSpLocks/>
          </p:cNvCxnSpPr>
          <p:nvPr/>
        </p:nvCxnSpPr>
        <p:spPr>
          <a:xfrm>
            <a:off x="3910087" y="5554013"/>
            <a:ext cx="247867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834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 animBg="1"/>
      <p:bldP spid="26" grpId="0"/>
      <p:bldP spid="2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3B78E-17A8-5447-A1F2-6590FB8BB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792"/>
            <a:ext cx="12192000" cy="1046285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3600" dirty="0">
                <a:latin typeface="Avenir" panose="02000503020000020003" pitchFamily="2" charset="0"/>
              </a:rPr>
              <a:t>A more formal look at HMMs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CD5C2F-2459-5D4D-A89F-E799FAAF94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9413" y="1183054"/>
                <a:ext cx="11454912" cy="5493971"/>
              </a:xfrm>
              <a:noFill/>
            </p:spPr>
            <p:txBody>
              <a:bodyPr>
                <a:norm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  <a:latin typeface="Avenir" panose="02000503020000020003" pitchFamily="2" charset="0"/>
                  </a:rPr>
                  <a:t>Data</a:t>
                </a:r>
                <a:r>
                  <a:rPr lang="en-US" sz="2400" dirty="0">
                    <a:solidFill>
                      <a:schemeClr val="tx1"/>
                    </a:solidFill>
                    <a:latin typeface="Avenir" panose="02000503020000020003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:{</m:t>
                    </m:r>
                    <m:sSub>
                      <m:sSubPr>
                        <m:ctrlP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Avenir" panose="02000503020000020003" pitchFamily="2" charset="0"/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…</m:t>
                        </m:r>
                        <m:sSub>
                          <m:sSubPr>
                            <m:ctrlP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en-US" sz="2000" b="0" dirty="0">
                  <a:solidFill>
                    <a:schemeClr val="tx1"/>
                  </a:solidFill>
                  <a:latin typeface="Avenir" panose="02000503020000020003" pitchFamily="2" charset="0"/>
                  <a:ea typeface="Cambria Math" panose="02040503050406030204" pitchFamily="18" charset="0"/>
                </a:endParaRPr>
              </a:p>
              <a:p>
                <a:r>
                  <a:rPr lang="en-US" sz="2000" b="0" dirty="0">
                    <a:latin typeface="Avenir" panose="02000503020000020003" pitchFamily="2" charset="0"/>
                    <a:ea typeface="Cambria Math" panose="02040503050406030204" pitchFamily="18" charset="0"/>
                  </a:rPr>
                  <a:t>Hidden states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 :{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latin typeface="Avenir" panose="02000503020000020003" pitchFamily="2" charset="0"/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…</m:t>
                        </m:r>
                        <m:sSub>
                          <m:sSub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GB" sz="2000" b="0" dirty="0">
                  <a:latin typeface="Avenir" panose="02000503020000020003" pitchFamily="2" charset="0"/>
                  <a:ea typeface="Cambria Math" panose="02040503050406030204" pitchFamily="18" charset="0"/>
                </a:endParaRPr>
              </a:p>
              <a:p>
                <a:r>
                  <a:rPr lang="en-GB" sz="2000" dirty="0">
                    <a:latin typeface="Avenir" panose="02000503020000020003" pitchFamily="2" charset="0"/>
                    <a:ea typeface="Cambria Math" panose="02040503050406030204" pitchFamily="18" charset="0"/>
                  </a:rPr>
                  <a:t>The hidden states behave like a </a:t>
                </a:r>
                <a:r>
                  <a:rPr lang="en-GB" sz="2000" b="1" dirty="0">
                    <a:latin typeface="Avenir" panose="02000503020000020003" pitchFamily="2" charset="0"/>
                    <a:ea typeface="Cambria Math" panose="02040503050406030204" pitchFamily="18" charset="0"/>
                  </a:rPr>
                  <a:t>Markov Process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1600" dirty="0">
                  <a:latin typeface="Avenir" panose="02000503020000020003" pitchFamily="2" charset="0"/>
                  <a:ea typeface="Cambria Math" panose="02040503050406030204" pitchFamily="18" charset="0"/>
                </a:endParaRPr>
              </a:p>
              <a:p>
                <a:pPr lvl="1"/>
                <a:r>
                  <a:rPr lang="en-GB" sz="1600" dirty="0">
                    <a:latin typeface="Avenir" panose="02000503020000020003" pitchFamily="2" charset="0"/>
                    <a:ea typeface="Cambria Math" panose="02040503050406030204" pitchFamily="18" charset="0"/>
                  </a:rPr>
                  <a:t>Call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e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box>
                      <m:boxPr>
                        <m:ctrlP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ox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≔</m:t>
                        </m:r>
                      </m:e>
                    </m:box>
                    <m:d>
                      <m:dPr>
                        <m:begChr m:val="{"/>
                        <m:endChr m:val="}"/>
                        <m:ctrlP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z="1600" dirty="0">
                    <a:latin typeface="Avenir" panose="02000503020000020003" pitchFamily="2" charset="0"/>
                    <a:ea typeface="Cambria Math" panose="02040503050406030204" pitchFamily="18" charset="0"/>
                  </a:rPr>
                  <a:t> the </a:t>
                </a:r>
                <a:r>
                  <a:rPr lang="en-GB" sz="1600" i="1" dirty="0">
                    <a:latin typeface="Avenir" panose="02000503020000020003" pitchFamily="2" charset="0"/>
                    <a:ea typeface="Cambria Math" panose="02040503050406030204" pitchFamily="18" charset="0"/>
                  </a:rPr>
                  <a:t>transition probabilities</a:t>
                </a:r>
              </a:p>
              <a:p>
                <a:pPr lvl="1"/>
                <a:r>
                  <a:rPr lang="en-GB" sz="1600" dirty="0">
                    <a:latin typeface="Avenir" panose="02000503020000020003" pitchFamily="2" charset="0"/>
                    <a:ea typeface="Cambria Math" panose="02040503050406030204" pitchFamily="18" charset="0"/>
                  </a:rPr>
                  <a:t>Note that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GB" sz="1600" dirty="0">
                    <a:latin typeface="Avenir" panose="02000503020000020003" pitchFamily="2" charset="0"/>
                    <a:ea typeface="Cambria Math" panose="02040503050406030204" pitchFamily="18" charset="0"/>
                  </a:rPr>
                  <a:t> is a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1600" dirty="0">
                    <a:latin typeface="Avenir" panose="02000503020000020003" pitchFamily="2" charset="0"/>
                    <a:ea typeface="Cambria Math" panose="02040503050406030204" pitchFamily="18" charset="0"/>
                  </a:rPr>
                  <a:t> by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1600" dirty="0">
                    <a:latin typeface="Avenir" panose="02000503020000020003" pitchFamily="2" charset="0"/>
                    <a:ea typeface="Cambria Math" panose="02040503050406030204" pitchFamily="18" charset="0"/>
                  </a:rPr>
                  <a:t> matrix</a:t>
                </a:r>
                <a:endParaRPr lang="en-GB" sz="2000" dirty="0">
                  <a:latin typeface="Avenir" panose="02000503020000020003" pitchFamily="2" charset="0"/>
                  <a:ea typeface="Cambria Math" panose="02040503050406030204" pitchFamily="18" charset="0"/>
                </a:endParaRPr>
              </a:p>
              <a:p>
                <a:r>
                  <a:rPr lang="en-GB" sz="2000" dirty="0">
                    <a:latin typeface="Avenir" panose="02000503020000020003" pitchFamily="2" charset="0"/>
                    <a:ea typeface="Cambria Math" panose="02040503050406030204" pitchFamily="18" charset="0"/>
                  </a:rPr>
                  <a:t>The data is probabilistically related to the hidden states</a:t>
                </a:r>
              </a:p>
              <a:p>
                <a:pPr lvl="1"/>
                <a:r>
                  <a:rPr lang="en-GB" sz="1600" b="0" dirty="0">
                    <a:ea typeface="Cambria Math" panose="02040503050406030204" pitchFamily="18" charset="0"/>
                  </a:rPr>
                  <a:t>Call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box>
                      <m:boxPr>
                        <m:ctrlP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ox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≔</m:t>
                        </m:r>
                      </m:e>
                    </m:box>
                    <m:sSub>
                      <m:sSubPr>
                        <m:ctrlP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sz="1600" dirty="0">
                    <a:latin typeface="Avenir" panose="02000503020000020003" pitchFamily="2" charset="0"/>
                    <a:ea typeface="Cambria Math" panose="02040503050406030204" pitchFamily="18" charset="0"/>
                  </a:rPr>
                  <a:t> the </a:t>
                </a:r>
                <a:r>
                  <a:rPr lang="en-GB" sz="1600" i="1" dirty="0">
                    <a:latin typeface="Avenir" panose="02000503020000020003" pitchFamily="2" charset="0"/>
                    <a:ea typeface="Cambria Math" panose="02040503050406030204" pitchFamily="18" charset="0"/>
                  </a:rPr>
                  <a:t>emission probabilities</a:t>
                </a:r>
              </a:p>
              <a:p>
                <a:pPr lvl="1"/>
                <a:r>
                  <a:rPr lang="en-GB" sz="1600" dirty="0">
                    <a:latin typeface="Avenir" panose="02000503020000020003" pitchFamily="2" charset="0"/>
                    <a:ea typeface="Cambria Math" panose="02040503050406030204" pitchFamily="18" charset="0"/>
                  </a:rPr>
                  <a:t>Note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GB" sz="1600" dirty="0">
                    <a:latin typeface="Avenir" panose="02000503020000020003" pitchFamily="2" charset="0"/>
                    <a:ea typeface="Cambria Math" panose="02040503050406030204" pitchFamily="18" charset="0"/>
                  </a:rPr>
                  <a:t> is a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1600" dirty="0">
                    <a:latin typeface="Avenir" panose="02000503020000020003" pitchFamily="2" charset="0"/>
                    <a:ea typeface="Cambria Math" panose="02040503050406030204" pitchFamily="18" charset="0"/>
                  </a:rPr>
                  <a:t> by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sz="1600" dirty="0">
                    <a:latin typeface="Avenir" panose="02000503020000020003" pitchFamily="2" charset="0"/>
                    <a:ea typeface="Cambria Math" panose="02040503050406030204" pitchFamily="18" charset="0"/>
                  </a:rPr>
                  <a:t> matrix</a:t>
                </a:r>
              </a:p>
              <a:p>
                <a:r>
                  <a:rPr lang="en-GB" sz="2000" dirty="0">
                    <a:latin typeface="Avenir" panose="02000503020000020003" pitchFamily="2" charset="0"/>
                    <a:ea typeface="Cambria Math" panose="02040503050406030204" pitchFamily="18" charset="0"/>
                  </a:rPr>
                  <a:t>The initial hidden state is defined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GB" sz="2000" dirty="0">
                  <a:latin typeface="Avenir" panose="02000503020000020003" pitchFamily="2" charset="0"/>
                  <a:ea typeface="Cambria Math" panose="02040503050406030204" pitchFamily="18" charset="0"/>
                </a:endParaRPr>
              </a:p>
              <a:p>
                <a:r>
                  <a:rPr lang="en-GB" sz="2000" dirty="0">
                    <a:latin typeface="Avenir" panose="02000503020000020003" pitchFamily="2" charset="0"/>
                    <a:ea typeface="Cambria Math" panose="02040503050406030204" pitchFamily="18" charset="0"/>
                  </a:rPr>
                  <a:t>Then, the complete model parameters are</a:t>
                </a:r>
                <a:r>
                  <a:rPr lang="en-GB" sz="1600" dirty="0">
                    <a:latin typeface="Avenir" panose="02000503020000020003" pitchFamily="2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000" dirty="0">
                  <a:latin typeface="Avenir" panose="02000503020000020003" pitchFamily="2" charset="0"/>
                  <a:ea typeface="Cambria Math" panose="02040503050406030204" pitchFamily="18" charset="0"/>
                </a:endParaRPr>
              </a:p>
              <a:p>
                <a:r>
                  <a:rPr lang="en-GB" sz="2000" dirty="0">
                    <a:latin typeface="Avenir" panose="02000503020000020003" pitchFamily="2" charset="0"/>
                    <a:ea typeface="Cambria Math" panose="02040503050406030204" pitchFamily="18" charset="0"/>
                  </a:rPr>
                  <a:t>The HMM is a distribution over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000" dirty="0">
                    <a:latin typeface="Avenir" panose="02000503020000020003" pitchFamily="2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CD5C2F-2459-5D4D-A89F-E799FAAF94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9413" y="1183054"/>
                <a:ext cx="11454912" cy="5493971"/>
              </a:xfrm>
              <a:blipFill>
                <a:blip r:embed="rId3"/>
                <a:stretch>
                  <a:fillRect l="-443" t="-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390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3B78E-17A8-5447-A1F2-6590FB8BB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792"/>
            <a:ext cx="12192000" cy="1046285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3600" dirty="0">
                <a:latin typeface="Avenir" panose="02000503020000020003" pitchFamily="2" charset="0"/>
              </a:rPr>
              <a:t>A more formal look at HMMs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CD5C2F-2459-5D4D-A89F-E799FAAF94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9537" y="1370856"/>
                <a:ext cx="5366012" cy="589388"/>
              </a:xfrm>
              <a:noFill/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000" dirty="0">
                    <a:latin typeface="Avenir" panose="02000503020000020003" pitchFamily="2" charset="0"/>
                    <a:ea typeface="Cambria Math" panose="02040503050406030204" pitchFamily="18" charset="0"/>
                  </a:rPr>
                  <a:t>The HMM is a distribution over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000" dirty="0">
                    <a:latin typeface="Avenir" panose="02000503020000020003" pitchFamily="2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CD5C2F-2459-5D4D-A89F-E799FAAF94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9537" y="1370856"/>
                <a:ext cx="5366012" cy="589388"/>
              </a:xfrm>
              <a:blipFill>
                <a:blip r:embed="rId3"/>
                <a:stretch>
                  <a:fillRect l="-1182" t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7E2B0A-B196-AE4A-BC15-DAF032FA4862}"/>
                  </a:ext>
                </a:extLst>
              </p:cNvPr>
              <p:cNvSpPr txBox="1"/>
              <p:nvPr/>
            </p:nvSpPr>
            <p:spPr>
              <a:xfrm>
                <a:off x="1040793" y="2825758"/>
                <a:ext cx="2844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7E2B0A-B196-AE4A-BC15-DAF032FA48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793" y="2825758"/>
                <a:ext cx="284437" cy="276999"/>
              </a:xfrm>
              <a:prstGeom prst="rect">
                <a:avLst/>
              </a:prstGeom>
              <a:blipFill>
                <a:blip r:embed="rId4"/>
                <a:stretch>
                  <a:fillRect l="-17391" r="-4348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BAD44FA-F0FB-4246-A522-64307E0F4257}"/>
                  </a:ext>
                </a:extLst>
              </p:cNvPr>
              <p:cNvSpPr txBox="1"/>
              <p:nvPr/>
            </p:nvSpPr>
            <p:spPr>
              <a:xfrm>
                <a:off x="1716037" y="2825757"/>
                <a:ext cx="289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BAD44FA-F0FB-4246-A522-64307E0F42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037" y="2825757"/>
                <a:ext cx="289759" cy="276999"/>
              </a:xfrm>
              <a:prstGeom prst="rect">
                <a:avLst/>
              </a:prstGeom>
              <a:blipFill>
                <a:blip r:embed="rId5"/>
                <a:stretch>
                  <a:fillRect l="-12500" r="-4167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6E3B08C-CD38-0C43-B833-255B7CAC57EB}"/>
                  </a:ext>
                </a:extLst>
              </p:cNvPr>
              <p:cNvSpPr txBox="1"/>
              <p:nvPr/>
            </p:nvSpPr>
            <p:spPr>
              <a:xfrm>
                <a:off x="2436465" y="2825757"/>
                <a:ext cx="289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6E3B08C-CD38-0C43-B833-255B7CAC5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465" y="2825757"/>
                <a:ext cx="289759" cy="276999"/>
              </a:xfrm>
              <a:prstGeom prst="rect">
                <a:avLst/>
              </a:prstGeom>
              <a:blipFill>
                <a:blip r:embed="rId6"/>
                <a:stretch>
                  <a:fillRect l="-21739" r="-4348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A2D83A08-7074-BD4E-A0C0-89D616ECB7A0}"/>
              </a:ext>
            </a:extLst>
          </p:cNvPr>
          <p:cNvSpPr txBox="1"/>
          <p:nvPr/>
        </p:nvSpPr>
        <p:spPr>
          <a:xfrm>
            <a:off x="3120317" y="2825757"/>
            <a:ext cx="15869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F6A031B-31A4-7540-BAEC-FE35759146A2}"/>
                  </a:ext>
                </a:extLst>
              </p:cNvPr>
              <p:cNvSpPr txBox="1"/>
              <p:nvPr/>
            </p:nvSpPr>
            <p:spPr>
              <a:xfrm>
                <a:off x="3822457" y="2825757"/>
                <a:ext cx="3094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F6A031B-31A4-7540-BAEC-FE35759146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2457" y="2825757"/>
                <a:ext cx="309444" cy="276999"/>
              </a:xfrm>
              <a:prstGeom prst="rect">
                <a:avLst/>
              </a:prstGeom>
              <a:blipFill>
                <a:blip r:embed="rId7"/>
                <a:stretch>
                  <a:fillRect l="-16000" r="-4000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F62D5DE-577E-044E-A2A3-9B4D512F22AB}"/>
              </a:ext>
            </a:extLst>
          </p:cNvPr>
          <p:cNvCxnSpPr>
            <a:cxnSpLocks/>
          </p:cNvCxnSpPr>
          <p:nvPr/>
        </p:nvCxnSpPr>
        <p:spPr>
          <a:xfrm flipV="1">
            <a:off x="1297798" y="2964256"/>
            <a:ext cx="390807" cy="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E773AC8-7308-AA47-8B2D-FA258EC65DE4}"/>
              </a:ext>
            </a:extLst>
          </p:cNvPr>
          <p:cNvCxnSpPr/>
          <p:nvPr/>
        </p:nvCxnSpPr>
        <p:spPr>
          <a:xfrm flipV="1">
            <a:off x="1987633" y="2964256"/>
            <a:ext cx="390807" cy="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C2E205A-1C53-A44C-9985-063C46D899AA}"/>
              </a:ext>
            </a:extLst>
          </p:cNvPr>
          <p:cNvCxnSpPr>
            <a:cxnSpLocks/>
          </p:cNvCxnSpPr>
          <p:nvPr/>
        </p:nvCxnSpPr>
        <p:spPr>
          <a:xfrm>
            <a:off x="2784253" y="2968571"/>
            <a:ext cx="207283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595574-3DDE-8E49-987D-002C77BAA55C}"/>
              </a:ext>
            </a:extLst>
          </p:cNvPr>
          <p:cNvCxnSpPr>
            <a:cxnSpLocks/>
          </p:cNvCxnSpPr>
          <p:nvPr/>
        </p:nvCxnSpPr>
        <p:spPr>
          <a:xfrm>
            <a:off x="3562615" y="2964256"/>
            <a:ext cx="247867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9F57B88-CD85-4243-BB1B-E8D435913E93}"/>
                  </a:ext>
                </a:extLst>
              </p:cNvPr>
              <p:cNvSpPr txBox="1"/>
              <p:nvPr/>
            </p:nvSpPr>
            <p:spPr>
              <a:xfrm>
                <a:off x="1074321" y="2059200"/>
                <a:ext cx="2938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9F57B88-CD85-4243-BB1B-E8D435913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321" y="2059200"/>
                <a:ext cx="293863" cy="276999"/>
              </a:xfrm>
              <a:prstGeom prst="rect">
                <a:avLst/>
              </a:prstGeom>
              <a:blipFill>
                <a:blip r:embed="rId8"/>
                <a:stretch>
                  <a:fillRect l="-1666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9FDB827-F5E0-2346-9FF2-581AC9CFC60A}"/>
                  </a:ext>
                </a:extLst>
              </p:cNvPr>
              <p:cNvSpPr txBox="1"/>
              <p:nvPr/>
            </p:nvSpPr>
            <p:spPr>
              <a:xfrm>
                <a:off x="1749565" y="2059199"/>
                <a:ext cx="2991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9FDB827-F5E0-2346-9FF2-581AC9CFC6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565" y="2059199"/>
                <a:ext cx="299184" cy="276999"/>
              </a:xfrm>
              <a:prstGeom prst="rect">
                <a:avLst/>
              </a:prstGeom>
              <a:blipFill>
                <a:blip r:embed="rId9"/>
                <a:stretch>
                  <a:fillRect l="-16667" r="-416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0706497-C911-C141-987E-B1B3BA393B61}"/>
                  </a:ext>
                </a:extLst>
              </p:cNvPr>
              <p:cNvSpPr txBox="1"/>
              <p:nvPr/>
            </p:nvSpPr>
            <p:spPr>
              <a:xfrm>
                <a:off x="2469993" y="2059199"/>
                <a:ext cx="2991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0706497-C911-C141-987E-B1B3BA393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993" y="2059199"/>
                <a:ext cx="299184" cy="276999"/>
              </a:xfrm>
              <a:prstGeom prst="rect">
                <a:avLst/>
              </a:prstGeom>
              <a:blipFill>
                <a:blip r:embed="rId10"/>
                <a:stretch>
                  <a:fillRect l="-12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C7EF353D-D7FE-8B47-9288-B7CAC0F6BB13}"/>
              </a:ext>
            </a:extLst>
          </p:cNvPr>
          <p:cNvSpPr txBox="1"/>
          <p:nvPr/>
        </p:nvSpPr>
        <p:spPr>
          <a:xfrm>
            <a:off x="3153845" y="2059199"/>
            <a:ext cx="15869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452ED71-A8D8-8846-8136-FE6932561568}"/>
                  </a:ext>
                </a:extLst>
              </p:cNvPr>
              <p:cNvSpPr txBox="1"/>
              <p:nvPr/>
            </p:nvSpPr>
            <p:spPr>
              <a:xfrm>
                <a:off x="3855985" y="2059199"/>
                <a:ext cx="3188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452ED71-A8D8-8846-8136-FE6932561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985" y="2059199"/>
                <a:ext cx="318869" cy="276999"/>
              </a:xfrm>
              <a:prstGeom prst="rect">
                <a:avLst/>
              </a:prstGeom>
              <a:blipFill>
                <a:blip r:embed="rId11"/>
                <a:stretch>
                  <a:fillRect l="-15385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B88D611-9890-A944-B06A-97BF546DDDC1}"/>
              </a:ext>
            </a:extLst>
          </p:cNvPr>
          <p:cNvCxnSpPr/>
          <p:nvPr/>
        </p:nvCxnSpPr>
        <p:spPr>
          <a:xfrm flipV="1">
            <a:off x="1174593" y="2368557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63BB10E-5830-EA4B-917E-12C4CEDA7B79}"/>
              </a:ext>
            </a:extLst>
          </p:cNvPr>
          <p:cNvCxnSpPr/>
          <p:nvPr/>
        </p:nvCxnSpPr>
        <p:spPr>
          <a:xfrm flipV="1">
            <a:off x="1845406" y="2368557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4DE417A-4995-5349-B3FA-917F4DBF303B}"/>
              </a:ext>
            </a:extLst>
          </p:cNvPr>
          <p:cNvCxnSpPr/>
          <p:nvPr/>
        </p:nvCxnSpPr>
        <p:spPr>
          <a:xfrm flipV="1">
            <a:off x="2581344" y="2359413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F6D110-0490-1E41-8266-77DD49A67967}"/>
              </a:ext>
            </a:extLst>
          </p:cNvPr>
          <p:cNvCxnSpPr/>
          <p:nvPr/>
        </p:nvCxnSpPr>
        <p:spPr>
          <a:xfrm flipV="1">
            <a:off x="3958579" y="2368557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47CE5DE1-5AB2-BB4A-9608-9E00D8C37B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2284" y="3559956"/>
                <a:ext cx="4235204" cy="40831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GB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000" dirty="0">
                    <a:latin typeface="Avenir" panose="02000503020000020003" pitchFamily="2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47CE5DE1-5AB2-BB4A-9608-9E00D8C37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284" y="3559956"/>
                <a:ext cx="4235204" cy="408313"/>
              </a:xfrm>
              <a:prstGeom prst="rect">
                <a:avLst/>
              </a:prstGeom>
              <a:blipFill>
                <a:blip r:embed="rId12"/>
                <a:stretch>
                  <a:fillRect t="-3030"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ontent Placeholder 2">
                <a:extLst>
                  <a:ext uri="{FF2B5EF4-FFF2-40B4-BE49-F238E27FC236}">
                    <a16:creationId xmlns:a16="http://schemas.microsoft.com/office/drawing/2014/main" id="{24232920-D58D-1F40-8E3A-68E4FC5336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16037" y="4049515"/>
                <a:ext cx="5094740" cy="99532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∏"/>
                          <m:ctrlP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sz="2000" dirty="0">
                  <a:latin typeface="Avenir" panose="02000503020000020003" pitchFamily="2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Content Placeholder 2">
                <a:extLst>
                  <a:ext uri="{FF2B5EF4-FFF2-40B4-BE49-F238E27FC236}">
                    <a16:creationId xmlns:a16="http://schemas.microsoft.com/office/drawing/2014/main" id="{24232920-D58D-1F40-8E3A-68E4FC533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037" y="4049515"/>
                <a:ext cx="5094740" cy="995324"/>
              </a:xfrm>
              <a:prstGeom prst="rect">
                <a:avLst/>
              </a:prstGeom>
              <a:blipFill>
                <a:blip r:embed="rId13"/>
                <a:stretch>
                  <a:fillRect t="-100000" b="-136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C997D5FE-8273-9D4D-B722-6B7331FD21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39178" y="5155786"/>
                <a:ext cx="5094740" cy="99532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∏"/>
                          <m:ctrlP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b>
                          </m:sSub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sz="2000" dirty="0">
                  <a:latin typeface="Avenir" panose="02000503020000020003" pitchFamily="2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C997D5FE-8273-9D4D-B722-6B7331FD2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178" y="5155786"/>
                <a:ext cx="5094740" cy="995324"/>
              </a:xfrm>
              <a:prstGeom prst="rect">
                <a:avLst/>
              </a:prstGeom>
              <a:blipFill>
                <a:blip r:embed="rId14"/>
                <a:stretch>
                  <a:fillRect t="-100000" b="-136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1555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3B78E-17A8-5447-A1F2-6590FB8BB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792"/>
            <a:ext cx="12192000" cy="1046285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3600" dirty="0">
                <a:latin typeface="Avenir" panose="02000503020000020003" pitchFamily="2" charset="0"/>
              </a:rPr>
              <a:t>Whiteboard example</a:t>
            </a:r>
          </a:p>
        </p:txBody>
      </p:sp>
    </p:spTree>
    <p:extLst>
      <p:ext uri="{BB962C8B-B14F-4D97-AF65-F5344CB8AC3E}">
        <p14:creationId xmlns:p14="http://schemas.microsoft.com/office/powerpoint/2010/main" val="2373498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3B78E-17A8-5447-A1F2-6590FB8BB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792"/>
            <a:ext cx="12192000" cy="1046285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3600" dirty="0">
                <a:latin typeface="Avenir" panose="02000503020000020003" pitchFamily="2" charset="0"/>
              </a:rPr>
              <a:t>What kind of inferences can we make?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55B82A-7A93-B14B-9CAD-A88D74774B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8953" y="1343424"/>
                <a:ext cx="5366012" cy="589388"/>
              </a:xfrm>
              <a:noFill/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000" dirty="0">
                    <a:latin typeface="Avenir" panose="02000503020000020003" pitchFamily="2" charset="0"/>
                    <a:ea typeface="Cambria Math" panose="02040503050406030204" pitchFamily="18" charset="0"/>
                  </a:rPr>
                  <a:t>The HMM is a distribution over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000" dirty="0">
                    <a:latin typeface="Avenir" panose="02000503020000020003" pitchFamily="2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55B82A-7A93-B14B-9CAD-A88D74774B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8953" y="1343424"/>
                <a:ext cx="5366012" cy="589388"/>
              </a:xfrm>
              <a:blipFill>
                <a:blip r:embed="rId3"/>
                <a:stretch>
                  <a:fillRect l="-1182" t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3D7DA63-6CD2-A848-8039-AFF65907A573}"/>
                  </a:ext>
                </a:extLst>
              </p:cNvPr>
              <p:cNvSpPr txBox="1"/>
              <p:nvPr/>
            </p:nvSpPr>
            <p:spPr>
              <a:xfrm>
                <a:off x="940209" y="2798326"/>
                <a:ext cx="2844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3D7DA63-6CD2-A848-8039-AFF65907A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209" y="2798326"/>
                <a:ext cx="284437" cy="276999"/>
              </a:xfrm>
              <a:prstGeom prst="rect">
                <a:avLst/>
              </a:prstGeom>
              <a:blipFill>
                <a:blip r:embed="rId4"/>
                <a:stretch>
                  <a:fillRect l="-13043" r="-434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9B9834C-FE66-6042-82D5-4170B8B5794A}"/>
                  </a:ext>
                </a:extLst>
              </p:cNvPr>
              <p:cNvSpPr txBox="1"/>
              <p:nvPr/>
            </p:nvSpPr>
            <p:spPr>
              <a:xfrm>
                <a:off x="1615453" y="2798325"/>
                <a:ext cx="289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9B9834C-FE66-6042-82D5-4170B8B579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453" y="2798325"/>
                <a:ext cx="289759" cy="276999"/>
              </a:xfrm>
              <a:prstGeom prst="rect">
                <a:avLst/>
              </a:prstGeom>
              <a:blipFill>
                <a:blip r:embed="rId5"/>
                <a:stretch>
                  <a:fillRect l="-16667" r="-416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12AF19-4A1D-414C-8C02-EE5386070A55}"/>
                  </a:ext>
                </a:extLst>
              </p:cNvPr>
              <p:cNvSpPr txBox="1"/>
              <p:nvPr/>
            </p:nvSpPr>
            <p:spPr>
              <a:xfrm>
                <a:off x="2335881" y="2798325"/>
                <a:ext cx="289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12AF19-4A1D-414C-8C02-EE5386070A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5881" y="2798325"/>
                <a:ext cx="289759" cy="276999"/>
              </a:xfrm>
              <a:prstGeom prst="rect">
                <a:avLst/>
              </a:prstGeom>
              <a:blipFill>
                <a:blip r:embed="rId6"/>
                <a:stretch>
                  <a:fillRect l="-125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52F792A-B9A4-174A-B915-45B43C226AE0}"/>
              </a:ext>
            </a:extLst>
          </p:cNvPr>
          <p:cNvSpPr txBox="1"/>
          <p:nvPr/>
        </p:nvSpPr>
        <p:spPr>
          <a:xfrm>
            <a:off x="3019733" y="2798325"/>
            <a:ext cx="15869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3F3A2F-8F13-244D-BA19-AABFB9D46FD1}"/>
                  </a:ext>
                </a:extLst>
              </p:cNvPr>
              <p:cNvSpPr txBox="1"/>
              <p:nvPr/>
            </p:nvSpPr>
            <p:spPr>
              <a:xfrm>
                <a:off x="3721873" y="2798325"/>
                <a:ext cx="3094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3F3A2F-8F13-244D-BA19-AABFB9D46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1873" y="2798325"/>
                <a:ext cx="309444" cy="276999"/>
              </a:xfrm>
              <a:prstGeom prst="rect">
                <a:avLst/>
              </a:prstGeom>
              <a:blipFill>
                <a:blip r:embed="rId7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1968EE-A283-B54A-822D-DC51A3E09F32}"/>
              </a:ext>
            </a:extLst>
          </p:cNvPr>
          <p:cNvCxnSpPr>
            <a:cxnSpLocks/>
          </p:cNvCxnSpPr>
          <p:nvPr/>
        </p:nvCxnSpPr>
        <p:spPr>
          <a:xfrm flipV="1">
            <a:off x="1197214" y="2936824"/>
            <a:ext cx="390807" cy="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C9BD899-686D-3741-9DBB-33D81AE0EC20}"/>
              </a:ext>
            </a:extLst>
          </p:cNvPr>
          <p:cNvCxnSpPr/>
          <p:nvPr/>
        </p:nvCxnSpPr>
        <p:spPr>
          <a:xfrm flipV="1">
            <a:off x="1887049" y="2936824"/>
            <a:ext cx="390807" cy="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485EC3C-0670-7D44-9545-B0DF4CC0A08A}"/>
              </a:ext>
            </a:extLst>
          </p:cNvPr>
          <p:cNvCxnSpPr>
            <a:cxnSpLocks/>
          </p:cNvCxnSpPr>
          <p:nvPr/>
        </p:nvCxnSpPr>
        <p:spPr>
          <a:xfrm>
            <a:off x="2683669" y="2941139"/>
            <a:ext cx="207283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FA44EB4-775B-394A-8661-F9DDC3FD0869}"/>
              </a:ext>
            </a:extLst>
          </p:cNvPr>
          <p:cNvCxnSpPr>
            <a:cxnSpLocks/>
          </p:cNvCxnSpPr>
          <p:nvPr/>
        </p:nvCxnSpPr>
        <p:spPr>
          <a:xfrm>
            <a:off x="3462031" y="2936824"/>
            <a:ext cx="247867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7BB9B57-87D3-7741-9FF2-12ECA2BE6912}"/>
                  </a:ext>
                </a:extLst>
              </p:cNvPr>
              <p:cNvSpPr txBox="1"/>
              <p:nvPr/>
            </p:nvSpPr>
            <p:spPr>
              <a:xfrm>
                <a:off x="973737" y="2031768"/>
                <a:ext cx="2938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7BB9B57-87D3-7741-9FF2-12ECA2BE69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737" y="2031768"/>
                <a:ext cx="293863" cy="276999"/>
              </a:xfrm>
              <a:prstGeom prst="rect">
                <a:avLst/>
              </a:prstGeom>
              <a:blipFill>
                <a:blip r:embed="rId8"/>
                <a:stretch>
                  <a:fillRect l="-16667" r="-416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8CD23A0-7414-5341-9392-0981FCC67B69}"/>
                  </a:ext>
                </a:extLst>
              </p:cNvPr>
              <p:cNvSpPr txBox="1"/>
              <p:nvPr/>
            </p:nvSpPr>
            <p:spPr>
              <a:xfrm>
                <a:off x="1648981" y="2031767"/>
                <a:ext cx="2991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8CD23A0-7414-5341-9392-0981FCC67B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981" y="2031767"/>
                <a:ext cx="299184" cy="276999"/>
              </a:xfrm>
              <a:prstGeom prst="rect">
                <a:avLst/>
              </a:prstGeom>
              <a:blipFill>
                <a:blip r:embed="rId9"/>
                <a:stretch>
                  <a:fillRect l="-16667" r="-416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939219E-FAAA-2B45-BBFA-F676C396BAAD}"/>
                  </a:ext>
                </a:extLst>
              </p:cNvPr>
              <p:cNvSpPr txBox="1"/>
              <p:nvPr/>
            </p:nvSpPr>
            <p:spPr>
              <a:xfrm>
                <a:off x="2369409" y="2031767"/>
                <a:ext cx="2991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939219E-FAAA-2B45-BBFA-F676C396BA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9409" y="2031767"/>
                <a:ext cx="299184" cy="276999"/>
              </a:xfrm>
              <a:prstGeom prst="rect">
                <a:avLst/>
              </a:prstGeom>
              <a:blipFill>
                <a:blip r:embed="rId10"/>
                <a:stretch>
                  <a:fillRect l="-16667" r="-416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3EFB5900-E4DA-E941-898A-3114A438FF87}"/>
              </a:ext>
            </a:extLst>
          </p:cNvPr>
          <p:cNvSpPr txBox="1"/>
          <p:nvPr/>
        </p:nvSpPr>
        <p:spPr>
          <a:xfrm>
            <a:off x="3053261" y="2031767"/>
            <a:ext cx="15869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4CCE270-FF9A-7B4F-B907-944967B483B8}"/>
                  </a:ext>
                </a:extLst>
              </p:cNvPr>
              <p:cNvSpPr txBox="1"/>
              <p:nvPr/>
            </p:nvSpPr>
            <p:spPr>
              <a:xfrm>
                <a:off x="3755401" y="2031767"/>
                <a:ext cx="3188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4CCE270-FF9A-7B4F-B907-944967B483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401" y="2031767"/>
                <a:ext cx="318869" cy="276999"/>
              </a:xfrm>
              <a:prstGeom prst="rect">
                <a:avLst/>
              </a:prstGeom>
              <a:blipFill>
                <a:blip r:embed="rId11"/>
                <a:stretch>
                  <a:fillRect l="-15385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3487AD9-92C2-BC4C-8B6B-7C4FAB6E9AC8}"/>
              </a:ext>
            </a:extLst>
          </p:cNvPr>
          <p:cNvCxnSpPr/>
          <p:nvPr/>
        </p:nvCxnSpPr>
        <p:spPr>
          <a:xfrm flipV="1">
            <a:off x="1074009" y="2341125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BFC5169-FD17-CD4E-B4C6-BF800B174AB9}"/>
              </a:ext>
            </a:extLst>
          </p:cNvPr>
          <p:cNvCxnSpPr/>
          <p:nvPr/>
        </p:nvCxnSpPr>
        <p:spPr>
          <a:xfrm flipV="1">
            <a:off x="1744822" y="2341125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2939D19-AA22-BD4F-BAAD-6180F4EF1C1B}"/>
              </a:ext>
            </a:extLst>
          </p:cNvPr>
          <p:cNvCxnSpPr/>
          <p:nvPr/>
        </p:nvCxnSpPr>
        <p:spPr>
          <a:xfrm flipV="1">
            <a:off x="2480760" y="2331981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DDCAEE2-8025-6C47-AB7F-A6941CF1410B}"/>
              </a:ext>
            </a:extLst>
          </p:cNvPr>
          <p:cNvCxnSpPr/>
          <p:nvPr/>
        </p:nvCxnSpPr>
        <p:spPr>
          <a:xfrm flipV="1">
            <a:off x="3857995" y="2341125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9CB5C11D-2EAD-324C-85D9-4D1E4C490AC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4074" y="3512959"/>
                <a:ext cx="4930015" cy="40831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GB" sz="2000" dirty="0">
                    <a:latin typeface="Avenir" panose="02000503020000020003" pitchFamily="2" charset="0"/>
                    <a:ea typeface="Cambria Math" panose="02040503050406030204" pitchFamily="18" charset="0"/>
                  </a:rPr>
                  <a:t>Given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sz="2000" dirty="0">
                    <a:latin typeface="Avenir" panose="02000503020000020003" pitchFamily="2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GB" sz="2000" dirty="0">
                    <a:latin typeface="Avenir" panose="02000503020000020003" pitchFamily="2" charset="0"/>
                    <a:ea typeface="Cambria Math" panose="02040503050406030204" pitchFamily="18" charset="0"/>
                  </a:rPr>
                  <a:t>, what is the most likely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GB" sz="2000" dirty="0">
                    <a:latin typeface="Avenir" panose="02000503020000020003" pitchFamily="2" charset="0"/>
                    <a:ea typeface="Cambria Math" panose="02040503050406030204" pitchFamily="18" charset="0"/>
                  </a:rPr>
                  <a:t>?</a:t>
                </a:r>
              </a:p>
            </p:txBody>
          </p:sp>
        </mc:Choice>
        <mc:Fallback xmlns="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9CB5C11D-2EAD-324C-85D9-4D1E4C490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074" y="3512959"/>
                <a:ext cx="4930015" cy="408313"/>
              </a:xfrm>
              <a:prstGeom prst="rect">
                <a:avLst/>
              </a:prstGeom>
              <a:blipFill>
                <a:blip r:embed="rId12"/>
                <a:stretch>
                  <a:fillRect l="-1028" t="-12121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6595D3B2-ED74-5B44-8646-8DA929268B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58968" y="3514845"/>
                <a:ext cx="3803904" cy="58649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lim>
                          </m:limLow>
                        </m:fName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sz="2000" dirty="0">
                  <a:latin typeface="Avenir" panose="02000503020000020003" pitchFamily="2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6595D3B2-ED74-5B44-8646-8DA929268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8968" y="3514845"/>
                <a:ext cx="3803904" cy="58649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7DBE3373-2914-4A40-8ED7-8484E7A086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58968" y="4358906"/>
                <a:ext cx="3803904" cy="58649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lim>
                          </m:limLow>
                        </m:fName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sz="2000" dirty="0">
                  <a:latin typeface="Avenir" panose="02000503020000020003" pitchFamily="2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7DBE3373-2914-4A40-8ED7-8484E7A08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8968" y="4358906"/>
                <a:ext cx="3803904" cy="58649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B5A8D248-9088-5B44-8561-952F50FB48E5}"/>
              </a:ext>
            </a:extLst>
          </p:cNvPr>
          <p:cNvSpPr txBox="1">
            <a:spLocks/>
          </p:cNvSpPr>
          <p:nvPr/>
        </p:nvSpPr>
        <p:spPr>
          <a:xfrm>
            <a:off x="713422" y="4438318"/>
            <a:ext cx="4930015" cy="40831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000" dirty="0">
                <a:latin typeface="Avenir" panose="02000503020000020003" pitchFamily="2" charset="0"/>
                <a:ea typeface="Cambria Math" panose="02040503050406030204" pitchFamily="18" charset="0"/>
              </a:rPr>
              <a:t>How?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2A787E43-F355-D747-9D03-561CC9DE653D}"/>
              </a:ext>
            </a:extLst>
          </p:cNvPr>
          <p:cNvSpPr txBox="1">
            <a:spLocks/>
          </p:cNvSpPr>
          <p:nvPr/>
        </p:nvSpPr>
        <p:spPr>
          <a:xfrm>
            <a:off x="713422" y="5144363"/>
            <a:ext cx="4745546" cy="40831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000" dirty="0">
                <a:latin typeface="Avenir" panose="02000503020000020003" pitchFamily="2" charset="0"/>
                <a:ea typeface="Cambria Math" panose="02040503050406030204" pitchFamily="18" charset="0"/>
              </a:rPr>
              <a:t>Brute force is super expensive: </a:t>
            </a:r>
            <a:r>
              <a:rPr lang="en-GB" sz="2000" i="1" dirty="0">
                <a:latin typeface="Avenir" panose="02000503020000020003" pitchFamily="2" charset="0"/>
                <a:ea typeface="Cambria Math" panose="02040503050406030204" pitchFamily="18" charset="0"/>
              </a:rPr>
              <a:t>O(</a:t>
            </a:r>
            <a:r>
              <a:rPr lang="en-GB" sz="2000" i="1" dirty="0" err="1">
                <a:latin typeface="Avenir" panose="02000503020000020003" pitchFamily="2" charset="0"/>
                <a:ea typeface="Cambria Math" panose="02040503050406030204" pitchFamily="18" charset="0"/>
              </a:rPr>
              <a:t>Tm</a:t>
            </a:r>
            <a:r>
              <a:rPr lang="en-GB" sz="2000" i="1" baseline="30000" dirty="0" err="1">
                <a:latin typeface="Avenir" panose="02000503020000020003" pitchFamily="2" charset="0"/>
                <a:ea typeface="Cambria Math" panose="02040503050406030204" pitchFamily="18" charset="0"/>
              </a:rPr>
              <a:t>T</a:t>
            </a:r>
            <a:r>
              <a:rPr lang="en-GB" sz="2000" i="1" dirty="0">
                <a:latin typeface="Avenir" panose="02000503020000020003" pitchFamily="2" charset="0"/>
                <a:ea typeface="Cambria Math" panose="02040503050406030204" pitchFamily="18" charset="0"/>
              </a:rPr>
              <a:t>) 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0195C726-DDC5-494D-B3E3-7B38380EED5E}"/>
              </a:ext>
            </a:extLst>
          </p:cNvPr>
          <p:cNvSpPr txBox="1">
            <a:spLocks/>
          </p:cNvSpPr>
          <p:nvPr/>
        </p:nvSpPr>
        <p:spPr>
          <a:xfrm>
            <a:off x="675186" y="6027673"/>
            <a:ext cx="7801301" cy="40831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000" dirty="0">
                <a:latin typeface="Avenir" panose="02000503020000020003" pitchFamily="2" charset="0"/>
                <a:ea typeface="Cambria Math" panose="02040503050406030204" pitchFamily="18" charset="0"/>
              </a:rPr>
              <a:t>There is a recursive solution, called the </a:t>
            </a:r>
            <a:r>
              <a:rPr lang="en-GB" sz="2000" i="1" dirty="0">
                <a:latin typeface="Avenir" panose="02000503020000020003" pitchFamily="2" charset="0"/>
                <a:ea typeface="Cambria Math" panose="02040503050406030204" pitchFamily="18" charset="0"/>
              </a:rPr>
              <a:t>Viterbi Algorithm </a:t>
            </a:r>
          </a:p>
        </p:txBody>
      </p:sp>
    </p:spTree>
    <p:extLst>
      <p:ext uri="{BB962C8B-B14F-4D97-AF65-F5344CB8AC3E}">
        <p14:creationId xmlns:p14="http://schemas.microsoft.com/office/powerpoint/2010/main" val="3165044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3B78E-17A8-5447-A1F2-6590FB8BB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792"/>
            <a:ext cx="12192000" cy="1046285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3600" dirty="0">
                <a:latin typeface="Avenir" panose="02000503020000020003" pitchFamily="2" charset="0"/>
              </a:rPr>
              <a:t>Recursion underlying the </a:t>
            </a:r>
            <a:r>
              <a:rPr lang="en-US" sz="3600" i="1" dirty="0">
                <a:latin typeface="Avenir" panose="02000503020000020003" pitchFamily="2" charset="0"/>
              </a:rPr>
              <a:t>Viterbi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3D7DA63-6CD2-A848-8039-AFF65907A573}"/>
                  </a:ext>
                </a:extLst>
              </p:cNvPr>
              <p:cNvSpPr txBox="1"/>
              <p:nvPr/>
            </p:nvSpPr>
            <p:spPr>
              <a:xfrm>
                <a:off x="921921" y="3346966"/>
                <a:ext cx="2844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3D7DA63-6CD2-A848-8039-AFF65907A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921" y="3346966"/>
                <a:ext cx="284437" cy="276999"/>
              </a:xfrm>
              <a:prstGeom prst="rect">
                <a:avLst/>
              </a:prstGeom>
              <a:blipFill>
                <a:blip r:embed="rId3"/>
                <a:stretch>
                  <a:fillRect l="-17391" r="-4348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9B9834C-FE66-6042-82D5-4170B8B5794A}"/>
                  </a:ext>
                </a:extLst>
              </p:cNvPr>
              <p:cNvSpPr txBox="1"/>
              <p:nvPr/>
            </p:nvSpPr>
            <p:spPr>
              <a:xfrm>
                <a:off x="1597165" y="3346965"/>
                <a:ext cx="289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9B9834C-FE66-6042-82D5-4170B8B579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7165" y="3346965"/>
                <a:ext cx="289759" cy="276999"/>
              </a:xfrm>
              <a:prstGeom prst="rect">
                <a:avLst/>
              </a:prstGeom>
              <a:blipFill>
                <a:blip r:embed="rId4"/>
                <a:stretch>
                  <a:fillRect l="-16667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12AF19-4A1D-414C-8C02-EE5386070A55}"/>
                  </a:ext>
                </a:extLst>
              </p:cNvPr>
              <p:cNvSpPr txBox="1"/>
              <p:nvPr/>
            </p:nvSpPr>
            <p:spPr>
              <a:xfrm>
                <a:off x="2317593" y="3346965"/>
                <a:ext cx="289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12AF19-4A1D-414C-8C02-EE5386070A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7593" y="3346965"/>
                <a:ext cx="289759" cy="276999"/>
              </a:xfrm>
              <a:prstGeom prst="rect">
                <a:avLst/>
              </a:prstGeom>
              <a:blipFill>
                <a:blip r:embed="rId5"/>
                <a:stretch>
                  <a:fillRect l="-12500" r="-4167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52F792A-B9A4-174A-B915-45B43C226AE0}"/>
              </a:ext>
            </a:extLst>
          </p:cNvPr>
          <p:cNvSpPr txBox="1"/>
          <p:nvPr/>
        </p:nvSpPr>
        <p:spPr>
          <a:xfrm>
            <a:off x="3001445" y="3346965"/>
            <a:ext cx="15869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3F3A2F-8F13-244D-BA19-AABFB9D46FD1}"/>
                  </a:ext>
                </a:extLst>
              </p:cNvPr>
              <p:cNvSpPr txBox="1"/>
              <p:nvPr/>
            </p:nvSpPr>
            <p:spPr>
              <a:xfrm>
                <a:off x="3703585" y="3346965"/>
                <a:ext cx="3094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3F3A2F-8F13-244D-BA19-AABFB9D46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585" y="3346965"/>
                <a:ext cx="309444" cy="276999"/>
              </a:xfrm>
              <a:prstGeom prst="rect">
                <a:avLst/>
              </a:prstGeom>
              <a:blipFill>
                <a:blip r:embed="rId6"/>
                <a:stretch>
                  <a:fillRect l="-16000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1968EE-A283-B54A-822D-DC51A3E09F32}"/>
              </a:ext>
            </a:extLst>
          </p:cNvPr>
          <p:cNvCxnSpPr>
            <a:cxnSpLocks/>
          </p:cNvCxnSpPr>
          <p:nvPr/>
        </p:nvCxnSpPr>
        <p:spPr>
          <a:xfrm flipV="1">
            <a:off x="1178926" y="3485464"/>
            <a:ext cx="390807" cy="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C9BD899-686D-3741-9DBB-33D81AE0EC20}"/>
              </a:ext>
            </a:extLst>
          </p:cNvPr>
          <p:cNvCxnSpPr/>
          <p:nvPr/>
        </p:nvCxnSpPr>
        <p:spPr>
          <a:xfrm flipV="1">
            <a:off x="1868761" y="3485464"/>
            <a:ext cx="390807" cy="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485EC3C-0670-7D44-9545-B0DF4CC0A08A}"/>
              </a:ext>
            </a:extLst>
          </p:cNvPr>
          <p:cNvCxnSpPr>
            <a:cxnSpLocks/>
          </p:cNvCxnSpPr>
          <p:nvPr/>
        </p:nvCxnSpPr>
        <p:spPr>
          <a:xfrm>
            <a:off x="2665381" y="3489779"/>
            <a:ext cx="207283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FA44EB4-775B-394A-8661-F9DDC3FD0869}"/>
              </a:ext>
            </a:extLst>
          </p:cNvPr>
          <p:cNvCxnSpPr>
            <a:cxnSpLocks/>
          </p:cNvCxnSpPr>
          <p:nvPr/>
        </p:nvCxnSpPr>
        <p:spPr>
          <a:xfrm>
            <a:off x="3443743" y="3485464"/>
            <a:ext cx="247867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7BB9B57-87D3-7741-9FF2-12ECA2BE6912}"/>
                  </a:ext>
                </a:extLst>
              </p:cNvPr>
              <p:cNvSpPr txBox="1"/>
              <p:nvPr/>
            </p:nvSpPr>
            <p:spPr>
              <a:xfrm>
                <a:off x="955449" y="2580408"/>
                <a:ext cx="2938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7BB9B57-87D3-7741-9FF2-12ECA2BE69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449" y="2580408"/>
                <a:ext cx="293863" cy="276999"/>
              </a:xfrm>
              <a:prstGeom prst="rect">
                <a:avLst/>
              </a:prstGeom>
              <a:blipFill>
                <a:blip r:embed="rId7"/>
                <a:stretch>
                  <a:fillRect l="-12500" r="-416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8CD23A0-7414-5341-9392-0981FCC67B69}"/>
                  </a:ext>
                </a:extLst>
              </p:cNvPr>
              <p:cNvSpPr txBox="1"/>
              <p:nvPr/>
            </p:nvSpPr>
            <p:spPr>
              <a:xfrm>
                <a:off x="1630693" y="2580407"/>
                <a:ext cx="2991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8CD23A0-7414-5341-9392-0981FCC67B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0693" y="2580407"/>
                <a:ext cx="299184" cy="276999"/>
              </a:xfrm>
              <a:prstGeom prst="rect">
                <a:avLst/>
              </a:prstGeom>
              <a:blipFill>
                <a:blip r:embed="rId8"/>
                <a:stretch>
                  <a:fillRect l="-12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939219E-FAAA-2B45-BBFA-F676C396BAAD}"/>
                  </a:ext>
                </a:extLst>
              </p:cNvPr>
              <p:cNvSpPr txBox="1"/>
              <p:nvPr/>
            </p:nvSpPr>
            <p:spPr>
              <a:xfrm>
                <a:off x="2351121" y="2580407"/>
                <a:ext cx="2991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939219E-FAAA-2B45-BBFA-F676C396BA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121" y="2580407"/>
                <a:ext cx="299184" cy="276999"/>
              </a:xfrm>
              <a:prstGeom prst="rect">
                <a:avLst/>
              </a:prstGeom>
              <a:blipFill>
                <a:blip r:embed="rId9"/>
                <a:stretch>
                  <a:fillRect l="-16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3EFB5900-E4DA-E941-898A-3114A438FF87}"/>
              </a:ext>
            </a:extLst>
          </p:cNvPr>
          <p:cNvSpPr txBox="1"/>
          <p:nvPr/>
        </p:nvSpPr>
        <p:spPr>
          <a:xfrm>
            <a:off x="3034973" y="2580407"/>
            <a:ext cx="15869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4CCE270-FF9A-7B4F-B907-944967B483B8}"/>
                  </a:ext>
                </a:extLst>
              </p:cNvPr>
              <p:cNvSpPr txBox="1"/>
              <p:nvPr/>
            </p:nvSpPr>
            <p:spPr>
              <a:xfrm>
                <a:off x="3737113" y="2580407"/>
                <a:ext cx="3188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4CCE270-FF9A-7B4F-B907-944967B483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7113" y="2580407"/>
                <a:ext cx="318869" cy="276999"/>
              </a:xfrm>
              <a:prstGeom prst="rect">
                <a:avLst/>
              </a:prstGeom>
              <a:blipFill>
                <a:blip r:embed="rId10"/>
                <a:stretch>
                  <a:fillRect l="-15385" r="-3846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3487AD9-92C2-BC4C-8B6B-7C4FAB6E9AC8}"/>
              </a:ext>
            </a:extLst>
          </p:cNvPr>
          <p:cNvCxnSpPr/>
          <p:nvPr/>
        </p:nvCxnSpPr>
        <p:spPr>
          <a:xfrm flipV="1">
            <a:off x="1055721" y="2889765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BFC5169-FD17-CD4E-B4C6-BF800B174AB9}"/>
              </a:ext>
            </a:extLst>
          </p:cNvPr>
          <p:cNvCxnSpPr/>
          <p:nvPr/>
        </p:nvCxnSpPr>
        <p:spPr>
          <a:xfrm flipV="1">
            <a:off x="1726534" y="2889765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2939D19-AA22-BD4F-BAAD-6180F4EF1C1B}"/>
              </a:ext>
            </a:extLst>
          </p:cNvPr>
          <p:cNvCxnSpPr/>
          <p:nvPr/>
        </p:nvCxnSpPr>
        <p:spPr>
          <a:xfrm flipV="1">
            <a:off x="2462472" y="2880621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DDCAEE2-8025-6C47-AB7F-A6941CF1410B}"/>
              </a:ext>
            </a:extLst>
          </p:cNvPr>
          <p:cNvCxnSpPr/>
          <p:nvPr/>
        </p:nvCxnSpPr>
        <p:spPr>
          <a:xfrm flipV="1">
            <a:off x="3839707" y="2889765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7DBE3373-2914-4A40-8ED7-8484E7A086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2078" y="1672828"/>
                <a:ext cx="3803904" cy="58649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lim>
                          </m:limLow>
                        </m:fName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sz="2000" dirty="0">
                  <a:latin typeface="Avenir" panose="02000503020000020003" pitchFamily="2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7DBE3373-2914-4A40-8ED7-8484E7A08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78" y="1672828"/>
                <a:ext cx="3803904" cy="58649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EFB3FDB4-A2DB-B34A-83F7-B10D8687722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70227" y="1662407"/>
                <a:ext cx="6081949" cy="153799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000" dirty="0">
                    <a:latin typeface="Avenir" panose="02000503020000020003" pitchFamily="2" charset="0"/>
                    <a:ea typeface="Cambria Math" panose="02040503050406030204" pitchFamily="18" charset="0"/>
                  </a:rPr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box>
                      <m:boxPr>
                        <m:ctrlP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ox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≔</m:t>
                        </m:r>
                      </m:e>
                    </m:box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sSubSup>
                          <m:sSubSup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GB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1: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1: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000" dirty="0">
                    <a:latin typeface="Avenir" panose="02000503020000020003" pitchFamily="2" charset="0"/>
                    <a:ea typeface="Cambria Math" panose="02040503050406030204" pitchFamily="18" charset="0"/>
                  </a:rPr>
                  <a:t> as </a:t>
                </a:r>
              </a:p>
              <a:p>
                <a:pPr marL="0" indent="0">
                  <a:buNone/>
                </a:pPr>
                <a:r>
                  <a:rPr lang="en-GB" sz="2000" dirty="0">
                    <a:latin typeface="Avenir" panose="02000503020000020003" pitchFamily="2" charset="0"/>
                    <a:ea typeface="Cambria Math" panose="02040503050406030204" pitchFamily="18" charset="0"/>
                  </a:rPr>
                  <a:t>the </a:t>
                </a:r>
                <a:r>
                  <a:rPr lang="en-GB" sz="2000" i="1" dirty="0">
                    <a:solidFill>
                      <a:srgbClr val="FF0000"/>
                    </a:solidFill>
                    <a:latin typeface="Avenir" panose="02000503020000020003" pitchFamily="2" charset="0"/>
                    <a:ea typeface="Cambria Math" panose="02040503050406030204" pitchFamily="18" charset="0"/>
                  </a:rPr>
                  <a:t>probability of the most probable sequence</a:t>
                </a:r>
              </a:p>
              <a:p>
                <a:pPr marL="0" indent="0">
                  <a:buNone/>
                </a:pPr>
                <a:r>
                  <a:rPr lang="en-GB" sz="2000" i="1" dirty="0">
                    <a:solidFill>
                      <a:srgbClr val="00B050"/>
                    </a:solidFill>
                    <a:latin typeface="Avenir" panose="02000503020000020003" pitchFamily="2" charset="0"/>
                    <a:ea typeface="Cambria Math" panose="02040503050406030204" pitchFamily="18" charset="0"/>
                  </a:rPr>
                  <a:t>up to step t </a:t>
                </a:r>
                <a:r>
                  <a:rPr lang="en-GB" sz="2000" i="1" dirty="0">
                    <a:latin typeface="Avenir" panose="02000503020000020003" pitchFamily="2" charset="0"/>
                    <a:ea typeface="Cambria Math" panose="02040503050406030204" pitchFamily="18" charset="0"/>
                  </a:rPr>
                  <a:t>and </a:t>
                </a:r>
                <a:r>
                  <a:rPr lang="en-GB" sz="2000" i="1" dirty="0">
                    <a:solidFill>
                      <a:srgbClr val="00B0F0"/>
                    </a:solidFill>
                    <a:latin typeface="Avenir" panose="02000503020000020003" pitchFamily="2" charset="0"/>
                    <a:ea typeface="Cambria Math" panose="02040503050406030204" pitchFamily="18" charset="0"/>
                  </a:rPr>
                  <a:t>ending in state </a:t>
                </a:r>
                <a:r>
                  <a:rPr lang="en-GB" sz="2000" i="1" dirty="0" err="1">
                    <a:solidFill>
                      <a:srgbClr val="00B0F0"/>
                    </a:solidFill>
                    <a:latin typeface="Avenir" panose="02000503020000020003" pitchFamily="2" charset="0"/>
                    <a:ea typeface="Cambria Math" panose="02040503050406030204" pitchFamily="18" charset="0"/>
                  </a:rPr>
                  <a:t>i</a:t>
                </a:r>
                <a:endParaRPr lang="en-GB" sz="2000" dirty="0">
                  <a:solidFill>
                    <a:srgbClr val="00B0F0"/>
                  </a:solidFill>
                  <a:latin typeface="Avenir" panose="02000503020000020003" pitchFamily="2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EFB3FDB4-A2DB-B34A-83F7-B10D868772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0227" y="1662407"/>
                <a:ext cx="6081949" cy="1537993"/>
              </a:xfrm>
              <a:prstGeom prst="rect">
                <a:avLst/>
              </a:prstGeom>
              <a:blipFill>
                <a:blip r:embed="rId12"/>
                <a:stretch>
                  <a:fillRect l="-833" t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A6ABF-5372-8E43-BF3D-23FAF7627175}"/>
                  </a:ext>
                </a:extLst>
              </p:cNvPr>
              <p:cNvSpPr txBox="1"/>
              <p:nvPr/>
            </p:nvSpPr>
            <p:spPr>
              <a:xfrm>
                <a:off x="4556471" y="3381475"/>
                <a:ext cx="431320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GB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Avenir" panose="02000503020000020003" pitchFamily="2" charset="0"/>
                  </a:rPr>
                  <a:t>can be solved </a:t>
                </a:r>
                <a:r>
                  <a:rPr lang="en-US" sz="2000" i="1" dirty="0">
                    <a:latin typeface="Avenir" panose="02000503020000020003" pitchFamily="2" charset="0"/>
                  </a:rPr>
                  <a:t>recursively</a:t>
                </a:r>
                <a:endParaRPr lang="en-US" sz="2000" dirty="0">
                  <a:latin typeface="Avenir" panose="02000503020000020003" pitchFamily="2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A6ABF-5372-8E43-BF3D-23FAF7627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6471" y="3381475"/>
                <a:ext cx="4313209" cy="400110"/>
              </a:xfrm>
              <a:prstGeom prst="rect">
                <a:avLst/>
              </a:prstGeom>
              <a:blipFill>
                <a:blip r:embed="rId13"/>
                <a:stretch>
                  <a:fillRect t="-6061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A3C1DA2-E712-3248-BE66-D9B46E5C3A21}"/>
                  </a:ext>
                </a:extLst>
              </p:cNvPr>
              <p:cNvSpPr txBox="1"/>
              <p:nvPr/>
            </p:nvSpPr>
            <p:spPr>
              <a:xfrm>
                <a:off x="4296493" y="4108141"/>
                <a:ext cx="4934115" cy="529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func>
                        <m:func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20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{ 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 }</m:t>
                          </m:r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A3C1DA2-E712-3248-BE66-D9B46E5C3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6493" y="4108141"/>
                <a:ext cx="4934115" cy="529825"/>
              </a:xfrm>
              <a:prstGeom prst="rect">
                <a:avLst/>
              </a:prstGeom>
              <a:blipFill>
                <a:blip r:embed="rId14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3130372-6183-5E4A-BEBF-9339B1F1886E}"/>
                  </a:ext>
                </a:extLst>
              </p:cNvPr>
              <p:cNvSpPr txBox="1"/>
              <p:nvPr/>
            </p:nvSpPr>
            <p:spPr>
              <a:xfrm>
                <a:off x="4556471" y="5091868"/>
                <a:ext cx="3525940" cy="1042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Avenir" panose="02000503020000020003" pitchFamily="2" charset="0"/>
                  </a:rPr>
                  <a:t>And we know that:</a:t>
                </a:r>
              </a:p>
              <a:p>
                <a:endParaRPr lang="en-US" sz="2000" dirty="0">
                  <a:latin typeface="Avenir" panose="02000503020000020003" pitchFamily="2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Avenir" panose="02000503020000020003" pitchFamily="2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3130372-6183-5E4A-BEBF-9339B1F18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6471" y="5091868"/>
                <a:ext cx="3525940" cy="1042080"/>
              </a:xfrm>
              <a:prstGeom prst="rect">
                <a:avLst/>
              </a:prstGeom>
              <a:blipFill>
                <a:blip r:embed="rId15"/>
                <a:stretch>
                  <a:fillRect l="-1799" t="-2410" b="-3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44725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3B78E-17A8-5447-A1F2-6590FB8BB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792"/>
            <a:ext cx="12192000" cy="1046285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3600" dirty="0">
                <a:latin typeface="Avenir" panose="02000503020000020003" pitchFamily="2" charset="0"/>
              </a:rPr>
              <a:t>The </a:t>
            </a:r>
            <a:r>
              <a:rPr lang="en-US" sz="3600" i="1" dirty="0">
                <a:latin typeface="Avenir" panose="02000503020000020003" pitchFamily="2" charset="0"/>
              </a:rPr>
              <a:t>Viterbi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A3C1DA2-E712-3248-BE66-D9B46E5C3A21}"/>
                  </a:ext>
                </a:extLst>
              </p:cNvPr>
              <p:cNvSpPr txBox="1"/>
              <p:nvPr/>
            </p:nvSpPr>
            <p:spPr>
              <a:xfrm>
                <a:off x="734279" y="2731281"/>
                <a:ext cx="4934115" cy="529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func>
                        <m:func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20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{ 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 }</m:t>
                          </m:r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A3C1DA2-E712-3248-BE66-D9B46E5C3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279" y="2731281"/>
                <a:ext cx="4934115" cy="529825"/>
              </a:xfrm>
              <a:prstGeom prst="rect">
                <a:avLst/>
              </a:prstGeom>
              <a:blipFill>
                <a:blip r:embed="rId3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3130372-6183-5E4A-BEBF-9339B1F1886E}"/>
                  </a:ext>
                </a:extLst>
              </p:cNvPr>
              <p:cNvSpPr txBox="1"/>
              <p:nvPr/>
            </p:nvSpPr>
            <p:spPr>
              <a:xfrm>
                <a:off x="386807" y="1379404"/>
                <a:ext cx="3525940" cy="7343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err="1">
                    <a:latin typeface="Avenir" panose="02000503020000020003" pitchFamily="2" charset="0"/>
                  </a:rPr>
                  <a:t>Initialise</a:t>
                </a:r>
                <a:r>
                  <a:rPr lang="en-US" sz="2000" dirty="0">
                    <a:latin typeface="Avenir" panose="02000503020000020003" pitchFamily="2" charset="0"/>
                  </a:rPr>
                  <a:t> (t=1):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Avenir" panose="02000503020000020003" pitchFamily="2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3130372-6183-5E4A-BEBF-9339B1F18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07" y="1379404"/>
                <a:ext cx="3525940" cy="734304"/>
              </a:xfrm>
              <a:prstGeom prst="rect">
                <a:avLst/>
              </a:prstGeom>
              <a:blipFill>
                <a:blip r:embed="rId4"/>
                <a:stretch>
                  <a:fillRect l="-1434" t="-3448" b="-5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A551791E-6F71-334A-A07F-5FD34EBEA812}"/>
              </a:ext>
            </a:extLst>
          </p:cNvPr>
          <p:cNvSpPr txBox="1"/>
          <p:nvPr/>
        </p:nvSpPr>
        <p:spPr>
          <a:xfrm>
            <a:off x="386807" y="2327332"/>
            <a:ext cx="3525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" panose="02000503020000020003" pitchFamily="2" charset="0"/>
              </a:rPr>
              <a:t>Recursion (t=1…T-1):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F3BABF0-DD7D-3445-91AB-DA449BFC51C3}"/>
                  </a:ext>
                </a:extLst>
              </p:cNvPr>
              <p:cNvSpPr txBox="1"/>
              <p:nvPr/>
            </p:nvSpPr>
            <p:spPr>
              <a:xfrm>
                <a:off x="285337" y="3201241"/>
                <a:ext cx="4934115" cy="583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𝑝𝑡𝑟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2000" b="0" i="0" smtClean="0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{ 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 }</m:t>
                          </m:r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F3BABF0-DD7D-3445-91AB-DA449BFC51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337" y="3201241"/>
                <a:ext cx="4934115" cy="583750"/>
              </a:xfrm>
              <a:prstGeom prst="rect">
                <a:avLst/>
              </a:prstGeom>
              <a:blipFill>
                <a:blip r:embed="rId5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EA585A85-C6B3-3842-BE82-2982E210E56C}"/>
              </a:ext>
            </a:extLst>
          </p:cNvPr>
          <p:cNvSpPr txBox="1"/>
          <p:nvPr/>
        </p:nvSpPr>
        <p:spPr>
          <a:xfrm>
            <a:off x="386807" y="3920382"/>
            <a:ext cx="3525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" panose="02000503020000020003" pitchFamily="2" charset="0"/>
              </a:rPr>
              <a:t>Termination: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5760466-39C3-3646-8A05-B5AAEEF8E728}"/>
                  </a:ext>
                </a:extLst>
              </p:cNvPr>
              <p:cNvSpPr/>
              <p:nvPr/>
            </p:nvSpPr>
            <p:spPr>
              <a:xfrm>
                <a:off x="1079279" y="4459356"/>
                <a:ext cx="2833468" cy="4860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lim>
                          </m:limLow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 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}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5760466-39C3-3646-8A05-B5AAEEF8E7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279" y="4459356"/>
                <a:ext cx="2833468" cy="486095"/>
              </a:xfrm>
              <a:prstGeom prst="rect">
                <a:avLst/>
              </a:prstGeom>
              <a:blipFill>
                <a:blip r:embed="rId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AB48DFB-36E3-614F-8A20-F193839C1A89}"/>
                  </a:ext>
                </a:extLst>
              </p:cNvPr>
              <p:cNvSpPr/>
              <p:nvPr/>
            </p:nvSpPr>
            <p:spPr>
              <a:xfrm>
                <a:off x="4188239" y="4456473"/>
                <a:ext cx="2433037" cy="5346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lim>
                          </m:limLow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 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}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AB48DFB-36E3-614F-8A20-F193839C1A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8239" y="4456473"/>
                <a:ext cx="2433037" cy="534698"/>
              </a:xfrm>
              <a:prstGeom prst="rect">
                <a:avLst/>
              </a:prstGeom>
              <a:blipFill>
                <a:blip r:embed="rId7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C608555B-6B38-C241-8D9B-0923EE7799D6}"/>
              </a:ext>
            </a:extLst>
          </p:cNvPr>
          <p:cNvSpPr txBox="1"/>
          <p:nvPr/>
        </p:nvSpPr>
        <p:spPr>
          <a:xfrm>
            <a:off x="309410" y="5223180"/>
            <a:ext cx="3525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" panose="02000503020000020003" pitchFamily="2" charset="0"/>
              </a:rPr>
              <a:t>Traceback (t=T-1…1):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387590A-C29B-174C-B6E7-EC5F7A8EBB53}"/>
                  </a:ext>
                </a:extLst>
              </p:cNvPr>
              <p:cNvSpPr txBox="1"/>
              <p:nvPr/>
            </p:nvSpPr>
            <p:spPr>
              <a:xfrm>
                <a:off x="523735" y="5789702"/>
                <a:ext cx="309729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𝑝𝑡𝑟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387590A-C29B-174C-B6E7-EC5F7A8EB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35" y="5789702"/>
                <a:ext cx="3097290" cy="400110"/>
              </a:xfrm>
              <a:prstGeom prst="rect">
                <a:avLst/>
              </a:prstGeom>
              <a:blipFill>
                <a:blip r:embed="rId8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7657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3B78E-17A8-5447-A1F2-6590FB8BB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792"/>
            <a:ext cx="12192000" cy="1046285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Avenir" panose="02000503020000020003" pitchFamily="2" charset="0"/>
              </a:rPr>
              <a:t>When</a:t>
            </a:r>
            <a:r>
              <a:rPr lang="en-US" sz="3600" dirty="0">
                <a:latin typeface="Avenir" panose="02000503020000020003" pitchFamily="2" charset="0"/>
              </a:rPr>
              <a:t> are Hidden Markov Models (HMMs) used?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CD5C2F-2459-5D4D-A89F-E799FAAF94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8938" y="1259254"/>
                <a:ext cx="11454912" cy="2988896"/>
              </a:xfrm>
              <a:noFill/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latin typeface="Avenir" panose="02000503020000020003" pitchFamily="2" charset="0"/>
                  </a:rPr>
                  <a:t>You have sequential data</a:t>
                </a:r>
              </a:p>
              <a:p>
                <a:pPr lvl="1"/>
                <a:r>
                  <a:rPr lang="en-US" sz="2000" dirty="0">
                    <a:latin typeface="Avenir" panose="02000503020000020003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 :{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>
                  <a:latin typeface="Avenir" panose="02000503020000020003" pitchFamily="2" charset="0"/>
                </a:endParaRPr>
              </a:p>
              <a:p>
                <a:pPr lvl="1"/>
                <a:r>
                  <a:rPr lang="en-US" sz="2000" dirty="0">
                    <a:latin typeface="Avenir" panose="02000503020000020003" pitchFamily="2" charset="0"/>
                  </a:rPr>
                  <a:t>Speech, written text, financial data, weather data, </a:t>
                </a:r>
                <a:r>
                  <a:rPr lang="en-US" sz="2000" b="1" dirty="0">
                    <a:latin typeface="Avenir" panose="02000503020000020003" pitchFamily="2" charset="0"/>
                  </a:rPr>
                  <a:t>genomic data</a:t>
                </a:r>
              </a:p>
              <a:p>
                <a:r>
                  <a:rPr lang="en-US" sz="2400" dirty="0">
                    <a:latin typeface="Avenir" panose="02000503020000020003" pitchFamily="2" charset="0"/>
                  </a:rPr>
                  <a:t>Which are probabilistically related to some </a:t>
                </a:r>
                <a:r>
                  <a:rPr lang="en-US" sz="2400" i="1" dirty="0">
                    <a:latin typeface="Avenir" panose="02000503020000020003" pitchFamily="2" charset="0"/>
                  </a:rPr>
                  <a:t>hidden</a:t>
                </a:r>
                <a:r>
                  <a:rPr lang="en-US" sz="2400" dirty="0">
                    <a:latin typeface="Avenir" panose="02000503020000020003" pitchFamily="2" charset="0"/>
                  </a:rPr>
                  <a:t> process/property of interest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 : {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>
                  <a:latin typeface="Avenir" panose="02000503020000020003" pitchFamily="2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Avenir" panose="02000503020000020003" pitchFamily="2" charset="0"/>
                  </a:rPr>
                  <a:t> exists</a:t>
                </a:r>
              </a:p>
              <a:p>
                <a:pPr lvl="1"/>
                <a:r>
                  <a:rPr lang="en-US" sz="2000" dirty="0">
                    <a:latin typeface="Avenir" panose="02000503020000020003" pitchFamily="2" charset="0"/>
                  </a:rPr>
                  <a:t>Given speech data, hidden property could be words spoken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CD5C2F-2459-5D4D-A89F-E799FAAF94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8938" y="1259254"/>
                <a:ext cx="11454912" cy="2988896"/>
              </a:xfrm>
              <a:blipFill>
                <a:blip r:embed="rId3"/>
                <a:stretch>
                  <a:fillRect l="-887" t="-2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9107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3B78E-17A8-5447-A1F2-6590FB8BB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792"/>
            <a:ext cx="12192000" cy="1046285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3600" dirty="0">
                <a:latin typeface="Avenir" panose="02000503020000020003" pitchFamily="2" charset="0"/>
              </a:rPr>
              <a:t>Coding challenge</a:t>
            </a:r>
            <a:endParaRPr lang="en-US" sz="3600" i="1" dirty="0">
              <a:latin typeface="Avenir" panose="02000503020000020003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CC99EA35-3371-E14A-9017-7EC7893543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9413" y="1364029"/>
                <a:ext cx="11058291" cy="4451555"/>
              </a:xfrm>
              <a:noFill/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Avenir" panose="02000503020000020003" pitchFamily="2" charset="0"/>
                  </a:rPr>
                  <a:t>Simulate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Avenir" panose="02000503020000020003" pitchFamily="2" charset="0"/>
                  </a:rPr>
                  <a:t> from the following HMM: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  <a:latin typeface="Avenir" panose="02000503020000020003" pitchFamily="2" charset="0"/>
                  </a:rPr>
                  <a:t>T = 100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0, 1, 2 </m:t>
                        </m:r>
                      </m:e>
                    </m:d>
                  </m:oMath>
                </a14:m>
                <a:endParaRPr lang="en-US" sz="2000" dirty="0">
                  <a:solidFill>
                    <a:schemeClr val="tx1"/>
                  </a:solidFill>
                  <a:latin typeface="Avenir" panose="02000503020000020003" pitchFamily="2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=1/3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Avenir" panose="02000503020000020003" pitchFamily="2" charset="0"/>
                  </a:rPr>
                  <a:t> for all </a:t>
                </a:r>
                <a:r>
                  <a:rPr lang="en-US" sz="2000" dirty="0" err="1">
                    <a:solidFill>
                      <a:schemeClr val="tx1"/>
                    </a:solidFill>
                    <a:latin typeface="Avenir" panose="02000503020000020003" pitchFamily="2" charset="0"/>
                  </a:rPr>
                  <a:t>i</a:t>
                </a:r>
                <a:endParaRPr lang="en-US" sz="2000" dirty="0">
                  <a:solidFill>
                    <a:schemeClr val="tx1"/>
                  </a:solidFill>
                  <a:latin typeface="Avenir" panose="02000503020000020003" pitchFamily="2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=0.85</m:t>
                    </m:r>
                  </m:oMath>
                </a14:m>
                <a:r>
                  <a:rPr lang="en-GB" sz="2000" b="0" dirty="0">
                    <a:solidFill>
                      <a:schemeClr val="tx1"/>
                    </a:solidFill>
                    <a:latin typeface="Avenir" panose="02000503020000020003" pitchFamily="2" charset="0"/>
                    <a:ea typeface="Cambria Math" panose="02040503050406030204" pitchFamily="18" charset="0"/>
                  </a:rPr>
                  <a:t>,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GB" sz="2000" b="0" dirty="0">
                    <a:solidFill>
                      <a:schemeClr val="tx1"/>
                    </a:solidFill>
                    <a:latin typeface="Avenir" panose="02000503020000020003" pitchFamily="2" charset="0"/>
                    <a:ea typeface="Cambria Math" panose="02040503050406030204" pitchFamily="18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!=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GB" sz="2000" b="0" dirty="0">
                    <a:solidFill>
                      <a:schemeClr val="tx1"/>
                    </a:solidFill>
                    <a:latin typeface="Avenir" panose="02000503020000020003" pitchFamily="2" charset="0"/>
                    <a:ea typeface="Cambria Math" panose="02040503050406030204" pitchFamily="18" charset="0"/>
                  </a:rPr>
                  <a:t> are equal</a:t>
                </a:r>
              </a:p>
              <a:p>
                <a:r>
                  <a:rPr lang="en-GB" sz="20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~ 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0.25)</m:t>
                    </m:r>
                  </m:oMath>
                </a14:m>
                <a:endParaRPr lang="en-US" sz="2000" b="0" dirty="0">
                  <a:solidFill>
                    <a:schemeClr val="tx1"/>
                  </a:solidFill>
                  <a:latin typeface="Avenir" panose="02000503020000020003" pitchFamily="2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Avenir" panose="02000503020000020003" pitchFamily="2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Avenir" panose="02000503020000020003" pitchFamily="2" charset="0"/>
                    <a:ea typeface="Cambria Math" panose="02040503050406030204" pitchFamily="18" charset="0"/>
                  </a:rPr>
                  <a:t>Plot your simulated data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Avenir" panose="02000503020000020003" pitchFamily="2" charset="0"/>
                    <a:ea typeface="Cambria Math" panose="02040503050406030204" pitchFamily="18" charset="0"/>
                  </a:rPr>
                  <a:t>What is the probability of the sequence you simulated?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Avenir" panose="02000503020000020003" pitchFamily="2" charset="0"/>
                    <a:ea typeface="Cambria Math" panose="02040503050406030204" pitchFamily="18" charset="0"/>
                  </a:rPr>
                  <a:t>Infer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>
                    <a:latin typeface="Avenir" panose="02000503020000020003" pitchFamily="2" charset="0"/>
                    <a:ea typeface="Cambria Math" panose="02040503050406030204" pitchFamily="18" charset="0"/>
                  </a:rPr>
                  <a:t> from the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>
                    <a:latin typeface="Avenir" panose="02000503020000020003" pitchFamily="2" charset="0"/>
                    <a:ea typeface="Cambria Math" panose="02040503050406030204" pitchFamily="18" charset="0"/>
                  </a:rPr>
                  <a:t> using the Viterbi algorithm, how similar is it to the true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2000" dirty="0">
                    <a:latin typeface="Avenir" panose="02000503020000020003" pitchFamily="2" charset="0"/>
                    <a:ea typeface="Cambria Math" panose="02040503050406030204" pitchFamily="18" charset="0"/>
                  </a:rPr>
                  <a:t>?</a:t>
                </a: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CC99EA35-3371-E14A-9017-7EC7893543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9413" y="1364029"/>
                <a:ext cx="11058291" cy="4451555"/>
              </a:xfrm>
              <a:blipFill>
                <a:blip r:embed="rId3"/>
                <a:stretch>
                  <a:fillRect l="-573" t="-1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09158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3B78E-17A8-5447-A1F2-6590FB8BB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792"/>
            <a:ext cx="12192000" cy="1046285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3600" dirty="0">
                <a:latin typeface="Avenir" panose="02000503020000020003" pitchFamily="2" charset="0"/>
              </a:rPr>
              <a:t>What kind of inferences can we make?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55B82A-7A93-B14B-9CAD-A88D74774B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8953" y="1343424"/>
                <a:ext cx="5366012" cy="589388"/>
              </a:xfrm>
              <a:noFill/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000" dirty="0">
                    <a:latin typeface="Avenir" panose="02000503020000020003" pitchFamily="2" charset="0"/>
                    <a:ea typeface="Cambria Math" panose="02040503050406030204" pitchFamily="18" charset="0"/>
                  </a:rPr>
                  <a:t>The HMM is a distribution over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000" dirty="0">
                    <a:latin typeface="Avenir" panose="02000503020000020003" pitchFamily="2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55B82A-7A93-B14B-9CAD-A88D74774B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8953" y="1343424"/>
                <a:ext cx="5366012" cy="589388"/>
              </a:xfrm>
              <a:blipFill>
                <a:blip r:embed="rId3"/>
                <a:stretch>
                  <a:fillRect l="-1182" t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3D7DA63-6CD2-A848-8039-AFF65907A573}"/>
                  </a:ext>
                </a:extLst>
              </p:cNvPr>
              <p:cNvSpPr txBox="1"/>
              <p:nvPr/>
            </p:nvSpPr>
            <p:spPr>
              <a:xfrm>
                <a:off x="940209" y="2798326"/>
                <a:ext cx="2844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3D7DA63-6CD2-A848-8039-AFF65907A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209" y="2798326"/>
                <a:ext cx="284437" cy="276999"/>
              </a:xfrm>
              <a:prstGeom prst="rect">
                <a:avLst/>
              </a:prstGeom>
              <a:blipFill>
                <a:blip r:embed="rId4"/>
                <a:stretch>
                  <a:fillRect l="-13043" r="-434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9B9834C-FE66-6042-82D5-4170B8B5794A}"/>
                  </a:ext>
                </a:extLst>
              </p:cNvPr>
              <p:cNvSpPr txBox="1"/>
              <p:nvPr/>
            </p:nvSpPr>
            <p:spPr>
              <a:xfrm>
                <a:off x="1615453" y="2798325"/>
                <a:ext cx="289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9B9834C-FE66-6042-82D5-4170B8B579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453" y="2798325"/>
                <a:ext cx="289759" cy="276999"/>
              </a:xfrm>
              <a:prstGeom prst="rect">
                <a:avLst/>
              </a:prstGeom>
              <a:blipFill>
                <a:blip r:embed="rId5"/>
                <a:stretch>
                  <a:fillRect l="-16667" r="-416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12AF19-4A1D-414C-8C02-EE5386070A55}"/>
                  </a:ext>
                </a:extLst>
              </p:cNvPr>
              <p:cNvSpPr txBox="1"/>
              <p:nvPr/>
            </p:nvSpPr>
            <p:spPr>
              <a:xfrm>
                <a:off x="2335881" y="2798325"/>
                <a:ext cx="289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12AF19-4A1D-414C-8C02-EE5386070A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5881" y="2798325"/>
                <a:ext cx="289759" cy="276999"/>
              </a:xfrm>
              <a:prstGeom prst="rect">
                <a:avLst/>
              </a:prstGeom>
              <a:blipFill>
                <a:blip r:embed="rId6"/>
                <a:stretch>
                  <a:fillRect l="-125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52F792A-B9A4-174A-B915-45B43C226AE0}"/>
              </a:ext>
            </a:extLst>
          </p:cNvPr>
          <p:cNvSpPr txBox="1"/>
          <p:nvPr/>
        </p:nvSpPr>
        <p:spPr>
          <a:xfrm>
            <a:off x="3019733" y="2798325"/>
            <a:ext cx="15869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3F3A2F-8F13-244D-BA19-AABFB9D46FD1}"/>
                  </a:ext>
                </a:extLst>
              </p:cNvPr>
              <p:cNvSpPr txBox="1"/>
              <p:nvPr/>
            </p:nvSpPr>
            <p:spPr>
              <a:xfrm>
                <a:off x="3721873" y="2798325"/>
                <a:ext cx="3094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3F3A2F-8F13-244D-BA19-AABFB9D46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1873" y="2798325"/>
                <a:ext cx="309444" cy="276999"/>
              </a:xfrm>
              <a:prstGeom prst="rect">
                <a:avLst/>
              </a:prstGeom>
              <a:blipFill>
                <a:blip r:embed="rId7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1968EE-A283-B54A-822D-DC51A3E09F32}"/>
              </a:ext>
            </a:extLst>
          </p:cNvPr>
          <p:cNvCxnSpPr>
            <a:cxnSpLocks/>
          </p:cNvCxnSpPr>
          <p:nvPr/>
        </p:nvCxnSpPr>
        <p:spPr>
          <a:xfrm flipV="1">
            <a:off x="1197214" y="2936824"/>
            <a:ext cx="390807" cy="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C9BD899-686D-3741-9DBB-33D81AE0EC20}"/>
              </a:ext>
            </a:extLst>
          </p:cNvPr>
          <p:cNvCxnSpPr/>
          <p:nvPr/>
        </p:nvCxnSpPr>
        <p:spPr>
          <a:xfrm flipV="1">
            <a:off x="1887049" y="2936824"/>
            <a:ext cx="390807" cy="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485EC3C-0670-7D44-9545-B0DF4CC0A08A}"/>
              </a:ext>
            </a:extLst>
          </p:cNvPr>
          <p:cNvCxnSpPr>
            <a:cxnSpLocks/>
          </p:cNvCxnSpPr>
          <p:nvPr/>
        </p:nvCxnSpPr>
        <p:spPr>
          <a:xfrm>
            <a:off x="2683669" y="2941139"/>
            <a:ext cx="207283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FA44EB4-775B-394A-8661-F9DDC3FD0869}"/>
              </a:ext>
            </a:extLst>
          </p:cNvPr>
          <p:cNvCxnSpPr>
            <a:cxnSpLocks/>
          </p:cNvCxnSpPr>
          <p:nvPr/>
        </p:nvCxnSpPr>
        <p:spPr>
          <a:xfrm>
            <a:off x="3462031" y="2936824"/>
            <a:ext cx="247867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7BB9B57-87D3-7741-9FF2-12ECA2BE6912}"/>
                  </a:ext>
                </a:extLst>
              </p:cNvPr>
              <p:cNvSpPr txBox="1"/>
              <p:nvPr/>
            </p:nvSpPr>
            <p:spPr>
              <a:xfrm>
                <a:off x="973737" y="2031768"/>
                <a:ext cx="2938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7BB9B57-87D3-7741-9FF2-12ECA2BE69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737" y="2031768"/>
                <a:ext cx="293863" cy="276999"/>
              </a:xfrm>
              <a:prstGeom prst="rect">
                <a:avLst/>
              </a:prstGeom>
              <a:blipFill>
                <a:blip r:embed="rId8"/>
                <a:stretch>
                  <a:fillRect l="-16667" r="-416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8CD23A0-7414-5341-9392-0981FCC67B69}"/>
                  </a:ext>
                </a:extLst>
              </p:cNvPr>
              <p:cNvSpPr txBox="1"/>
              <p:nvPr/>
            </p:nvSpPr>
            <p:spPr>
              <a:xfrm>
                <a:off x="1648981" y="2031767"/>
                <a:ext cx="2991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8CD23A0-7414-5341-9392-0981FCC67B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981" y="2031767"/>
                <a:ext cx="299184" cy="276999"/>
              </a:xfrm>
              <a:prstGeom prst="rect">
                <a:avLst/>
              </a:prstGeom>
              <a:blipFill>
                <a:blip r:embed="rId9"/>
                <a:stretch>
                  <a:fillRect l="-16667" r="-416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939219E-FAAA-2B45-BBFA-F676C396BAAD}"/>
                  </a:ext>
                </a:extLst>
              </p:cNvPr>
              <p:cNvSpPr txBox="1"/>
              <p:nvPr/>
            </p:nvSpPr>
            <p:spPr>
              <a:xfrm>
                <a:off x="2369409" y="2031767"/>
                <a:ext cx="2991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939219E-FAAA-2B45-BBFA-F676C396BA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9409" y="2031767"/>
                <a:ext cx="299184" cy="276999"/>
              </a:xfrm>
              <a:prstGeom prst="rect">
                <a:avLst/>
              </a:prstGeom>
              <a:blipFill>
                <a:blip r:embed="rId10"/>
                <a:stretch>
                  <a:fillRect l="-16667" r="-416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3EFB5900-E4DA-E941-898A-3114A438FF87}"/>
              </a:ext>
            </a:extLst>
          </p:cNvPr>
          <p:cNvSpPr txBox="1"/>
          <p:nvPr/>
        </p:nvSpPr>
        <p:spPr>
          <a:xfrm>
            <a:off x="3053261" y="2031767"/>
            <a:ext cx="15869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4CCE270-FF9A-7B4F-B907-944967B483B8}"/>
                  </a:ext>
                </a:extLst>
              </p:cNvPr>
              <p:cNvSpPr txBox="1"/>
              <p:nvPr/>
            </p:nvSpPr>
            <p:spPr>
              <a:xfrm>
                <a:off x="3755401" y="2031767"/>
                <a:ext cx="3188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4CCE270-FF9A-7B4F-B907-944967B483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401" y="2031767"/>
                <a:ext cx="318869" cy="276999"/>
              </a:xfrm>
              <a:prstGeom prst="rect">
                <a:avLst/>
              </a:prstGeom>
              <a:blipFill>
                <a:blip r:embed="rId11"/>
                <a:stretch>
                  <a:fillRect l="-15385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3487AD9-92C2-BC4C-8B6B-7C4FAB6E9AC8}"/>
              </a:ext>
            </a:extLst>
          </p:cNvPr>
          <p:cNvCxnSpPr/>
          <p:nvPr/>
        </p:nvCxnSpPr>
        <p:spPr>
          <a:xfrm flipV="1">
            <a:off x="1074009" y="2341125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BFC5169-FD17-CD4E-B4C6-BF800B174AB9}"/>
              </a:ext>
            </a:extLst>
          </p:cNvPr>
          <p:cNvCxnSpPr/>
          <p:nvPr/>
        </p:nvCxnSpPr>
        <p:spPr>
          <a:xfrm flipV="1">
            <a:off x="1744822" y="2341125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2939D19-AA22-BD4F-BAAD-6180F4EF1C1B}"/>
              </a:ext>
            </a:extLst>
          </p:cNvPr>
          <p:cNvCxnSpPr/>
          <p:nvPr/>
        </p:nvCxnSpPr>
        <p:spPr>
          <a:xfrm flipV="1">
            <a:off x="2480760" y="2331981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DDCAEE2-8025-6C47-AB7F-A6941CF1410B}"/>
              </a:ext>
            </a:extLst>
          </p:cNvPr>
          <p:cNvCxnSpPr/>
          <p:nvPr/>
        </p:nvCxnSpPr>
        <p:spPr>
          <a:xfrm flipV="1">
            <a:off x="3857995" y="2341125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9CB5C11D-2EAD-324C-85D9-4D1E4C490AC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2519" y="3564883"/>
                <a:ext cx="4930015" cy="40831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GB" sz="2000" dirty="0">
                    <a:latin typeface="Avenir" panose="02000503020000020003" pitchFamily="2" charset="0"/>
                    <a:ea typeface="Cambria Math" panose="02040503050406030204" pitchFamily="18" charset="0"/>
                  </a:rPr>
                  <a:t>Given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sz="2000" dirty="0">
                    <a:latin typeface="Avenir" panose="02000503020000020003" pitchFamily="2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GB" sz="2000" dirty="0">
                    <a:latin typeface="Avenir" panose="02000503020000020003" pitchFamily="2" charset="0"/>
                    <a:ea typeface="Cambria Math" panose="02040503050406030204" pitchFamily="18" charset="0"/>
                  </a:rPr>
                  <a:t>, what is the most likely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GB" sz="2000" dirty="0">
                    <a:latin typeface="Avenir" panose="02000503020000020003" pitchFamily="2" charset="0"/>
                    <a:ea typeface="Cambria Math" panose="02040503050406030204" pitchFamily="18" charset="0"/>
                  </a:rPr>
                  <a:t>?</a:t>
                </a:r>
              </a:p>
            </p:txBody>
          </p:sp>
        </mc:Choice>
        <mc:Fallback xmlns="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9CB5C11D-2EAD-324C-85D9-4D1E4C490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519" y="3564883"/>
                <a:ext cx="4930015" cy="408313"/>
              </a:xfrm>
              <a:prstGeom prst="rect">
                <a:avLst/>
              </a:prstGeom>
              <a:blipFill>
                <a:blip r:embed="rId12"/>
                <a:stretch>
                  <a:fillRect l="-1028" t="-12121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7DBE3373-2914-4A40-8ED7-8484E7A086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88669" y="3524404"/>
                <a:ext cx="3803904" cy="58649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lim>
                          </m:limLow>
                        </m:fName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sz="2000" dirty="0">
                  <a:latin typeface="Avenir" panose="02000503020000020003" pitchFamily="2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7DBE3373-2914-4A40-8ED7-8484E7A08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8669" y="3524404"/>
                <a:ext cx="3803904" cy="58649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B5A8D248-9088-5B44-8561-952F50FB48E5}"/>
              </a:ext>
            </a:extLst>
          </p:cNvPr>
          <p:cNvSpPr txBox="1">
            <a:spLocks/>
          </p:cNvSpPr>
          <p:nvPr/>
        </p:nvSpPr>
        <p:spPr>
          <a:xfrm>
            <a:off x="9217152" y="3504669"/>
            <a:ext cx="2481072" cy="40831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000" i="1" dirty="0">
                <a:latin typeface="Avenir" panose="02000503020000020003" pitchFamily="2" charset="0"/>
                <a:ea typeface="Cambria Math" panose="02040503050406030204" pitchFamily="18" charset="0"/>
              </a:rPr>
              <a:t>Viterbi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A38D72F3-15B7-3A4B-8762-FC3A54BFB86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75731" y="4245868"/>
                <a:ext cx="3356627" cy="58649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sz="2000" dirty="0">
                  <a:latin typeface="Avenir" panose="02000503020000020003" pitchFamily="2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A38D72F3-15B7-3A4B-8762-FC3A54BFB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5731" y="4245868"/>
                <a:ext cx="3356627" cy="586493"/>
              </a:xfrm>
              <a:prstGeom prst="rect">
                <a:avLst/>
              </a:prstGeom>
              <a:blipFill>
                <a:blip r:embed="rId14"/>
                <a:stretch>
                  <a:fillRect t="-183333" b="-272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01EF6AB0-7398-3A4B-A8C9-740A304FCEF0}"/>
              </a:ext>
            </a:extLst>
          </p:cNvPr>
          <p:cNvSpPr txBox="1">
            <a:spLocks/>
          </p:cNvSpPr>
          <p:nvPr/>
        </p:nvSpPr>
        <p:spPr>
          <a:xfrm>
            <a:off x="9217152" y="4398369"/>
            <a:ext cx="2481072" cy="40831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000" i="1" dirty="0">
                <a:latin typeface="Avenir" panose="02000503020000020003" pitchFamily="2" charset="0"/>
                <a:ea typeface="Cambria Math" panose="02040503050406030204" pitchFamily="18" charset="0"/>
              </a:rPr>
              <a:t>Forward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11699C6-402E-154E-8457-0034F55673A6}"/>
                  </a:ext>
                </a:extLst>
              </p:cNvPr>
              <p:cNvSpPr txBox="1"/>
              <p:nvPr/>
            </p:nvSpPr>
            <p:spPr>
              <a:xfrm>
                <a:off x="492855" y="4245868"/>
                <a:ext cx="512081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Avenir" panose="02000503020000020003" pitchFamily="2" charset="0"/>
                  </a:rPr>
                  <a:t>What is the probability that a given sequence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latin typeface="Avenir" panose="02000503020000020003" pitchFamily="2" charset="0"/>
                  </a:rPr>
                  <a:t> was generated an HMM defined by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>
                    <a:latin typeface="Avenir" panose="02000503020000020003" pitchFamily="2" charset="0"/>
                  </a:rPr>
                  <a:t>?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11699C6-402E-154E-8457-0034F5567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855" y="4245868"/>
                <a:ext cx="5120811" cy="646331"/>
              </a:xfrm>
              <a:prstGeom prst="rect">
                <a:avLst/>
              </a:prstGeom>
              <a:blipFill>
                <a:blip r:embed="rId15"/>
                <a:stretch>
                  <a:fillRect l="-990" t="-1923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797DA35-A358-394B-828A-51AC9E26020C}"/>
                  </a:ext>
                </a:extLst>
              </p:cNvPr>
              <p:cNvSpPr txBox="1"/>
              <p:nvPr/>
            </p:nvSpPr>
            <p:spPr>
              <a:xfrm>
                <a:off x="459327" y="5271094"/>
                <a:ext cx="512081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Avenir" panose="02000503020000020003" pitchFamily="2" charset="0"/>
                  </a:rPr>
                  <a:t>What is the probability that the hidden state at position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latin typeface="Avenir" panose="02000503020000020003" pitchFamily="2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latin typeface="Avenir" panose="02000503020000020003" pitchFamily="2" charset="0"/>
                  </a:rPr>
                  <a:t> given</a:t>
                </a:r>
                <a:r>
                  <a:rPr lang="en-GB" dirty="0">
                    <a:latin typeface="Avenir" panose="02000503020000020003" pitchFamily="2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>
                    <a:latin typeface="Avenir" panose="02000503020000020003" pitchFamily="2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>
                    <a:latin typeface="Avenir" panose="02000503020000020003" pitchFamily="2" charset="0"/>
                  </a:rPr>
                  <a:t>?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797DA35-A358-394B-828A-51AC9E2602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27" y="5271094"/>
                <a:ext cx="5120811" cy="646331"/>
              </a:xfrm>
              <a:prstGeom prst="rect">
                <a:avLst/>
              </a:prstGeom>
              <a:blipFill>
                <a:blip r:embed="rId16"/>
                <a:stretch>
                  <a:fillRect l="-993" t="-3846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70744C4A-43BA-A941-BE2B-53EBDBC12B0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12307" y="5271094"/>
                <a:ext cx="3356627" cy="58649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000" dirty="0">
                  <a:latin typeface="Avenir" panose="02000503020000020003" pitchFamily="2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70744C4A-43BA-A941-BE2B-53EBDBC12B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307" y="5271094"/>
                <a:ext cx="3356627" cy="586493"/>
              </a:xfrm>
              <a:prstGeom prst="rect">
                <a:avLst/>
              </a:prstGeom>
              <a:blipFill>
                <a:blip r:embed="rId17"/>
                <a:stretch>
                  <a:fillRect t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B20396AF-64D6-BA40-9E56-4C36FA8686F7}"/>
              </a:ext>
            </a:extLst>
          </p:cNvPr>
          <p:cNvSpPr txBox="1">
            <a:spLocks/>
          </p:cNvSpPr>
          <p:nvPr/>
        </p:nvSpPr>
        <p:spPr>
          <a:xfrm>
            <a:off x="9141094" y="5136686"/>
            <a:ext cx="2557130" cy="78073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000" i="1" dirty="0">
                <a:latin typeface="Avenir" panose="02000503020000020003" pitchFamily="2" charset="0"/>
                <a:ea typeface="Cambria Math" panose="02040503050406030204" pitchFamily="18" charset="0"/>
              </a:rPr>
              <a:t>Forward-backward Algorithm</a:t>
            </a:r>
          </a:p>
        </p:txBody>
      </p:sp>
    </p:spTree>
    <p:extLst>
      <p:ext uri="{BB962C8B-B14F-4D97-AF65-F5344CB8AC3E}">
        <p14:creationId xmlns:p14="http://schemas.microsoft.com/office/powerpoint/2010/main" val="827317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3B78E-17A8-5447-A1F2-6590FB8BB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792"/>
            <a:ext cx="12192000" cy="1046285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Avenir" panose="02000503020000020003" pitchFamily="2" charset="0"/>
              </a:rPr>
              <a:t>When</a:t>
            </a:r>
            <a:r>
              <a:rPr lang="en-US" sz="3600" dirty="0">
                <a:latin typeface="Avenir" panose="02000503020000020003" pitchFamily="2" charset="0"/>
              </a:rPr>
              <a:t> are Hidden Markov Models (HMMs) used?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CD5C2F-2459-5D4D-A89F-E799FAAF94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8938" y="1259254"/>
                <a:ext cx="11454912" cy="2988896"/>
              </a:xfrm>
              <a:noFill/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latin typeface="Avenir" panose="02000503020000020003" pitchFamily="2" charset="0"/>
                  </a:rPr>
                  <a:t>You have sequential data</a:t>
                </a:r>
              </a:p>
              <a:p>
                <a:pPr lvl="1"/>
                <a:r>
                  <a:rPr lang="en-US" sz="2000" dirty="0">
                    <a:latin typeface="Avenir" panose="02000503020000020003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 :{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>
                  <a:latin typeface="Avenir" panose="02000503020000020003" pitchFamily="2" charset="0"/>
                </a:endParaRPr>
              </a:p>
              <a:p>
                <a:pPr lvl="1"/>
                <a:r>
                  <a:rPr lang="en-US" sz="2000" dirty="0">
                    <a:latin typeface="Avenir" panose="02000503020000020003" pitchFamily="2" charset="0"/>
                  </a:rPr>
                  <a:t>Speech, written text, financial data, weather data, </a:t>
                </a:r>
                <a:r>
                  <a:rPr lang="en-US" sz="2000" b="1" dirty="0">
                    <a:latin typeface="Avenir" panose="02000503020000020003" pitchFamily="2" charset="0"/>
                  </a:rPr>
                  <a:t>genomic data</a:t>
                </a:r>
              </a:p>
              <a:p>
                <a:r>
                  <a:rPr lang="en-US" sz="2400" dirty="0">
                    <a:latin typeface="Avenir" panose="02000503020000020003" pitchFamily="2" charset="0"/>
                  </a:rPr>
                  <a:t>Which are probabilistically related to some </a:t>
                </a:r>
                <a:r>
                  <a:rPr lang="en-US" sz="2400" i="1" dirty="0">
                    <a:latin typeface="Avenir" panose="02000503020000020003" pitchFamily="2" charset="0"/>
                  </a:rPr>
                  <a:t>hidden</a:t>
                </a:r>
                <a:r>
                  <a:rPr lang="en-US" sz="2400" dirty="0">
                    <a:latin typeface="Avenir" panose="02000503020000020003" pitchFamily="2" charset="0"/>
                  </a:rPr>
                  <a:t> process/property of interest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 : {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>
                  <a:latin typeface="Avenir" panose="02000503020000020003" pitchFamily="2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Avenir" panose="02000503020000020003" pitchFamily="2" charset="0"/>
                  </a:rPr>
                  <a:t> exists</a:t>
                </a:r>
              </a:p>
              <a:p>
                <a:pPr lvl="1"/>
                <a:r>
                  <a:rPr lang="en-US" sz="2000" dirty="0">
                    <a:latin typeface="Avenir" panose="02000503020000020003" pitchFamily="2" charset="0"/>
                  </a:rPr>
                  <a:t>Given speech data, hidden property could be words spoken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CD5C2F-2459-5D4D-A89F-E799FAAF94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8938" y="1259254"/>
                <a:ext cx="11454912" cy="2988896"/>
              </a:xfrm>
              <a:blipFill>
                <a:blip r:embed="rId3"/>
                <a:stretch>
                  <a:fillRect l="-887" t="-2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E08D9EB-06F5-2B4A-B571-560D4F360FD6}"/>
              </a:ext>
            </a:extLst>
          </p:cNvPr>
          <p:cNvSpPr txBox="1">
            <a:spLocks/>
          </p:cNvSpPr>
          <p:nvPr/>
        </p:nvSpPr>
        <p:spPr>
          <a:xfrm>
            <a:off x="694225" y="4897804"/>
            <a:ext cx="10259525" cy="1426796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latin typeface="Avenir" panose="02000503020000020003" pitchFamily="2" charset="0"/>
              </a:rPr>
              <a:t>If you can represent your phenomenon with an HMM</a:t>
            </a:r>
          </a:p>
          <a:p>
            <a:pPr marL="0" indent="0" algn="ctr">
              <a:buNone/>
            </a:pPr>
            <a:r>
              <a:rPr lang="en-US" sz="2400" dirty="0">
                <a:latin typeface="Avenir" panose="02000503020000020003" pitchFamily="2" charset="0"/>
              </a:rPr>
              <a:t>there are a set of well established </a:t>
            </a:r>
            <a:r>
              <a:rPr lang="en-US" sz="2400" i="1" dirty="0">
                <a:latin typeface="Avenir" panose="02000503020000020003" pitchFamily="2" charset="0"/>
              </a:rPr>
              <a:t>dynamic programming algorithms </a:t>
            </a:r>
          </a:p>
          <a:p>
            <a:pPr marL="0" indent="0" algn="ctr">
              <a:buNone/>
            </a:pPr>
            <a:r>
              <a:rPr lang="en-US" sz="2400" dirty="0">
                <a:latin typeface="Avenir" panose="02000503020000020003" pitchFamily="2" charset="0"/>
              </a:rPr>
              <a:t>you can use </a:t>
            </a:r>
            <a:r>
              <a:rPr lang="en-US" sz="2400" u="sng" dirty="0">
                <a:latin typeface="Avenir" panose="02000503020000020003" pitchFamily="2" charset="0"/>
              </a:rPr>
              <a:t>to make inferences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4946C3-637E-A24A-94F8-FD10D22DC7FC}"/>
              </a:ext>
            </a:extLst>
          </p:cNvPr>
          <p:cNvSpPr txBox="1"/>
          <p:nvPr/>
        </p:nvSpPr>
        <p:spPr>
          <a:xfrm>
            <a:off x="184638" y="4085219"/>
            <a:ext cx="3939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Avenir" panose="02000503020000020003" pitchFamily="2" charset="0"/>
              </a:rPr>
              <a:t>Why</a:t>
            </a:r>
            <a:r>
              <a:rPr lang="en-US" sz="3200" dirty="0">
                <a:latin typeface="Avenir" panose="02000503020000020003" pitchFamily="2" charset="0"/>
              </a:rPr>
              <a:t> are they used?</a:t>
            </a:r>
          </a:p>
        </p:txBody>
      </p:sp>
    </p:spTree>
    <p:extLst>
      <p:ext uri="{BB962C8B-B14F-4D97-AF65-F5344CB8AC3E}">
        <p14:creationId xmlns:p14="http://schemas.microsoft.com/office/powerpoint/2010/main" val="2390483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3B78E-17A8-5447-A1F2-6590FB8BB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792"/>
            <a:ext cx="12192000" cy="1046285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3600" dirty="0">
                <a:latin typeface="Avenir" panose="02000503020000020003" pitchFamily="2" charset="0"/>
              </a:rPr>
              <a:t>HMM examples in genomics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D5C2F-2459-5D4D-A89F-E799FAAF9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544" y="1344978"/>
            <a:ext cx="11454912" cy="4150947"/>
          </a:xfrm>
          <a:noFill/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Avenir" panose="02000503020000020003" pitchFamily="2" charset="0"/>
              </a:rPr>
              <a:t>Inferring copy number variation from coverage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Avenir" panose="02000503020000020003" pitchFamily="2" charset="0"/>
              </a:rPr>
              <a:t>Inferring CpG islands from DNA sequence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Avenir" panose="02000503020000020003" pitchFamily="2" charset="0"/>
              </a:rPr>
              <a:t>Inferring DNA sequence from current data in nanopore sequencing</a:t>
            </a:r>
          </a:p>
          <a:p>
            <a:pPr marL="0" indent="0">
              <a:buNone/>
            </a:pPr>
            <a:endParaRPr lang="en-US" sz="2400" dirty="0">
              <a:latin typeface="Avenir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021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3B78E-17A8-5447-A1F2-6590FB8BB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792"/>
            <a:ext cx="12192000" cy="1046285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3600" dirty="0">
                <a:latin typeface="Avenir" panose="02000503020000020003" pitchFamily="2" charset="0"/>
              </a:rPr>
              <a:t>Inferring location of CpG islands from DNA sequence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13164D-F9B6-E942-B126-5FF93FC9B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91649"/>
            <a:ext cx="12192000" cy="6803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099B339-70BB-4147-A78F-D3110649E2E0}"/>
                  </a:ext>
                </a:extLst>
              </p:cNvPr>
              <p:cNvSpPr txBox="1"/>
              <p:nvPr/>
            </p:nvSpPr>
            <p:spPr>
              <a:xfrm>
                <a:off x="344893" y="2703398"/>
                <a:ext cx="8246214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Avenir" panose="02000503020000020003" pitchFamily="2" charset="0"/>
                  </a:rPr>
                  <a:t>The data is the DNA sequence along the genome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:</m:t>
                    </m:r>
                    <m:d>
                      <m:dPr>
                        <m:begChr m:val="{"/>
                        <m:endChr m:val="}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</m:oMath>
                </a14:m>
                <a:endParaRPr lang="en-GB" dirty="0">
                  <a:latin typeface="Avenir" panose="02000503020000020003" pitchFamily="2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Avenir" panose="02000503020000020003" pitchFamily="2" charset="0"/>
                  </a:rPr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Avenir" panose="02000503020000020003" pitchFamily="2" charset="0"/>
                  </a:rPr>
                  <a:t> represents a nucleotide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Avenir" panose="02000503020000020003" pitchFamily="2" charset="0"/>
                </a:endParaRPr>
              </a:p>
              <a:p>
                <a:r>
                  <a:rPr lang="en-US" dirty="0">
                    <a:latin typeface="Avenir" panose="02000503020000020003" pitchFamily="2" charset="0"/>
                  </a:rPr>
                  <a:t>The hidden property is whether or not you are in a CpG island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:{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GB" dirty="0">
                  <a:latin typeface="Avenir" panose="02000503020000020003" pitchFamily="2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Avenir" panose="02000503020000020003" pitchFamily="2" charset="0"/>
                  </a:rPr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Avenir" panose="02000503020000020003" pitchFamily="2" charset="0"/>
                  </a:rPr>
                  <a:t> is an integer [0, 1]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Avenir" panose="02000503020000020003" pitchFamily="2" charset="0"/>
                </a:endParaRPr>
              </a:p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Avenir" panose="02000503020000020003" pitchFamily="2" charset="0"/>
                  </a:rPr>
                  <a:t> exists because if you are in a CpG island, there  will be more CpG’s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099B339-70BB-4147-A78F-D3110649E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893" y="2703398"/>
                <a:ext cx="8246214" cy="2585323"/>
              </a:xfrm>
              <a:prstGeom prst="rect">
                <a:avLst/>
              </a:prstGeom>
              <a:blipFill>
                <a:blip r:embed="rId4"/>
                <a:stretch>
                  <a:fillRect l="-462" t="-980" b="-2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F40C533-B76F-3B42-8A5C-D221D4EE0813}"/>
              </a:ext>
            </a:extLst>
          </p:cNvPr>
          <p:cNvSpPr txBox="1"/>
          <p:nvPr/>
        </p:nvSpPr>
        <p:spPr>
          <a:xfrm>
            <a:off x="8006316" y="6519672"/>
            <a:ext cx="4267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65000"/>
                  </a:schemeClr>
                </a:solidFill>
                <a:latin typeface="Avenir" panose="02000503020000020003" pitchFamily="2" charset="0"/>
              </a:rPr>
              <a:t>Durbin et al. (1998) Biological Sequence Analysis</a:t>
            </a:r>
            <a:endParaRPr lang="en-US" sz="1400" b="1" i="1" dirty="0">
              <a:solidFill>
                <a:schemeClr val="bg1">
                  <a:lumMod val="65000"/>
                </a:schemeClr>
              </a:solidFill>
              <a:latin typeface="Avenir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993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3B78E-17A8-5447-A1F2-6590FB8BB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792"/>
            <a:ext cx="12192000" cy="1046285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3600" dirty="0">
                <a:latin typeface="Avenir" panose="02000503020000020003" pitchFamily="2" charset="0"/>
              </a:rPr>
              <a:t>Inferring copy number variation from coverage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5DD389-B293-684F-80E7-70B6B9FF22B1}"/>
              </a:ext>
            </a:extLst>
          </p:cNvPr>
          <p:cNvSpPr txBox="1"/>
          <p:nvPr/>
        </p:nvSpPr>
        <p:spPr>
          <a:xfrm>
            <a:off x="4346448" y="6519672"/>
            <a:ext cx="7927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65000"/>
                  </a:schemeClr>
                </a:solidFill>
                <a:latin typeface="Avenir" panose="02000503020000020003" pitchFamily="2" charset="0"/>
              </a:rPr>
              <a:t>Lucas et al. (2019) Whole-genome sequencing reveals high complexity of … </a:t>
            </a:r>
            <a:r>
              <a:rPr lang="en-US" sz="1400" b="1" i="1" dirty="0">
                <a:solidFill>
                  <a:schemeClr val="bg1">
                    <a:lumMod val="65000"/>
                  </a:schemeClr>
                </a:solidFill>
                <a:latin typeface="Avenir" panose="02000503020000020003" pitchFamily="2" charset="0"/>
              </a:rPr>
              <a:t>Genome Research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DFEEC1-6BED-F143-8F45-BB6C3CDF04EF}"/>
                  </a:ext>
                </a:extLst>
              </p:cNvPr>
              <p:cNvSpPr txBox="1"/>
              <p:nvPr/>
            </p:nvSpPr>
            <p:spPr>
              <a:xfrm>
                <a:off x="7458075" y="1448756"/>
                <a:ext cx="4381500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Avenir" panose="02000503020000020003" pitchFamily="2" charset="0"/>
                  </a:rPr>
                  <a:t>The data is the coverage profile along  the genome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:</m:t>
                    </m:r>
                    <m:d>
                      <m:dPr>
                        <m:begChr m:val="{"/>
                        <m:endChr m:val="}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</m:oMath>
                </a14:m>
                <a:endParaRPr lang="en-GB" dirty="0">
                  <a:latin typeface="Avenir" panose="02000503020000020003" pitchFamily="2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Avenir" panose="02000503020000020003" pitchFamily="2" charset="0"/>
                  </a:rPr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Avenir" panose="02000503020000020003" pitchFamily="2" charset="0"/>
                  </a:rPr>
                  <a:t> the number of reads overlapping a region of the genome</a:t>
                </a:r>
              </a:p>
              <a:p>
                <a:endParaRPr lang="en-US" dirty="0">
                  <a:latin typeface="Avenir" panose="02000503020000020003" pitchFamily="2" charset="0"/>
                </a:endParaRPr>
              </a:p>
              <a:p>
                <a:r>
                  <a:rPr lang="en-US" dirty="0">
                    <a:latin typeface="Avenir" panose="02000503020000020003" pitchFamily="2" charset="0"/>
                  </a:rPr>
                  <a:t>The hidden property is the number </a:t>
                </a:r>
                <a:r>
                  <a:rPr lang="en-US" i="1" dirty="0">
                    <a:latin typeface="Avenir" panose="02000503020000020003" pitchFamily="2" charset="0"/>
                  </a:rPr>
                  <a:t>of copies</a:t>
                </a:r>
                <a:r>
                  <a:rPr lang="en-US" dirty="0">
                    <a:latin typeface="Avenir" panose="02000503020000020003" pitchFamily="2" charset="0"/>
                  </a:rPr>
                  <a:t> of that genomic region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:{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GB" dirty="0">
                  <a:latin typeface="Avenir" panose="02000503020000020003" pitchFamily="2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Avenir" panose="02000503020000020003" pitchFamily="2" charset="0"/>
                  </a:rPr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Avenir" panose="02000503020000020003" pitchFamily="2" charset="0"/>
                  </a:rPr>
                  <a:t> is an integer 1, 2, 3, …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Avenir" panose="02000503020000020003" pitchFamily="2" charset="0"/>
                </a:endParaRPr>
              </a:p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Avenir" panose="02000503020000020003" pitchFamily="2" charset="0"/>
                  </a:rPr>
                  <a:t> exists because more copies of the region,  the more coverage is expected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DFEEC1-6BED-F143-8F45-BB6C3CDF0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8075" y="1448756"/>
                <a:ext cx="4381500" cy="4247317"/>
              </a:xfrm>
              <a:prstGeom prst="rect">
                <a:avLst/>
              </a:prstGeom>
              <a:blipFill>
                <a:blip r:embed="rId3"/>
                <a:stretch>
                  <a:fillRect l="-867" t="-595" r="-289" b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9FA27F8-11C6-2C4F-A3CE-D9F3183FE7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149" y="1448756"/>
            <a:ext cx="6775594" cy="438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458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3B78E-17A8-5447-A1F2-6590FB8BB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792"/>
            <a:ext cx="12192000" cy="1046285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3600" dirty="0">
                <a:latin typeface="Avenir" panose="02000503020000020003" pitchFamily="2" charset="0"/>
              </a:rPr>
              <a:t>Inferring copy number variation from coverage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248841-2D46-C74E-8B7C-AADA87DB6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187" y="1448756"/>
            <a:ext cx="6897412" cy="43616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5DD389-B293-684F-80E7-70B6B9FF22B1}"/>
              </a:ext>
            </a:extLst>
          </p:cNvPr>
          <p:cNvSpPr txBox="1"/>
          <p:nvPr/>
        </p:nvSpPr>
        <p:spPr>
          <a:xfrm>
            <a:off x="4346448" y="6519672"/>
            <a:ext cx="7927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65000"/>
                  </a:schemeClr>
                </a:solidFill>
                <a:latin typeface="Avenir" panose="02000503020000020003" pitchFamily="2" charset="0"/>
              </a:rPr>
              <a:t>Lucas et al. (2019) Whole-genome sequencing reveals high complexity of … </a:t>
            </a:r>
            <a:r>
              <a:rPr lang="en-US" sz="1400" b="1" i="1" dirty="0">
                <a:solidFill>
                  <a:schemeClr val="bg1">
                    <a:lumMod val="65000"/>
                  </a:schemeClr>
                </a:solidFill>
                <a:latin typeface="Avenir" panose="02000503020000020003" pitchFamily="2" charset="0"/>
              </a:rPr>
              <a:t>Genome Research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DFEEC1-6BED-F143-8F45-BB6C3CDF04EF}"/>
                  </a:ext>
                </a:extLst>
              </p:cNvPr>
              <p:cNvSpPr txBox="1"/>
              <p:nvPr/>
            </p:nvSpPr>
            <p:spPr>
              <a:xfrm>
                <a:off x="7458075" y="1448756"/>
                <a:ext cx="4381500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Avenir" panose="02000503020000020003" pitchFamily="2" charset="0"/>
                  </a:rPr>
                  <a:t>The data is the coverage profile along  the genome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:</m:t>
                    </m:r>
                    <m:d>
                      <m:dPr>
                        <m:begChr m:val="{"/>
                        <m:endChr m:val="}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</m:oMath>
                </a14:m>
                <a:endParaRPr lang="en-GB" dirty="0">
                  <a:latin typeface="Avenir" panose="02000503020000020003" pitchFamily="2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Avenir" panose="02000503020000020003" pitchFamily="2" charset="0"/>
                  </a:rPr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Avenir" panose="02000503020000020003" pitchFamily="2" charset="0"/>
                  </a:rPr>
                  <a:t> the number of reads overlapping a region of the genome</a:t>
                </a:r>
              </a:p>
              <a:p>
                <a:endParaRPr lang="en-US" dirty="0">
                  <a:latin typeface="Avenir" panose="02000503020000020003" pitchFamily="2" charset="0"/>
                </a:endParaRPr>
              </a:p>
              <a:p>
                <a:r>
                  <a:rPr lang="en-US" dirty="0">
                    <a:latin typeface="Avenir" panose="02000503020000020003" pitchFamily="2" charset="0"/>
                  </a:rPr>
                  <a:t>The hidden property is the number </a:t>
                </a:r>
                <a:r>
                  <a:rPr lang="en-US" i="1" dirty="0">
                    <a:latin typeface="Avenir" panose="02000503020000020003" pitchFamily="2" charset="0"/>
                  </a:rPr>
                  <a:t>of copies</a:t>
                </a:r>
                <a:r>
                  <a:rPr lang="en-US" dirty="0">
                    <a:latin typeface="Avenir" panose="02000503020000020003" pitchFamily="2" charset="0"/>
                  </a:rPr>
                  <a:t> of that genomic region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:{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GB" dirty="0">
                  <a:latin typeface="Avenir" panose="02000503020000020003" pitchFamily="2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Avenir" panose="02000503020000020003" pitchFamily="2" charset="0"/>
                  </a:rPr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Avenir" panose="02000503020000020003" pitchFamily="2" charset="0"/>
                  </a:rPr>
                  <a:t> is an integer 1, 2, 3, …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Avenir" panose="02000503020000020003" pitchFamily="2" charset="0"/>
                </a:endParaRPr>
              </a:p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Avenir" panose="02000503020000020003" pitchFamily="2" charset="0"/>
                  </a:rPr>
                  <a:t> exists because more copies of the region,  the more coverage is expected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DFEEC1-6BED-F143-8F45-BB6C3CDF0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8075" y="1448756"/>
                <a:ext cx="4381500" cy="4247317"/>
              </a:xfrm>
              <a:prstGeom prst="rect">
                <a:avLst/>
              </a:prstGeom>
              <a:blipFill>
                <a:blip r:embed="rId4"/>
                <a:stretch>
                  <a:fillRect l="-867" t="-595" r="-289" b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7327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3B78E-17A8-5447-A1F2-6590FB8BB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792"/>
            <a:ext cx="12192000" cy="1046285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3600" dirty="0">
                <a:latin typeface="Avenir" panose="02000503020000020003" pitchFamily="2" charset="0"/>
              </a:rPr>
              <a:t>Inferring DNA sequence from electrical current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B3C9DC-767E-F142-9F3E-6BCD15592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228" y="1448756"/>
            <a:ext cx="6720062" cy="47543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BAB24D-FEC1-B540-BAB4-A1F8CD0DF298}"/>
                  </a:ext>
                </a:extLst>
              </p:cNvPr>
              <p:cNvSpPr txBox="1"/>
              <p:nvPr/>
            </p:nvSpPr>
            <p:spPr>
              <a:xfrm>
                <a:off x="7458075" y="1448756"/>
                <a:ext cx="4381500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Avenir" panose="02000503020000020003" pitchFamily="2" charset="0"/>
                  </a:rPr>
                  <a:t>The data is the change in electrical  current (</a:t>
                </a:r>
                <a:r>
                  <a:rPr lang="en-US" dirty="0" err="1">
                    <a:latin typeface="Avenir" panose="02000503020000020003" pitchFamily="2" charset="0"/>
                  </a:rPr>
                  <a:t>pA</a:t>
                </a:r>
                <a:r>
                  <a:rPr lang="en-US" dirty="0">
                    <a:latin typeface="Avenir" panose="02000503020000020003" pitchFamily="2" charset="0"/>
                  </a:rPr>
                  <a:t>) over time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:</m:t>
                    </m:r>
                    <m:d>
                      <m:dPr>
                        <m:begChr m:val="{"/>
                        <m:endChr m:val="}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</m:oMath>
                </a14:m>
                <a:endParaRPr lang="en-GB" dirty="0">
                  <a:latin typeface="Avenir" panose="02000503020000020003" pitchFamily="2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Avenir" panose="02000503020000020003" pitchFamily="2" charset="0"/>
                  </a:rPr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Avenir" panose="02000503020000020003" pitchFamily="2" charset="0"/>
                  </a:rPr>
                  <a:t> is a electrical current value (</a:t>
                </a:r>
                <a:r>
                  <a:rPr lang="en-US" dirty="0" err="1">
                    <a:latin typeface="Avenir" panose="02000503020000020003" pitchFamily="2" charset="0"/>
                  </a:rPr>
                  <a:t>pA</a:t>
                </a:r>
                <a:r>
                  <a:rPr lang="en-US" dirty="0">
                    <a:latin typeface="Avenir" panose="02000503020000020003" pitchFamily="2" charset="0"/>
                  </a:rPr>
                  <a:t>)</a:t>
                </a:r>
              </a:p>
              <a:p>
                <a:endParaRPr lang="en-US" dirty="0">
                  <a:latin typeface="Avenir" panose="02000503020000020003" pitchFamily="2" charset="0"/>
                </a:endParaRPr>
              </a:p>
              <a:p>
                <a:r>
                  <a:rPr lang="en-US" dirty="0">
                    <a:latin typeface="Avenir" panose="02000503020000020003" pitchFamily="2" charset="0"/>
                  </a:rPr>
                  <a:t>The hidden property is the DNA sequence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GB" dirty="0">
                  <a:latin typeface="Avenir" panose="02000503020000020003" pitchFamily="2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Avenir" panose="02000503020000020003" pitchFamily="2" charset="0"/>
                  </a:rPr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Avenir" panose="02000503020000020003" pitchFamily="2" charset="0"/>
                  </a:rPr>
                  <a:t> is a set of three nucleotide letters (</a:t>
                </a:r>
                <a:r>
                  <a:rPr lang="en-US" dirty="0" err="1">
                    <a:latin typeface="Avenir" panose="02000503020000020003" pitchFamily="2" charset="0"/>
                  </a:rPr>
                  <a:t>e.g</a:t>
                </a:r>
                <a:r>
                  <a:rPr lang="en-US" dirty="0">
                    <a:latin typeface="Avenir" panose="02000503020000020003" pitchFamily="2" charset="0"/>
                  </a:rPr>
                  <a:t> </a:t>
                </a:r>
                <a:r>
                  <a:rPr lang="en-US" i="1" dirty="0">
                    <a:latin typeface="Avenir" panose="02000503020000020003" pitchFamily="2" charset="0"/>
                  </a:rPr>
                  <a:t>ATG</a:t>
                </a:r>
                <a:r>
                  <a:rPr lang="en-US" dirty="0">
                    <a:latin typeface="Avenir" panose="02000503020000020003" pitchFamily="2" charset="0"/>
                  </a:rPr>
                  <a:t>)</a:t>
                </a:r>
              </a:p>
              <a:p>
                <a:endParaRPr lang="en-US" dirty="0">
                  <a:latin typeface="Avenir" panose="02000503020000020003" pitchFamily="2" charset="0"/>
                </a:endParaRPr>
              </a:p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Avenir" panose="02000503020000020003" pitchFamily="2" charset="0"/>
                  </a:rPr>
                  <a:t> exists because the DNA sequences influence the currents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BAB24D-FEC1-B540-BAB4-A1F8CD0DF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8075" y="1448756"/>
                <a:ext cx="4381500" cy="3970318"/>
              </a:xfrm>
              <a:prstGeom prst="rect">
                <a:avLst/>
              </a:prstGeom>
              <a:blipFill>
                <a:blip r:embed="rId4"/>
                <a:stretch>
                  <a:fillRect l="-867" t="-637" b="-1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1648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3B78E-17A8-5447-A1F2-6590FB8BB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792"/>
            <a:ext cx="12192000" cy="1046285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3600" dirty="0">
                <a:latin typeface="Avenir" panose="02000503020000020003" pitchFamily="2" charset="0"/>
              </a:rPr>
              <a:t>Inferring DNA sequence from current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CB3B4C-DBC1-144D-9454-0F8418365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39" y="1187128"/>
            <a:ext cx="6388100" cy="4648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F4DE207-6FC1-1344-8D39-863BA1736853}"/>
                  </a:ext>
                </a:extLst>
              </p:cNvPr>
              <p:cNvSpPr txBox="1"/>
              <p:nvPr/>
            </p:nvSpPr>
            <p:spPr>
              <a:xfrm>
                <a:off x="7439025" y="1448756"/>
                <a:ext cx="4381500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Avenir" panose="02000503020000020003" pitchFamily="2" charset="0"/>
                  </a:rPr>
                  <a:t>The data is the change in electrical  current (</a:t>
                </a:r>
                <a:r>
                  <a:rPr lang="en-US" dirty="0" err="1">
                    <a:latin typeface="Avenir" panose="02000503020000020003" pitchFamily="2" charset="0"/>
                  </a:rPr>
                  <a:t>pA</a:t>
                </a:r>
                <a:r>
                  <a:rPr lang="en-US" dirty="0">
                    <a:latin typeface="Avenir" panose="02000503020000020003" pitchFamily="2" charset="0"/>
                  </a:rPr>
                  <a:t>) over time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:</m:t>
                    </m:r>
                    <m:d>
                      <m:dPr>
                        <m:begChr m:val="{"/>
                        <m:endChr m:val="}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</m:oMath>
                </a14:m>
                <a:endParaRPr lang="en-GB" dirty="0">
                  <a:latin typeface="Avenir" panose="02000503020000020003" pitchFamily="2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Avenir" panose="02000503020000020003" pitchFamily="2" charset="0"/>
                  </a:rPr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Avenir" panose="02000503020000020003" pitchFamily="2" charset="0"/>
                  </a:rPr>
                  <a:t> is a electrical current value (</a:t>
                </a:r>
                <a:r>
                  <a:rPr lang="en-US" dirty="0" err="1">
                    <a:latin typeface="Avenir" panose="02000503020000020003" pitchFamily="2" charset="0"/>
                  </a:rPr>
                  <a:t>pA</a:t>
                </a:r>
                <a:r>
                  <a:rPr lang="en-US" dirty="0">
                    <a:latin typeface="Avenir" panose="02000503020000020003" pitchFamily="2" charset="0"/>
                  </a:rPr>
                  <a:t>)</a:t>
                </a:r>
              </a:p>
              <a:p>
                <a:endParaRPr lang="en-US" dirty="0">
                  <a:latin typeface="Avenir" panose="02000503020000020003" pitchFamily="2" charset="0"/>
                </a:endParaRPr>
              </a:p>
              <a:p>
                <a:r>
                  <a:rPr lang="en-US" dirty="0">
                    <a:latin typeface="Avenir" panose="02000503020000020003" pitchFamily="2" charset="0"/>
                  </a:rPr>
                  <a:t>The hidden property is the DNA sequence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GB" dirty="0">
                  <a:latin typeface="Avenir" panose="02000503020000020003" pitchFamily="2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Avenir" panose="02000503020000020003" pitchFamily="2" charset="0"/>
                  </a:rPr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Avenir" panose="02000503020000020003" pitchFamily="2" charset="0"/>
                  </a:rPr>
                  <a:t> is a set of three nucleotide letters (</a:t>
                </a:r>
                <a:r>
                  <a:rPr lang="en-US" dirty="0" err="1">
                    <a:latin typeface="Avenir" panose="02000503020000020003" pitchFamily="2" charset="0"/>
                  </a:rPr>
                  <a:t>e.g</a:t>
                </a:r>
                <a:r>
                  <a:rPr lang="en-US" dirty="0">
                    <a:latin typeface="Avenir" panose="02000503020000020003" pitchFamily="2" charset="0"/>
                  </a:rPr>
                  <a:t> </a:t>
                </a:r>
                <a:r>
                  <a:rPr lang="en-US" i="1" dirty="0">
                    <a:latin typeface="Avenir" panose="02000503020000020003" pitchFamily="2" charset="0"/>
                  </a:rPr>
                  <a:t>ATG</a:t>
                </a:r>
                <a:r>
                  <a:rPr lang="en-US" dirty="0">
                    <a:latin typeface="Avenir" panose="02000503020000020003" pitchFamily="2" charset="0"/>
                  </a:rPr>
                  <a:t>)</a:t>
                </a:r>
              </a:p>
              <a:p>
                <a:endParaRPr lang="en-US" dirty="0">
                  <a:latin typeface="Avenir" panose="02000503020000020003" pitchFamily="2" charset="0"/>
                </a:endParaRPr>
              </a:p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Avenir" panose="02000503020000020003" pitchFamily="2" charset="0"/>
                  </a:rPr>
                  <a:t> exists because the DNA sequences influence the current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F4DE207-6FC1-1344-8D39-863BA17368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9025" y="1448756"/>
                <a:ext cx="4381500" cy="3970318"/>
              </a:xfrm>
              <a:prstGeom prst="rect">
                <a:avLst/>
              </a:prstGeom>
              <a:blipFill>
                <a:blip r:embed="rId4"/>
                <a:stretch>
                  <a:fillRect l="-1156" t="-637" b="-1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6390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1511</TotalTime>
  <Words>2057</Words>
  <Application>Microsoft Macintosh PowerPoint</Application>
  <PresentationFormat>Widescreen</PresentationFormat>
  <Paragraphs>270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Avenir</vt:lpstr>
      <vt:lpstr>Calibri</vt:lpstr>
      <vt:lpstr>Calibri Light</vt:lpstr>
      <vt:lpstr>Cambria Math</vt:lpstr>
      <vt:lpstr>Office Theme</vt:lpstr>
      <vt:lpstr>Hidden Markov Models for Genomics</vt:lpstr>
      <vt:lpstr>When are Hidden Markov Models (HMMs) used?</vt:lpstr>
      <vt:lpstr>When are Hidden Markov Models (HMMs) used?</vt:lpstr>
      <vt:lpstr>HMM examples in genomics</vt:lpstr>
      <vt:lpstr>Inferring location of CpG islands from DNA sequence</vt:lpstr>
      <vt:lpstr>Inferring copy number variation from coverage</vt:lpstr>
      <vt:lpstr>Inferring copy number variation from coverage</vt:lpstr>
      <vt:lpstr>Inferring DNA sequence from electrical current data</vt:lpstr>
      <vt:lpstr>Inferring DNA sequence from current data</vt:lpstr>
      <vt:lpstr>HMM examples in genomics</vt:lpstr>
      <vt:lpstr>HMM examples in genomics</vt:lpstr>
      <vt:lpstr>A more formal look at HMMs</vt:lpstr>
      <vt:lpstr>Markov Process Overview</vt:lpstr>
      <vt:lpstr>A more formal look at HMMs</vt:lpstr>
      <vt:lpstr>A more formal look at HMMs</vt:lpstr>
      <vt:lpstr>Whiteboard example</vt:lpstr>
      <vt:lpstr>What kind of inferences can we make?</vt:lpstr>
      <vt:lpstr>Recursion underlying the Viterbi Algorithm</vt:lpstr>
      <vt:lpstr>The Viterbi Algorithm</vt:lpstr>
      <vt:lpstr>Coding challenge</vt:lpstr>
      <vt:lpstr>What kind of inferences can we make?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Hidden Markov Models for Genomics</dc:title>
  <dc:creator>Microsoft Office User</dc:creator>
  <cp:lastModifiedBy>Gavin Band</cp:lastModifiedBy>
  <cp:revision>69</cp:revision>
  <dcterms:created xsi:type="dcterms:W3CDTF">2021-11-08T09:40:24Z</dcterms:created>
  <dcterms:modified xsi:type="dcterms:W3CDTF">2021-11-09T11:36:56Z</dcterms:modified>
</cp:coreProperties>
</file>