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7"/>
    <p:restoredTop sz="94663"/>
  </p:normalViewPr>
  <p:slideViewPr>
    <p:cSldViewPr snapToGrid="0" snapToObjects="1">
      <p:cViewPr varScale="1">
        <p:scale>
          <a:sx n="71" d="100"/>
          <a:sy n="71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D33E-813A-6147-8BDB-1CDA0AB2F90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i-square_distribution" TargetMode="External"/><Relationship Id="rId13" Type="http://schemas.openxmlformats.org/officeDocument/2006/relationships/hyperlink" Target="https://en.wikipedia.org/wiki/Hypergeometric_distribution" TargetMode="External"/><Relationship Id="rId18" Type="http://schemas.openxmlformats.org/officeDocument/2006/relationships/image" Target="../media/image4.png"/><Relationship Id="rId3" Type="http://schemas.openxmlformats.org/officeDocument/2006/relationships/hyperlink" Target="https://en.wikipedia.org/wiki/Multivariate_normal_distribution" TargetMode="External"/><Relationship Id="rId21" Type="http://schemas.openxmlformats.org/officeDocument/2006/relationships/hyperlink" Target="https://www.well.ox.ac.uk/study/gms" TargetMode="External"/><Relationship Id="rId7" Type="http://schemas.openxmlformats.org/officeDocument/2006/relationships/hyperlink" Target="https://en.wikipedia.org/wiki/Exponential_distribution" TargetMode="External"/><Relationship Id="rId12" Type="http://schemas.openxmlformats.org/officeDocument/2006/relationships/hyperlink" Target="https://en.wikipedia.org/wiki/Multinomial_distribution" TargetMode="External"/><Relationship Id="rId17" Type="http://schemas.openxmlformats.org/officeDocument/2006/relationships/image" Target="../media/image3.png"/><Relationship Id="rId2" Type="http://schemas.openxmlformats.org/officeDocument/2006/relationships/hyperlink" Target="https://en.wikipedia.org/wiki/Normal_distribution" TargetMode="External"/><Relationship Id="rId16" Type="http://schemas.openxmlformats.org/officeDocument/2006/relationships/image" Target="../media/image2.png"/><Relationship Id="rId20" Type="http://schemas.openxmlformats.org/officeDocument/2006/relationships/hyperlink" Target="https://en.wikipedia.org/wiki/List_of_probability_distribu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irichlet_distribution" TargetMode="External"/><Relationship Id="rId11" Type="http://schemas.openxmlformats.org/officeDocument/2006/relationships/hyperlink" Target="https://en.wikipedia.org/wiki/Geometric_distribution" TargetMode="External"/><Relationship Id="rId5" Type="http://schemas.openxmlformats.org/officeDocument/2006/relationships/hyperlink" Target="https://en.wikipedia.org/wiki/Beta_distribution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en.wikipedia.org/wiki/Binomial_distribution" TargetMode="External"/><Relationship Id="rId19" Type="http://schemas.openxmlformats.org/officeDocument/2006/relationships/hyperlink" Target="https://ben18785.shinyapps.io/distribution-zoo/" TargetMode="External"/><Relationship Id="rId4" Type="http://schemas.openxmlformats.org/officeDocument/2006/relationships/hyperlink" Target="https://en.wikipedia.org/wiki/Laplace_distribution" TargetMode="External"/><Relationship Id="rId9" Type="http://schemas.openxmlformats.org/officeDocument/2006/relationships/hyperlink" Target="https://en.wikipedia.org/wiki/Bernoulli_distribution" TargetMode="External"/><Relationship Id="rId14" Type="http://schemas.openxmlformats.org/officeDocument/2006/relationships/hyperlink" Target="https://en.wikipedia.org/wiki/Poisson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342EEDF-9141-924A-81BB-475E31F0DB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0203" y="1111196"/>
              <a:ext cx="11808745" cy="8095956"/>
            </p:xfrm>
            <a:graphic>
              <a:graphicData uri="http://schemas.openxmlformats.org/drawingml/2006/table">
                <a:tbl>
                  <a:tblPr firstRow="1">
                    <a:tableStyleId>{F2DE63D5-997A-4646-A377-4702673A728D}</a:tableStyleId>
                  </a:tblPr>
                  <a:tblGrid>
                    <a:gridCol w="934446">
                      <a:extLst>
                        <a:ext uri="{9D8B030D-6E8A-4147-A177-3AD203B41FA5}">
                          <a16:colId xmlns:a16="http://schemas.microsoft.com/office/drawing/2014/main" val="4167794930"/>
                        </a:ext>
                      </a:extLst>
                    </a:gridCol>
                    <a:gridCol w="1387716">
                      <a:extLst>
                        <a:ext uri="{9D8B030D-6E8A-4147-A177-3AD203B41FA5}">
                          <a16:colId xmlns:a16="http://schemas.microsoft.com/office/drawing/2014/main" val="1237807397"/>
                        </a:ext>
                      </a:extLst>
                    </a:gridCol>
                    <a:gridCol w="1241160">
                      <a:extLst>
                        <a:ext uri="{9D8B030D-6E8A-4147-A177-3AD203B41FA5}">
                          <a16:colId xmlns:a16="http://schemas.microsoft.com/office/drawing/2014/main" val="2395457539"/>
                        </a:ext>
                      </a:extLst>
                    </a:gridCol>
                    <a:gridCol w="1732333">
                      <a:extLst>
                        <a:ext uri="{9D8B030D-6E8A-4147-A177-3AD203B41FA5}">
                          <a16:colId xmlns:a16="http://schemas.microsoft.com/office/drawing/2014/main" val="2581603332"/>
                        </a:ext>
                      </a:extLst>
                    </a:gridCol>
                    <a:gridCol w="1877332">
                      <a:extLst>
                        <a:ext uri="{9D8B030D-6E8A-4147-A177-3AD203B41FA5}">
                          <a16:colId xmlns:a16="http://schemas.microsoft.com/office/drawing/2014/main" val="76338613"/>
                        </a:ext>
                      </a:extLst>
                    </a:gridCol>
                    <a:gridCol w="1651099">
                      <a:extLst>
                        <a:ext uri="{9D8B030D-6E8A-4147-A177-3AD203B41FA5}">
                          <a16:colId xmlns:a16="http://schemas.microsoft.com/office/drawing/2014/main" val="77114664"/>
                        </a:ext>
                      </a:extLst>
                    </a:gridCol>
                    <a:gridCol w="1311312">
                      <a:extLst>
                        <a:ext uri="{9D8B030D-6E8A-4147-A177-3AD203B41FA5}">
                          <a16:colId xmlns:a16="http://schemas.microsoft.com/office/drawing/2014/main" val="2412774933"/>
                        </a:ext>
                      </a:extLst>
                    </a:gridCol>
                    <a:gridCol w="1673347">
                      <a:extLst>
                        <a:ext uri="{9D8B030D-6E8A-4147-A177-3AD203B41FA5}">
                          <a16:colId xmlns:a16="http://schemas.microsoft.com/office/drawing/2014/main" val="2786579572"/>
                        </a:ext>
                      </a:extLst>
                    </a:gridCol>
                  </a:tblGrid>
                  <a:tr h="356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Type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Domain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Name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Parameters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Mass / density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Distribution of…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R pdf function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Applications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9734355"/>
                      </a:ext>
                    </a:extLst>
                  </a:tr>
                  <a:tr h="142313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8654653"/>
                      </a:ext>
                    </a:extLst>
                  </a:tr>
                  <a:tr h="45070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Continuous unbounded</a:t>
                          </a: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2"/>
                            </a:rPr>
                            <a:t>Gaussian or normal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Mean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GB" sz="11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Variance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1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1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Sum of independent scalars (e.g. errors)</a:t>
                          </a: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dnorm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Ubiquitous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634047360"/>
                      </a:ext>
                    </a:extLst>
                  </a:tr>
                  <a:tr h="46924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3"/>
                            </a:rPr>
                            <a:t>Multivariate normal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Mean vector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GB" sz="11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Covariance matrix</a:t>
                          </a:r>
                          <a:r>
                            <a:rPr lang="en-US" sz="1100" baseline="0" dirty="0">
                              <a:latin typeface="FoundrySterling-Book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10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1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Sum of independent vectors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err="1">
                              <a:latin typeface="Courier" pitchFamily="2" charset="0"/>
                            </a:rPr>
                            <a:t>dmvnorm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latin typeface="FoundrySterling-Book" pitchFamily="2" charset="0"/>
                            </a:rPr>
                            <a:t>(</a:t>
                          </a:r>
                          <a:r>
                            <a:rPr lang="en-US" sz="900" dirty="0" err="1">
                              <a:latin typeface="FoundrySterling-Book" pitchFamily="2" charset="0"/>
                            </a:rPr>
                            <a:t>mvtnorm</a:t>
                          </a:r>
                          <a:r>
                            <a:rPr lang="en-US" sz="900" dirty="0">
                              <a:latin typeface="FoundrySterling-Book" pitchFamily="2" charset="0"/>
                            </a:rPr>
                            <a:t> package)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Ubiquitous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92363500"/>
                      </a:ext>
                    </a:extLst>
                  </a:tr>
                  <a:tr h="556291">
                    <a:tc vMerge="1"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4"/>
                            </a:rPr>
                            <a:t>Laplace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FoundrySterling-Book" pitchFamily="2" charset="0"/>
                              <a:cs typeface="Calibri" panose="020F0502020204030204" pitchFamily="34" charset="0"/>
                            </a:rPr>
                            <a:t>or double exponential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Location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Scale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Courier" pitchFamily="2" charset="0"/>
                            </a:rPr>
                            <a:t>Use </a:t>
                          </a:r>
                          <a:r>
                            <a:rPr lang="en-US" sz="1100" dirty="0" err="1">
                              <a:latin typeface="Courier" pitchFamily="2" charset="0"/>
                            </a:rPr>
                            <a:t>dexp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err="1">
                              <a:latin typeface="FoundrySterling-Book" pitchFamily="2" charset="0"/>
                            </a:rPr>
                            <a:t>Regularised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(Lasso)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8100966"/>
                      </a:ext>
                    </a:extLst>
                  </a:tr>
                  <a:tr h="146393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2939989"/>
                      </a:ext>
                    </a:extLst>
                  </a:tr>
                  <a:tr h="44741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Continuous bounded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1100" dirty="0">
                              <a:latin typeface="FoundrySterling-Book" pitchFamily="2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(0,1)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5"/>
                            </a:rPr>
                            <a:t>Beta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100" dirty="0">
                              <a:latin typeface="FoundrySterling-Book" pitchFamily="2" charset="0"/>
                            </a:rPr>
                            <a:t> ( = </a:t>
                          </a:r>
                          <a:r>
                            <a:rPr lang="en-US" sz="1100" baseline="0" dirty="0">
                              <a:latin typeface="FoundrySterling-Book" pitchFamily="2" charset="0"/>
                            </a:rPr>
                            <a:t>“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shape1”)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100" dirty="0">
                              <a:latin typeface="FoundrySterling-Book" pitchFamily="2" charset="0"/>
                            </a:rPr>
                            <a:t> ( = “shape2”)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ctrlPr>
                                          <a:rPr lang="en-GB" sz="11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Order statistics for uniform values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dbeta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Prior for binomial-distributed variables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74033186"/>
                      </a:ext>
                    </a:extLst>
                  </a:tr>
                  <a:tr h="613994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latin typeface="FoundrySterling-Book" pitchFamily="2" charset="0"/>
                            </a:rPr>
                            <a:t>(d-1)-dimensional</a:t>
                          </a:r>
                          <a:r>
                            <a:rPr lang="en-US" sz="900" baseline="0" dirty="0">
                              <a:latin typeface="FoundrySterling-Book" pitchFamily="2" charset="0"/>
                            </a:rPr>
                            <a:t> </a:t>
                          </a:r>
                          <a:r>
                            <a:rPr lang="en-US" sz="900" dirty="0">
                              <a:latin typeface="FoundrySterling-Book" pitchFamily="2" charset="0"/>
                            </a:rPr>
                            <a:t>simplex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6"/>
                            </a:rPr>
                            <a:t>Dirichlet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latin typeface="FoundrySterling-Book" pitchFamily="2" charset="0"/>
                            </a:rPr>
                            <a:t>“shape” parameters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,⋯,</m:t>
                                    </m:r>
                                    <m:sSub>
                                      <m:sSub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GB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GB" sz="110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Prior for multinomial-distribution variables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0931636"/>
                      </a:ext>
                    </a:extLst>
                  </a:tr>
                  <a:tr h="142313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3656726"/>
                      </a:ext>
                    </a:extLst>
                  </a:tr>
                  <a:tr h="42693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Continuous positive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[0,∞)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7"/>
                            </a:rPr>
                            <a:t>Exponential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Rate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Time between events </a:t>
                          </a:r>
                          <a:r>
                            <a:rPr lang="en-US" sz="1100" dirty="0" err="1">
                              <a:latin typeface="FoundrySterling-Book" pitchFamily="2" charset="0"/>
                            </a:rPr>
                            <a:t>occuring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at fixed rate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dexp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Modelling waiting times between rare events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4217868"/>
                      </a:ext>
                    </a:extLst>
                  </a:tr>
                  <a:tr h="567472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ctrlPr>
                                    <a:rPr lang="en-GB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100" smtClean="0">
                                      <a:latin typeface="Cambria Math" panose="02040503050406030204" pitchFamily="18" charset="0"/>
                                    </a:rPr>
                                    <m:t>0,∞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latin typeface="FoundrySterling-Book" pitchFamily="2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(0,∞)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8"/>
                            </a:rPr>
                            <a:t>Chi-squared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dirty="0">
                              <a:latin typeface="FoundrySterling-Book" pitchFamily="2" charset="0"/>
                            </a:rPr>
                            <a:t>Degrees of freedom</a:t>
                          </a:r>
                          <a:r>
                            <a:rPr lang="en-GB" sz="1100" baseline="0" dirty="0">
                              <a:latin typeface="FoundrySterling-Book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1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GB" sz="11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1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1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GB" sz="11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sz="11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1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1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GB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GB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GB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GB" sz="11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num>
                                      <m:den>
                                        <m:r>
                                          <a:rPr lang="en-GB" sz="11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Sum of squared Gaussian variables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dchisq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Likelihood ratio test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9394245"/>
                      </a:ext>
                    </a:extLst>
                  </a:tr>
                  <a:tr h="142313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9522362"/>
                      </a:ext>
                    </a:extLst>
                  </a:tr>
                  <a:tr h="356222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Discrete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∈{0,1}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9"/>
                            </a:rPr>
                            <a:t>Bernoulli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Success probability p</a:t>
                          </a:r>
                          <a:endParaRPr lang="en-US" sz="1100" i="1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Coin flip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dbinom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Logistic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62317958"/>
                      </a:ext>
                    </a:extLst>
                  </a:tr>
                  <a:tr h="597713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∈{0,⋯,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0"/>
                            </a:rPr>
                            <a:t>Binomial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Number of trials n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Success probability p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10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Coin flips /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sample with replacement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dbinom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Logistic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46437625"/>
                      </a:ext>
                    </a:extLst>
                  </a:tr>
                  <a:tr h="61484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∈0,1,⋯</m:t>
                                </m:r>
                              </m:oMath>
                            </m:oMathPara>
                          </a14:m>
                          <a:endParaRPr lang="en-GB" sz="1100" b="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1"/>
                            </a:rPr>
                            <a:t>Geometric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Success probability p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Number of Bernoulli trials before 1</a:t>
                          </a:r>
                          <a:r>
                            <a:rPr lang="en-US" sz="1100" baseline="30000" dirty="0">
                              <a:latin typeface="FoundrySterling-Book" pitchFamily="2" charset="0"/>
                            </a:rPr>
                            <a:t>st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success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dgeom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26525213"/>
                      </a:ext>
                    </a:extLst>
                  </a:tr>
                  <a:tr h="61484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0,⋯,</m:t>
                                        </m:r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1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2"/>
                            </a:rPr>
                            <a:t>Multinomial or categorical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Outcome probabilities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Sup>
                                  <m:sSubSup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Possible outcomes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dmultinom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Multinomial logistic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70646582"/>
                      </a:ext>
                    </a:extLst>
                  </a:tr>
                  <a:tr h="6774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{0,⋯,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3"/>
                            </a:rPr>
                            <a:t>Hypergeometric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Population size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brk m:alnAt="7"/>
                                </m:rP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Total no. of successes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No. of draws n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1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1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Sample without replacement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dhyper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Fisher’s exact test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72420102"/>
                      </a:ext>
                    </a:extLst>
                  </a:tr>
                  <a:tr h="142313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400" b="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61591494"/>
                      </a:ext>
                    </a:extLst>
                  </a:tr>
                  <a:tr h="614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Count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100" smtClean="0">
                                    <a:latin typeface="Cambria Math" panose="02040503050406030204" pitchFamily="18" charset="0"/>
                                  </a:rPr>
                                  <m:t>∈0,1,⋯</m:t>
                                </m:r>
                              </m:oMath>
                            </m:oMathPara>
                          </a14:m>
                          <a:endParaRPr lang="en-GB" sz="1100" b="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4"/>
                            </a:rPr>
                            <a:t>Poisson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dirty="0">
                              <a:latin typeface="FoundrySterling-Book" pitchFamily="2" charset="0"/>
                            </a:rPr>
                            <a:t>Rate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GB" sz="11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10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Number of events </a:t>
                          </a:r>
                          <a:r>
                            <a:rPr lang="en-US" sz="1100" dirty="0" err="1">
                              <a:latin typeface="FoundrySterling-Book" pitchFamily="2" charset="0"/>
                            </a:rPr>
                            <a:t>occuring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at fixed rate in a unit of time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dpois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Modelling rare events (e.g. sequence reads along genome)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3284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342EEDF-9141-924A-81BB-475E31F0DB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0203" y="1111196"/>
              <a:ext cx="11808745" cy="8095956"/>
            </p:xfrm>
            <a:graphic>
              <a:graphicData uri="http://schemas.openxmlformats.org/drawingml/2006/table">
                <a:tbl>
                  <a:tblPr firstRow="1">
                    <a:tableStyleId>{F2DE63D5-997A-4646-A377-4702673A728D}</a:tableStyleId>
                  </a:tblPr>
                  <a:tblGrid>
                    <a:gridCol w="934446">
                      <a:extLst>
                        <a:ext uri="{9D8B030D-6E8A-4147-A177-3AD203B41FA5}">
                          <a16:colId xmlns:a16="http://schemas.microsoft.com/office/drawing/2014/main" val="4167794930"/>
                        </a:ext>
                      </a:extLst>
                    </a:gridCol>
                    <a:gridCol w="1387716">
                      <a:extLst>
                        <a:ext uri="{9D8B030D-6E8A-4147-A177-3AD203B41FA5}">
                          <a16:colId xmlns:a16="http://schemas.microsoft.com/office/drawing/2014/main" val="1237807397"/>
                        </a:ext>
                      </a:extLst>
                    </a:gridCol>
                    <a:gridCol w="1241160">
                      <a:extLst>
                        <a:ext uri="{9D8B030D-6E8A-4147-A177-3AD203B41FA5}">
                          <a16:colId xmlns:a16="http://schemas.microsoft.com/office/drawing/2014/main" val="2395457539"/>
                        </a:ext>
                      </a:extLst>
                    </a:gridCol>
                    <a:gridCol w="1732333">
                      <a:extLst>
                        <a:ext uri="{9D8B030D-6E8A-4147-A177-3AD203B41FA5}">
                          <a16:colId xmlns:a16="http://schemas.microsoft.com/office/drawing/2014/main" val="2581603332"/>
                        </a:ext>
                      </a:extLst>
                    </a:gridCol>
                    <a:gridCol w="1877332">
                      <a:extLst>
                        <a:ext uri="{9D8B030D-6E8A-4147-A177-3AD203B41FA5}">
                          <a16:colId xmlns:a16="http://schemas.microsoft.com/office/drawing/2014/main" val="76338613"/>
                        </a:ext>
                      </a:extLst>
                    </a:gridCol>
                    <a:gridCol w="1651099">
                      <a:extLst>
                        <a:ext uri="{9D8B030D-6E8A-4147-A177-3AD203B41FA5}">
                          <a16:colId xmlns:a16="http://schemas.microsoft.com/office/drawing/2014/main" val="77114664"/>
                        </a:ext>
                      </a:extLst>
                    </a:gridCol>
                    <a:gridCol w="1311312">
                      <a:extLst>
                        <a:ext uri="{9D8B030D-6E8A-4147-A177-3AD203B41FA5}">
                          <a16:colId xmlns:a16="http://schemas.microsoft.com/office/drawing/2014/main" val="2412774933"/>
                        </a:ext>
                      </a:extLst>
                    </a:gridCol>
                    <a:gridCol w="1673347">
                      <a:extLst>
                        <a:ext uri="{9D8B030D-6E8A-4147-A177-3AD203B41FA5}">
                          <a16:colId xmlns:a16="http://schemas.microsoft.com/office/drawing/2014/main" val="2786579572"/>
                        </a:ext>
                      </a:extLst>
                    </a:gridCol>
                  </a:tblGrid>
                  <a:tr h="356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Type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Domain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Name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Parameters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Mass / density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Distribution of…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R pdf function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FoundrySterling-Book" pitchFamily="2" charset="0"/>
                            </a:rPr>
                            <a:t>Applications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b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9734355"/>
                      </a:ext>
                    </a:extLst>
                  </a:tr>
                  <a:tr h="146348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8654653"/>
                      </a:ext>
                    </a:extLst>
                  </a:tr>
                  <a:tr h="45070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Continuous unbounded</a:t>
                          </a: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68807" t="-117143" r="-687156" b="-1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2"/>
                            </a:rPr>
                            <a:t>Gaussian or normal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205839" t="-117143" r="-375182" b="-1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283108" t="-117143" r="-247297" b="-1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Sum of independent scalars (e.g. errors)</a:t>
                          </a: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dnorm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Ubiquitous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634047360"/>
                      </a:ext>
                    </a:extLst>
                  </a:tr>
                  <a:tr h="46924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68807" t="-205405" r="-687156" b="-14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3"/>
                            </a:rPr>
                            <a:t>Multivariate normal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205839" t="-205405" r="-375182" b="-14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283108" t="-205405" r="-247297" b="-14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Sum of independent vectors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err="1">
                              <a:latin typeface="Courier" pitchFamily="2" charset="0"/>
                            </a:rPr>
                            <a:t>dmvnorm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latin typeface="FoundrySterling-Book" pitchFamily="2" charset="0"/>
                            </a:rPr>
                            <a:t>(</a:t>
                          </a:r>
                          <a:r>
                            <a:rPr lang="en-US" sz="900" dirty="0" err="1">
                              <a:latin typeface="FoundrySterling-Book" pitchFamily="2" charset="0"/>
                            </a:rPr>
                            <a:t>mvtnorm</a:t>
                          </a:r>
                          <a:r>
                            <a:rPr lang="en-US" sz="900" dirty="0">
                              <a:latin typeface="FoundrySterling-Book" pitchFamily="2" charset="0"/>
                            </a:rPr>
                            <a:t> package)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Ubiquitous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92363500"/>
                      </a:ext>
                    </a:extLst>
                  </a:tr>
                  <a:tr h="556291">
                    <a:tc vMerge="1"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68807" t="-256818" r="-687156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4"/>
                            </a:rPr>
                            <a:t>Laplace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FoundrySterling-Book" pitchFamily="2" charset="0"/>
                              <a:cs typeface="Calibri" panose="020F0502020204030204" pitchFamily="34" charset="0"/>
                            </a:rPr>
                            <a:t>or double exponential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5839" t="-256818" r="-375182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83108" t="-256818" r="-247297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Courier" pitchFamily="2" charset="0"/>
                            </a:rPr>
                            <a:t>Use </a:t>
                          </a:r>
                          <a:r>
                            <a:rPr lang="en-US" sz="1100" dirty="0" err="1">
                              <a:latin typeface="Courier" pitchFamily="2" charset="0"/>
                            </a:rPr>
                            <a:t>dexp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err="1">
                              <a:latin typeface="FoundrySterling-Book" pitchFamily="2" charset="0"/>
                            </a:rPr>
                            <a:t>Regularised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(Lasso)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8100966"/>
                      </a:ext>
                    </a:extLst>
                  </a:tr>
                  <a:tr h="146393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2939989"/>
                      </a:ext>
                    </a:extLst>
                  </a:tr>
                  <a:tr h="44741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Continuous bounded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  <a:blipFill>
                          <a:blip r:embed="rId15"/>
                          <a:stretch>
                            <a:fillRect l="-68807" t="-466667" r="-687156" b="-1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5"/>
                            </a:rPr>
                            <a:t>Beta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  <a:blipFill>
                          <a:blip r:embed="rId15"/>
                          <a:stretch>
                            <a:fillRect l="-205839" t="-466667" r="-375182" b="-1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  <a:blipFill>
                          <a:blip r:embed="rId15"/>
                          <a:stretch>
                            <a:fillRect l="-283108" t="-466667" r="-247297" b="-1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Order statistics for uniform values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dbeta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Prior for binomial-distributed variables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74033186"/>
                      </a:ext>
                    </a:extLst>
                  </a:tr>
                  <a:tr h="613994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68807" t="-425000" r="-687156" b="-8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6"/>
                            </a:rPr>
                            <a:t>Dirichlet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5839" t="-425000" r="-375182" b="-8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83108" t="-425000" r="-247297" b="-8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Prior for multinomial-distribution variables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0931636"/>
                      </a:ext>
                    </a:extLst>
                  </a:tr>
                  <a:tr h="146348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3656726"/>
                      </a:ext>
                    </a:extLst>
                  </a:tr>
                  <a:tr h="42693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Continuous positive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8807" t="-800000" r="-687156" b="-10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7"/>
                            </a:rPr>
                            <a:t>Exponential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05839" t="-800000" r="-375182" b="-10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83108" t="-800000" r="-247297" b="-10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Time between events </a:t>
                          </a:r>
                          <a:r>
                            <a:rPr lang="en-US" sz="1100" dirty="0" err="1">
                              <a:latin typeface="FoundrySterling-Book" pitchFamily="2" charset="0"/>
                            </a:rPr>
                            <a:t>occuring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at fixed rate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dexp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Modelling waiting times between rare events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4217868"/>
                      </a:ext>
                    </a:extLst>
                  </a:tr>
                  <a:tr h="567472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8807" t="-660000" r="-687156" b="-6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8"/>
                            </a:rPr>
                            <a:t>Chi-squared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05839" t="-660000" r="-375182" b="-6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83108" t="-660000" r="-247297" b="-6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Sum of squared Gaussian variables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dchisq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Likelihood ratio test</a:t>
                          </a: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9394245"/>
                      </a:ext>
                    </a:extLst>
                  </a:tr>
                  <a:tr h="146348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9522362"/>
                      </a:ext>
                    </a:extLst>
                  </a:tr>
                  <a:tr h="356222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Discrete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  <a:blipFill>
                          <a:blip r:embed="rId15"/>
                          <a:stretch>
                            <a:fillRect l="-68807" t="-1264286" r="-687156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9"/>
                            </a:rPr>
                            <a:t>Bernoulli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Success probability p</a:t>
                          </a:r>
                          <a:endParaRPr lang="en-US" sz="1100" i="1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  <a:blipFill>
                          <a:blip r:embed="rId15"/>
                          <a:stretch>
                            <a:fillRect l="-283108" t="-1264286" r="-247297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Coin flip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dbinom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Logistic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62317958"/>
                      </a:ext>
                    </a:extLst>
                  </a:tr>
                  <a:tr h="597713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68807" t="-812766" r="-687156" b="-4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0"/>
                            </a:rPr>
                            <a:t>Binomial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Number of trials n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Success probability p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283108" t="-812766" r="-247297" b="-4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Coin flips /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sample with replacement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dbinom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Logistic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46437625"/>
                      </a:ext>
                    </a:extLst>
                  </a:tr>
                  <a:tr h="61484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68807" t="-893750" r="-687156" b="-3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1"/>
                            </a:rPr>
                            <a:t>Geometric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FoundrySterling-Book" pitchFamily="2" charset="0"/>
                            </a:rPr>
                            <a:t>Success probability p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283108" t="-893750" r="-247297" b="-3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Number of Bernoulli trials before 1</a:t>
                          </a:r>
                          <a:r>
                            <a:rPr lang="en-US" sz="1100" baseline="30000" dirty="0">
                              <a:latin typeface="FoundrySterling-Book" pitchFamily="2" charset="0"/>
                            </a:rPr>
                            <a:t>st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success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dgeom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26525213"/>
                      </a:ext>
                    </a:extLst>
                  </a:tr>
                  <a:tr h="61484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68807" t="-973469" r="-687156" b="-234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2"/>
                            </a:rPr>
                            <a:t>Multinomial or categorical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205839" t="-973469" r="-375182" b="-234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blipFill>
                          <a:blip r:embed="rId15"/>
                          <a:stretch>
                            <a:fillRect l="-283108" t="-973469" r="-247297" b="-234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Possible outcomes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dmultinom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Multinomial logistic regression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70646582"/>
                      </a:ext>
                    </a:extLst>
                  </a:tr>
                  <a:tr h="6774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FoundrySterling-Book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68807" t="-992453" r="-687156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3"/>
                            </a:rPr>
                            <a:t>Hypergeometric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5839" t="-992453" r="-375182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83108" t="-992453" r="-247297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Sample without replacement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dhyper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Fisher’s exact test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72420102"/>
                      </a:ext>
                    </a:extLst>
                  </a:tr>
                  <a:tr h="146348"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400" b="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Courier" pitchFamily="2" charset="0"/>
                          </a:endParaRPr>
                        </a:p>
                      </a:txBody>
                      <a:tcPr marL="85388" marR="85388" marT="42694" marB="42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" dirty="0">
                            <a:latin typeface="FoundrySterling-Book" pitchFamily="2" charset="0"/>
                          </a:endParaRP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61591494"/>
                      </a:ext>
                    </a:extLst>
                  </a:tr>
                  <a:tr h="614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Count</a:t>
                          </a:r>
                        </a:p>
                      </a:txBody>
                      <a:tcPr marL="85388" marR="85388" marT="42694" marB="42694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68807" t="-1231250" r="-68715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hlinkClick r:id="rId14"/>
                            </a:rPr>
                            <a:t>Poisson</a:t>
                          </a:r>
                          <a:endParaRPr lang="en-US" sz="11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5839" t="-1231250" r="-37518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83108" t="-1231250" r="-247297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Number of events </a:t>
                          </a:r>
                          <a:r>
                            <a:rPr lang="en-US" sz="1100" dirty="0" err="1">
                              <a:latin typeface="FoundrySterling-Book" pitchFamily="2" charset="0"/>
                            </a:rPr>
                            <a:t>occuring</a:t>
                          </a:r>
                          <a:r>
                            <a:rPr lang="en-US" sz="1100" dirty="0">
                              <a:latin typeface="FoundrySterling-Book" pitchFamily="2" charset="0"/>
                            </a:rPr>
                            <a:t> at fixed rate in a unit of time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err="1">
                              <a:latin typeface="Courier" pitchFamily="2" charset="0"/>
                            </a:rPr>
                            <a:t>dpois</a:t>
                          </a:r>
                          <a:r>
                            <a:rPr lang="en-US" sz="1100" dirty="0">
                              <a:latin typeface="Courier" pitchFamily="2" charset="0"/>
                            </a:rPr>
                            <a:t>()</a:t>
                          </a:r>
                        </a:p>
                      </a:txBody>
                      <a:tcPr marL="85388" marR="85388" marT="42694" marB="42694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FoundrySterling-Book" pitchFamily="2" charset="0"/>
                            </a:rPr>
                            <a:t>Modelling rare events (e.g. sequence reads along genome)</a:t>
                          </a:r>
                        </a:p>
                      </a:txBody>
                      <a:tcPr marL="85388" marR="85388" marT="42694" marB="42694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328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E7C2C3-A8CF-634A-8BA7-ACA2DCE7D1CD}"/>
              </a:ext>
            </a:extLst>
          </p:cNvPr>
          <p:cNvSpPr txBox="1"/>
          <p:nvPr/>
        </p:nvSpPr>
        <p:spPr>
          <a:xfrm>
            <a:off x="354785" y="508599"/>
            <a:ext cx="2978701" cy="42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4" b="1" dirty="0">
                <a:latin typeface="FOUNDRYSTERLING-BOOK" pitchFamily="2" charset="0"/>
              </a:rPr>
              <a:t>Distributions </a:t>
            </a:r>
            <a:r>
              <a:rPr lang="en-US" sz="2164" b="1" dirty="0" err="1">
                <a:latin typeface="FOUNDRYSTERLING-BOOK" pitchFamily="2" charset="0"/>
              </a:rPr>
              <a:t>cheatsheet</a:t>
            </a:r>
            <a:endParaRPr lang="en-US" sz="2164" b="1" dirty="0">
              <a:latin typeface="FOUNDRYSTERLING-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7579A2-4F35-2641-B880-5095650D28DA}"/>
                  </a:ext>
                </a:extLst>
              </p:cNvPr>
              <p:cNvSpPr txBox="1"/>
              <p:nvPr/>
            </p:nvSpPr>
            <p:spPr>
              <a:xfrm>
                <a:off x="4896597" y="457842"/>
                <a:ext cx="2419252" cy="264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2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121" dirty="0">
                    <a:latin typeface="FoundrySterling-Book" pitchFamily="2" charset="0"/>
                  </a:rPr>
                  <a:t> = beta or multivariate beta function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7579A2-4F35-2641-B880-5095650D2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97" y="457842"/>
                <a:ext cx="2419252" cy="264816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DEFD7-C5D7-BF47-AD2B-45D31FA575AD}"/>
                  </a:ext>
                </a:extLst>
              </p:cNvPr>
              <p:cNvSpPr txBox="1"/>
              <p:nvPr/>
            </p:nvSpPr>
            <p:spPr>
              <a:xfrm>
                <a:off x="7249793" y="457842"/>
                <a:ext cx="1382110" cy="264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21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121" dirty="0">
                    <a:latin typeface="FoundrySterling-Book" pitchFamily="2" charset="0"/>
                  </a:rPr>
                  <a:t> = gamma function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DEFD7-C5D7-BF47-AD2B-45D31FA57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793" y="457842"/>
                <a:ext cx="1382110" cy="264816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CD18CD-3DD4-4C45-8627-BC1A7E137969}"/>
                  </a:ext>
                </a:extLst>
              </p:cNvPr>
              <p:cNvSpPr txBox="1"/>
              <p:nvPr/>
            </p:nvSpPr>
            <p:spPr>
              <a:xfrm>
                <a:off x="4873215" y="665789"/>
                <a:ext cx="1239635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12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2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12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GB" sz="1121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121" dirty="0">
                    <a:latin typeface="FoundrySterling-Book" pitchFamily="2" charset="0"/>
                  </a:rPr>
                  <a:t> = N choose k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CD18CD-3DD4-4C45-8627-BC1A7E137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15" y="665789"/>
                <a:ext cx="1239635" cy="37869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2F4545-750A-6641-8E06-69B2A878BF71}"/>
              </a:ext>
            </a:extLst>
          </p:cNvPr>
          <p:cNvSpPr txBox="1"/>
          <p:nvPr/>
        </p:nvSpPr>
        <p:spPr>
          <a:xfrm>
            <a:off x="6119146" y="727510"/>
            <a:ext cx="2637260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>
                <a:solidFill>
                  <a:srgbClr val="C00000"/>
                </a:solidFill>
                <a:latin typeface="FoundrySterling-Book" pitchFamily="2" charset="0"/>
              </a:rPr>
              <a:t>Red terms</a:t>
            </a:r>
            <a:r>
              <a:rPr lang="en-US" sz="1121" dirty="0">
                <a:latin typeface="FoundrySterling-Book" pitchFamily="2" charset="0"/>
              </a:rPr>
              <a:t> are those that do not involve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CECDF-B629-4E4D-AAC3-42319B128D6B}"/>
              </a:ext>
            </a:extLst>
          </p:cNvPr>
          <p:cNvSpPr txBox="1"/>
          <p:nvPr/>
        </p:nvSpPr>
        <p:spPr>
          <a:xfrm>
            <a:off x="9011842" y="459807"/>
            <a:ext cx="3010761" cy="437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>
                <a:latin typeface="FoundrySterling-Book" pitchFamily="2" charset="0"/>
              </a:rPr>
              <a:t>See also: the </a:t>
            </a:r>
            <a:r>
              <a:rPr lang="en-US" sz="1121" dirty="0">
                <a:latin typeface="Calibri" panose="020F0502020204030204" pitchFamily="34" charset="0"/>
                <a:cs typeface="Calibri" panose="020F0502020204030204" pitchFamily="34" charset="0"/>
                <a:hlinkClick r:id="rId19"/>
              </a:rPr>
              <a:t>distribution zoo</a:t>
            </a:r>
            <a:endParaRPr lang="en-US" sz="112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21" dirty="0">
                <a:latin typeface="FoundrySterling-Book" pitchFamily="2" charset="0"/>
              </a:rPr>
              <a:t>See also: A longer</a:t>
            </a:r>
            <a:r>
              <a:rPr lang="en-US" sz="11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21" dirty="0">
                <a:latin typeface="Calibri" panose="020F0502020204030204" pitchFamily="34" charset="0"/>
                <a:cs typeface="Calibri" panose="020F0502020204030204" pitchFamily="34" charset="0"/>
                <a:hlinkClick r:id="rId20"/>
              </a:rPr>
              <a:t>list of probability distributions</a:t>
            </a:r>
            <a:endParaRPr lang="en-US" sz="112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D6CB8-1973-0148-BF2C-86F4FF1BB581}"/>
              </a:ext>
            </a:extLst>
          </p:cNvPr>
          <p:cNvSpPr txBox="1"/>
          <p:nvPr/>
        </p:nvSpPr>
        <p:spPr>
          <a:xfrm>
            <a:off x="368299" y="816113"/>
            <a:ext cx="2573140" cy="258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1"/>
              </a:rPr>
              <a:t>WHG GMS Programme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22806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10944</TotalTime>
  <Words>422</Words>
  <Application>Microsoft Macintosh PowerPoint</Application>
  <PresentationFormat>A3 Paper (297x420 mm)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</vt:lpstr>
      <vt:lpstr>FoundrySterling-Book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14</cp:revision>
  <dcterms:created xsi:type="dcterms:W3CDTF">2020-10-31T23:18:59Z</dcterms:created>
  <dcterms:modified xsi:type="dcterms:W3CDTF">2021-11-07T14:09:59Z</dcterms:modified>
</cp:coreProperties>
</file>