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198600" cy="9944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63"/>
  </p:normalViewPr>
  <p:slideViewPr>
    <p:cSldViewPr snapToGrid="0" snapToObjects="1">
      <p:cViewPr>
        <p:scale>
          <a:sx n="170" d="100"/>
          <a:sy n="170" d="100"/>
        </p:scale>
        <p:origin x="144" y="-5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895" y="1627426"/>
            <a:ext cx="12068810" cy="3462020"/>
          </a:xfrm>
        </p:spPr>
        <p:txBody>
          <a:bodyPr anchor="b"/>
          <a:lstStyle>
            <a:lvl1pPr algn="ctr">
              <a:defRPr sz="8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825" y="5222955"/>
            <a:ext cx="10648950" cy="2400855"/>
          </a:xfrm>
        </p:spPr>
        <p:txBody>
          <a:bodyPr/>
          <a:lstStyle>
            <a:lvl1pPr marL="0" indent="0" algn="ctr">
              <a:buNone/>
              <a:defRPr sz="3480"/>
            </a:lvl1pPr>
            <a:lvl2pPr marL="662940" indent="0" algn="ctr">
              <a:buNone/>
              <a:defRPr sz="2900"/>
            </a:lvl2pPr>
            <a:lvl3pPr marL="1325880" indent="0" algn="ctr">
              <a:buNone/>
              <a:defRPr sz="2610"/>
            </a:lvl3pPr>
            <a:lvl4pPr marL="1988820" indent="0" algn="ctr">
              <a:buNone/>
              <a:defRPr sz="2320"/>
            </a:lvl4pPr>
            <a:lvl5pPr marL="2651760" indent="0" algn="ctr">
              <a:buNone/>
              <a:defRPr sz="2320"/>
            </a:lvl5pPr>
            <a:lvl6pPr marL="3314700" indent="0" algn="ctr">
              <a:buNone/>
              <a:defRPr sz="2320"/>
            </a:lvl6pPr>
            <a:lvl7pPr marL="3977640" indent="0" algn="ctr">
              <a:buNone/>
              <a:defRPr sz="2320"/>
            </a:lvl7pPr>
            <a:lvl8pPr marL="4640580" indent="0" algn="ctr">
              <a:buNone/>
              <a:defRPr sz="2320"/>
            </a:lvl8pPr>
            <a:lvl9pPr marL="5303520" indent="0" algn="ctr">
              <a:buNone/>
              <a:defRPr sz="23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5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6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874" y="529431"/>
            <a:ext cx="3061573" cy="842716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6154" y="529431"/>
            <a:ext cx="9007237" cy="842716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6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759" y="2479122"/>
            <a:ext cx="12246293" cy="4136469"/>
          </a:xfrm>
        </p:spPr>
        <p:txBody>
          <a:bodyPr anchor="b"/>
          <a:lstStyle>
            <a:lvl1pPr>
              <a:defRPr sz="8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8759" y="6654724"/>
            <a:ext cx="12246293" cy="2175271"/>
          </a:xfrm>
        </p:spPr>
        <p:txBody>
          <a:bodyPr/>
          <a:lstStyle>
            <a:lvl1pPr marL="0" indent="0">
              <a:buNone/>
              <a:defRPr sz="3480">
                <a:solidFill>
                  <a:schemeClr val="tx1"/>
                </a:solidFill>
              </a:defRPr>
            </a:lvl1pPr>
            <a:lvl2pPr marL="66294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325880" indent="0">
              <a:buNone/>
              <a:defRPr sz="2610">
                <a:solidFill>
                  <a:schemeClr val="tx1">
                    <a:tint val="75000"/>
                  </a:schemeClr>
                </a:solidFill>
              </a:defRPr>
            </a:lvl3pPr>
            <a:lvl4pPr marL="19888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4pPr>
            <a:lvl5pPr marL="265176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5pPr>
            <a:lvl6pPr marL="331470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6pPr>
            <a:lvl7pPr marL="397764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7pPr>
            <a:lvl8pPr marL="464058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8pPr>
            <a:lvl9pPr marL="53035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6154" y="2647156"/>
            <a:ext cx="6034405" cy="63094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041" y="2647156"/>
            <a:ext cx="6034405" cy="63094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003" y="529434"/>
            <a:ext cx="12246293" cy="19220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005" y="2437687"/>
            <a:ext cx="6006672" cy="1194672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8005" y="3632359"/>
            <a:ext cx="6006672" cy="53426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88042" y="2437687"/>
            <a:ext cx="6036254" cy="1194672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88042" y="3632359"/>
            <a:ext cx="6036254" cy="53426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1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4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003" y="662940"/>
            <a:ext cx="4579418" cy="232029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6254" y="1431769"/>
            <a:ext cx="7188041" cy="7066756"/>
          </a:xfrm>
        </p:spPr>
        <p:txBody>
          <a:bodyPr/>
          <a:lstStyle>
            <a:lvl1pPr>
              <a:defRPr sz="4640"/>
            </a:lvl1pPr>
            <a:lvl2pPr>
              <a:defRPr sz="4060"/>
            </a:lvl2pPr>
            <a:lvl3pPr>
              <a:defRPr sz="348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8003" y="2983230"/>
            <a:ext cx="4579418" cy="5526803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2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003" y="662940"/>
            <a:ext cx="4579418" cy="232029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36254" y="1431769"/>
            <a:ext cx="7188041" cy="7066756"/>
          </a:xfrm>
        </p:spPr>
        <p:txBody>
          <a:bodyPr anchor="t"/>
          <a:lstStyle>
            <a:lvl1pPr marL="0" indent="0">
              <a:buNone/>
              <a:defRPr sz="4640"/>
            </a:lvl1pPr>
            <a:lvl2pPr marL="662940" indent="0">
              <a:buNone/>
              <a:defRPr sz="4060"/>
            </a:lvl2pPr>
            <a:lvl3pPr marL="1325880" indent="0">
              <a:buNone/>
              <a:defRPr sz="3480"/>
            </a:lvl3pPr>
            <a:lvl4pPr marL="1988820" indent="0">
              <a:buNone/>
              <a:defRPr sz="2900"/>
            </a:lvl4pPr>
            <a:lvl5pPr marL="2651760" indent="0">
              <a:buNone/>
              <a:defRPr sz="2900"/>
            </a:lvl5pPr>
            <a:lvl6pPr marL="3314700" indent="0">
              <a:buNone/>
              <a:defRPr sz="2900"/>
            </a:lvl6pPr>
            <a:lvl7pPr marL="3977640" indent="0">
              <a:buNone/>
              <a:defRPr sz="2900"/>
            </a:lvl7pPr>
            <a:lvl8pPr marL="4640580" indent="0">
              <a:buNone/>
              <a:defRPr sz="2900"/>
            </a:lvl8pPr>
            <a:lvl9pPr marL="5303520" indent="0">
              <a:buNone/>
              <a:defRPr sz="29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8003" y="2983230"/>
            <a:ext cx="4579418" cy="5526803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6154" y="529434"/>
            <a:ext cx="12246293" cy="1922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154" y="2647156"/>
            <a:ext cx="12246293" cy="630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6154" y="9216710"/>
            <a:ext cx="3194685" cy="52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8FB2-2B90-3840-B37D-15F658754FD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3286" y="9216710"/>
            <a:ext cx="4792028" cy="52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761" y="9216710"/>
            <a:ext cx="3194685" cy="52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5880" rtl="0" eaLnBrk="1" latinLnBrk="0" hangingPunct="1">
        <a:lnSpc>
          <a:spcPct val="90000"/>
        </a:lnSpc>
        <a:spcBef>
          <a:spcPct val="0"/>
        </a:spcBef>
        <a:buNone/>
        <a:defRPr sz="63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470" indent="-331470" algn="l" defTabSz="132588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1pPr>
      <a:lvl2pPr marL="9944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2pPr>
      <a:lvl3pPr marL="16573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2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98323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64617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43091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9720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6349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1pPr>
      <a:lvl2pPr marL="6629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3258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3pPr>
      <a:lvl4pPr marL="19888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65176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31470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39776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6405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3035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hyperlink" Target="https://www.well.ox.ac.uk/study/gms" TargetMode="Externa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em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e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>
            <a:extLst>
              <a:ext uri="{FF2B5EF4-FFF2-40B4-BE49-F238E27FC236}">
                <a16:creationId xmlns:a16="http://schemas.microsoft.com/office/drawing/2014/main" id="{A72CFC6F-25D3-D847-9201-32B1CC96B635}"/>
              </a:ext>
            </a:extLst>
          </p:cNvPr>
          <p:cNvSpPr txBox="1"/>
          <p:nvPr/>
        </p:nvSpPr>
        <p:spPr>
          <a:xfrm>
            <a:off x="3464125" y="354851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Gavin Band, </a:t>
            </a:r>
            <a:r>
              <a:rPr lang="en-US" sz="12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WHG GMS Programme</a:t>
            </a:r>
            <a:r>
              <a:rPr lang="en-US" sz="12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A113D-17CC-AC47-9A67-586115CB921E}"/>
              </a:ext>
            </a:extLst>
          </p:cNvPr>
          <p:cNvSpPr txBox="1"/>
          <p:nvPr/>
        </p:nvSpPr>
        <p:spPr>
          <a:xfrm>
            <a:off x="364169" y="216719"/>
            <a:ext cx="3103033" cy="476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Probability </a:t>
            </a:r>
            <a:r>
              <a:rPr lang="en-US" sz="2400" b="1" dirty="0" err="1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cheatsheet</a:t>
            </a:r>
            <a:endParaRPr lang="en-US" sz="2400" b="1" dirty="0">
              <a:latin typeface="FoundrySterling-Book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30D6D2-A410-4E42-80C8-D1797AB7FC14}"/>
              </a:ext>
            </a:extLst>
          </p:cNvPr>
          <p:cNvSpPr txBox="1"/>
          <p:nvPr/>
        </p:nvSpPr>
        <p:spPr>
          <a:xfrm>
            <a:off x="321692" y="4925296"/>
            <a:ext cx="2327357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3. Probability is computable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AE820CB-4C80-D048-88A8-D0D396A4154E}"/>
              </a:ext>
            </a:extLst>
          </p:cNvPr>
          <p:cNvGrpSpPr/>
          <p:nvPr/>
        </p:nvGrpSpPr>
        <p:grpSpPr>
          <a:xfrm>
            <a:off x="770081" y="6501961"/>
            <a:ext cx="2445267" cy="447396"/>
            <a:chOff x="1052908" y="5918090"/>
            <a:chExt cx="2445267" cy="44739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566534-AF5A-144E-A790-0A04535C89EC}"/>
                </a:ext>
              </a:extLst>
            </p:cNvPr>
            <p:cNvGrpSpPr/>
            <p:nvPr/>
          </p:nvGrpSpPr>
          <p:grpSpPr>
            <a:xfrm>
              <a:off x="1052908" y="5918090"/>
              <a:ext cx="936435" cy="447396"/>
              <a:chOff x="1098867" y="5220031"/>
              <a:chExt cx="936435" cy="447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E6B834B-1134-4C47-8867-FC0AE7CB9F9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1013" y="5220031"/>
                    <a:ext cx="885295" cy="2857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1200" dirty="0">
                      <a:latin typeface="FoundrySterling-Book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E6B834B-1134-4C47-8867-FC0AE7CB9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1013" y="5220031"/>
                    <a:ext cx="885295" cy="2857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8F1812-C34E-A046-8453-58BAD63879E1}"/>
                  </a:ext>
                </a:extLst>
              </p:cNvPr>
              <p:cNvSpPr txBox="1"/>
              <p:nvPr/>
            </p:nvSpPr>
            <p:spPr>
              <a:xfrm>
                <a:off x="1098867" y="5445143"/>
                <a:ext cx="936435" cy="22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“A and B given C”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A67CD96-8652-8941-951B-D5C2236B4189}"/>
                </a:ext>
              </a:extLst>
            </p:cNvPr>
            <p:cNvGrpSpPr/>
            <p:nvPr/>
          </p:nvGrpSpPr>
          <p:grpSpPr>
            <a:xfrm>
              <a:off x="1839785" y="5918090"/>
              <a:ext cx="1658390" cy="447396"/>
              <a:chOff x="2316626" y="5220031"/>
              <a:chExt cx="1658390" cy="447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E789A2F-D6CE-D143-93DE-44D60B06995C}"/>
                      </a:ext>
                    </a:extLst>
                  </p:cNvPr>
                  <p:cNvSpPr txBox="1"/>
                  <p:nvPr/>
                </p:nvSpPr>
                <p:spPr>
                  <a:xfrm>
                    <a:off x="2316626" y="5220031"/>
                    <a:ext cx="1658390" cy="2857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FoundrySterling-Book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E789A2F-D6CE-D143-93DE-44D60B0699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6626" y="5220031"/>
                    <a:ext cx="1658390" cy="28579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72E2F1-1ED1-F74E-A4F1-814DB37D8B56}"/>
                  </a:ext>
                </a:extLst>
              </p:cNvPr>
              <p:cNvSpPr txBox="1"/>
              <p:nvPr/>
            </p:nvSpPr>
            <p:spPr>
              <a:xfrm>
                <a:off x="2414346" y="5445143"/>
                <a:ext cx="936434" cy="22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“A given B and C”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130D31-16AF-294F-835F-BE40B78B55AA}"/>
                  </a:ext>
                </a:extLst>
              </p:cNvPr>
              <p:cNvSpPr txBox="1"/>
              <p:nvPr/>
            </p:nvSpPr>
            <p:spPr>
              <a:xfrm>
                <a:off x="3242138" y="5445142"/>
                <a:ext cx="668503" cy="222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“B given C”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794EC5-CBCA-1441-9FD9-D5BE1342C124}"/>
              </a:ext>
            </a:extLst>
          </p:cNvPr>
          <p:cNvGrpSpPr/>
          <p:nvPr/>
        </p:nvGrpSpPr>
        <p:grpSpPr>
          <a:xfrm>
            <a:off x="952682" y="5333107"/>
            <a:ext cx="1761726" cy="436133"/>
            <a:chOff x="746686" y="5220031"/>
            <a:chExt cx="1761726" cy="436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ED20DB-2415-6145-A6C7-020BB7DB064C}"/>
                    </a:ext>
                  </a:extLst>
                </p:cNvPr>
                <p:cNvSpPr txBox="1"/>
                <p:nvPr/>
              </p:nvSpPr>
              <p:spPr>
                <a:xfrm>
                  <a:off x="746686" y="5220031"/>
                  <a:ext cx="1761726" cy="2857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ED20DB-2415-6145-A6C7-020BB7DB0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86" y="5220031"/>
                  <a:ext cx="1761726" cy="285792"/>
                </a:xfrm>
                <a:prstGeom prst="rect">
                  <a:avLst/>
                </a:prstGeom>
                <a:blipFill>
                  <a:blip r:embed="rId5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B8860D-5FFD-914A-9357-826022524244}"/>
                </a:ext>
              </a:extLst>
            </p:cNvPr>
            <p:cNvSpPr txBox="1"/>
            <p:nvPr/>
          </p:nvSpPr>
          <p:spPr>
            <a:xfrm>
              <a:off x="891718" y="5433881"/>
              <a:ext cx="493191" cy="222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“not A”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4B84A3-BAA3-2F4F-9036-8BC889D90085}"/>
              </a:ext>
            </a:extLst>
          </p:cNvPr>
          <p:cNvGrpSpPr/>
          <p:nvPr/>
        </p:nvGrpSpPr>
        <p:grpSpPr>
          <a:xfrm>
            <a:off x="638288" y="5892064"/>
            <a:ext cx="3309431" cy="443020"/>
            <a:chOff x="953585" y="5912016"/>
            <a:chExt cx="3309430" cy="443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737F6C9-5EFF-E744-98E9-A8E201657BEA}"/>
                    </a:ext>
                  </a:extLst>
                </p:cNvPr>
                <p:cNvSpPr txBox="1"/>
                <p:nvPr/>
              </p:nvSpPr>
              <p:spPr>
                <a:xfrm>
                  <a:off x="953585" y="5918090"/>
                  <a:ext cx="1045723" cy="2857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120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737F6C9-5EFF-E744-98E9-A8E201657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585" y="5918090"/>
                  <a:ext cx="1045723" cy="2857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93D6CD-BE9D-E840-8A12-3209D5FE823E}"/>
                </a:ext>
              </a:extLst>
            </p:cNvPr>
            <p:cNvGrpSpPr/>
            <p:nvPr/>
          </p:nvGrpSpPr>
          <p:grpSpPr>
            <a:xfrm>
              <a:off x="1842764" y="5912016"/>
              <a:ext cx="2420251" cy="443020"/>
              <a:chOff x="2319605" y="5213957"/>
              <a:chExt cx="2420251" cy="4430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3CA3B6C-BC1F-2A4A-BF71-4B1D6B7EC5F7}"/>
                      </a:ext>
                    </a:extLst>
                  </p:cNvPr>
                  <p:cNvSpPr txBox="1"/>
                  <p:nvPr/>
                </p:nvSpPr>
                <p:spPr>
                  <a:xfrm>
                    <a:off x="2319605" y="5213957"/>
                    <a:ext cx="2411176" cy="2857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FoundrySterling-Book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3CA3B6C-BC1F-2A4A-BF71-4B1D6B7EC5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05" y="5213957"/>
                    <a:ext cx="2411176" cy="28579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C79D3C-E85B-1646-9D5E-2ADB19F4DB65}"/>
                  </a:ext>
                </a:extLst>
              </p:cNvPr>
              <p:cNvSpPr txBox="1"/>
              <p:nvPr/>
            </p:nvSpPr>
            <p:spPr>
              <a:xfrm>
                <a:off x="3803422" y="5434694"/>
                <a:ext cx="936434" cy="222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“A and B given C”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3591B49-E1BB-F145-9858-6FEFDE5953E3}"/>
              </a:ext>
            </a:extLst>
          </p:cNvPr>
          <p:cNvGrpSpPr/>
          <p:nvPr/>
        </p:nvGrpSpPr>
        <p:grpSpPr>
          <a:xfrm>
            <a:off x="1408574" y="9171515"/>
            <a:ext cx="2394697" cy="498814"/>
            <a:chOff x="1095054" y="5814856"/>
            <a:chExt cx="2394697" cy="498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B913368-8D2B-E044-94F5-80BDD9E6A0A8}"/>
                    </a:ext>
                  </a:extLst>
                </p:cNvPr>
                <p:cNvSpPr txBox="1"/>
                <p:nvPr/>
              </p:nvSpPr>
              <p:spPr>
                <a:xfrm>
                  <a:off x="1095054" y="5918090"/>
                  <a:ext cx="885295" cy="2857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B913368-8D2B-E044-94F5-80BDD9E6A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054" y="5918090"/>
                  <a:ext cx="885295" cy="2857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B888DCA-F6BE-3348-BEF2-CD2F1107CF03}"/>
                    </a:ext>
                  </a:extLst>
                </p:cNvPr>
                <p:cNvSpPr txBox="1"/>
                <p:nvPr/>
              </p:nvSpPr>
              <p:spPr>
                <a:xfrm>
                  <a:off x="1837380" y="5814856"/>
                  <a:ext cx="1652371" cy="4988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B888DCA-F6BE-3348-BEF2-CD2F1107C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380" y="5814856"/>
                  <a:ext cx="1652371" cy="498814"/>
                </a:xfrm>
                <a:prstGeom prst="rect">
                  <a:avLst/>
                </a:prstGeom>
                <a:blipFill>
                  <a:blip r:embed="rId9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8D43DE8F-8863-D741-B804-D63E1901AC69}"/>
              </a:ext>
            </a:extLst>
          </p:cNvPr>
          <p:cNvSpPr txBox="1"/>
          <p:nvPr/>
        </p:nvSpPr>
        <p:spPr>
          <a:xfrm>
            <a:off x="366291" y="9262233"/>
            <a:ext cx="1042283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Bayes’ rule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CEA28D-A967-0F40-8525-4B7C81077CBC}"/>
              </a:ext>
            </a:extLst>
          </p:cNvPr>
          <p:cNvSpPr txBox="1"/>
          <p:nvPr/>
        </p:nvSpPr>
        <p:spPr>
          <a:xfrm>
            <a:off x="413979" y="5298876"/>
            <a:ext cx="273223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I.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12C836E-0119-7244-8783-29B6F25F177F}"/>
              </a:ext>
            </a:extLst>
          </p:cNvPr>
          <p:cNvSpPr txBox="1"/>
          <p:nvPr/>
        </p:nvSpPr>
        <p:spPr>
          <a:xfrm>
            <a:off x="387999" y="5893349"/>
            <a:ext cx="316224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II.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D1C2D17-C0E9-8F42-8358-A56532969489}"/>
              </a:ext>
            </a:extLst>
          </p:cNvPr>
          <p:cNvSpPr txBox="1"/>
          <p:nvPr/>
        </p:nvSpPr>
        <p:spPr>
          <a:xfrm>
            <a:off x="373529" y="6508941"/>
            <a:ext cx="359225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III.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CEC9E09-7206-054D-99A0-98D4EDD30B31}"/>
              </a:ext>
            </a:extLst>
          </p:cNvPr>
          <p:cNvSpPr txBox="1"/>
          <p:nvPr/>
        </p:nvSpPr>
        <p:spPr>
          <a:xfrm>
            <a:off x="321691" y="7526919"/>
            <a:ext cx="3296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4. Practically useful tools for computation: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AA80AA-5827-2240-97D6-7050563FE4A3}"/>
              </a:ext>
            </a:extLst>
          </p:cNvPr>
          <p:cNvSpPr txBox="1"/>
          <p:nvPr/>
        </p:nvSpPr>
        <p:spPr>
          <a:xfrm>
            <a:off x="4669727" y="5335074"/>
            <a:ext cx="2019733" cy="285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FoundrySterling-Book" pitchFamily="2" charset="0"/>
              </a:rPr>
              <a:t>(A either occurs or doesn’t.)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E5BD75-8A03-1044-9211-25490D5DF424}"/>
              </a:ext>
            </a:extLst>
          </p:cNvPr>
          <p:cNvSpPr txBox="1"/>
          <p:nvPr/>
        </p:nvSpPr>
        <p:spPr>
          <a:xfrm>
            <a:off x="4723944" y="5825325"/>
            <a:ext cx="1966334" cy="47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FoundrySterling-Book" pitchFamily="2" charset="0"/>
              </a:rPr>
              <a:t>(One of them must occur,</a:t>
            </a:r>
          </a:p>
          <a:p>
            <a:pPr algn="r"/>
            <a:r>
              <a:rPr lang="en-US" sz="1200" dirty="0">
                <a:latin typeface="FoundrySterling-Book" pitchFamily="2" charset="0"/>
              </a:rPr>
              <a:t>but don’t double-count)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D97ED7-E34C-AF4D-9B3B-1C431F633734}"/>
              </a:ext>
            </a:extLst>
          </p:cNvPr>
          <p:cNvSpPr txBox="1"/>
          <p:nvPr/>
        </p:nvSpPr>
        <p:spPr>
          <a:xfrm>
            <a:off x="3262241" y="6511272"/>
            <a:ext cx="3427217" cy="28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FoundrySterling-Book" pitchFamily="2" charset="0"/>
              </a:rPr>
              <a:t>(Split up joint probabilities into conditional ones.)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1BD1D8-6544-7640-9930-5FC08ECD1B72}"/>
              </a:ext>
            </a:extLst>
          </p:cNvPr>
          <p:cNvSpPr txBox="1"/>
          <p:nvPr/>
        </p:nvSpPr>
        <p:spPr>
          <a:xfrm>
            <a:off x="3708285" y="9179484"/>
            <a:ext cx="2786107" cy="47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Computes P(A given B)</a:t>
            </a:r>
          </a:p>
          <a:p>
            <a:r>
              <a:rPr lang="en-US" sz="1200" dirty="0">
                <a:latin typeface="FoundrySterling-Book" pitchFamily="2" charset="0"/>
              </a:rPr>
              <a:t>in terms of P(B given 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1253596-7A2E-584C-938E-1E6F7EE68718}"/>
                  </a:ext>
                </a:extLst>
              </p:cNvPr>
              <p:cNvSpPr txBox="1"/>
              <p:nvPr/>
            </p:nvSpPr>
            <p:spPr>
              <a:xfrm>
                <a:off x="634951" y="7046613"/>
                <a:ext cx="58594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“Independence” happens in when the middle term simplifies: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1253596-7A2E-584C-938E-1E6F7EE68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51" y="7046613"/>
                <a:ext cx="5859440" cy="276999"/>
              </a:xfrm>
              <a:prstGeom prst="rect">
                <a:avLst/>
              </a:prstGeom>
              <a:blipFill>
                <a:blip r:embed="rId1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057FC27-1371-6941-8716-653E300E727E}"/>
                  </a:ext>
                </a:extLst>
              </p:cNvPr>
              <p:cNvSpPr txBox="1"/>
              <p:nvPr/>
            </p:nvSpPr>
            <p:spPr>
              <a:xfrm>
                <a:off x="1702702" y="8069430"/>
                <a:ext cx="1624122" cy="46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057FC27-1371-6941-8716-653E300E7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702" y="8069430"/>
                <a:ext cx="1624122" cy="461370"/>
              </a:xfrm>
              <a:prstGeom prst="rect">
                <a:avLst/>
              </a:prstGeom>
              <a:blipFill>
                <a:blip r:embed="rId11"/>
                <a:stretch>
                  <a:fillRect t="-140541" r="-769" b="-197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8BA7B072-BA9F-3D4C-A3B9-242E387919A6}"/>
              </a:ext>
            </a:extLst>
          </p:cNvPr>
          <p:cNvSpPr txBox="1"/>
          <p:nvPr/>
        </p:nvSpPr>
        <p:spPr>
          <a:xfrm>
            <a:off x="3708285" y="8034363"/>
            <a:ext cx="304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Computes probability of </a:t>
            </a:r>
            <a:r>
              <a:rPr lang="en-US" sz="1200" i="1" dirty="0">
                <a:latin typeface="FoundrySterling-Book" pitchFamily="2" charset="0"/>
              </a:rPr>
              <a:t>A</a:t>
            </a:r>
            <a:r>
              <a:rPr lang="en-US" sz="1200" dirty="0">
                <a:latin typeface="FoundrySterling-Book" pitchFamily="2" charset="0"/>
              </a:rPr>
              <a:t> by summing (or integrating) over all the possible values of another variable.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140F95-B966-FD47-AE20-A56580DCCD7C}"/>
              </a:ext>
            </a:extLst>
          </p:cNvPr>
          <p:cNvGrpSpPr/>
          <p:nvPr/>
        </p:nvGrpSpPr>
        <p:grpSpPr>
          <a:xfrm>
            <a:off x="926414" y="8687014"/>
            <a:ext cx="4246264" cy="307624"/>
            <a:chOff x="948899" y="8745481"/>
            <a:chExt cx="4246264" cy="30762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E688638-0229-D745-9643-7EF796F06B49}"/>
                </a:ext>
              </a:extLst>
            </p:cNvPr>
            <p:cNvSpPr txBox="1"/>
            <p:nvPr/>
          </p:nvSpPr>
          <p:spPr>
            <a:xfrm>
              <a:off x="948899" y="8751809"/>
              <a:ext cx="1197956" cy="254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FoundrySterling-Book" pitchFamily="2" charset="0"/>
                </a:rPr>
                <a:t>Often seen as: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433150D-60A7-5444-BE1A-67005117CCF3}"/>
                    </a:ext>
                  </a:extLst>
                </p:cNvPr>
                <p:cNvSpPr txBox="1"/>
                <p:nvPr/>
              </p:nvSpPr>
              <p:spPr>
                <a:xfrm>
                  <a:off x="1916448" y="8745481"/>
                  <a:ext cx="1510665" cy="307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GB" sz="8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GB" sz="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sz="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GB" sz="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800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433150D-60A7-5444-BE1A-67005117C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448" y="8745481"/>
                  <a:ext cx="1510665" cy="307624"/>
                </a:xfrm>
                <a:prstGeom prst="rect">
                  <a:avLst/>
                </a:prstGeom>
                <a:blipFill>
                  <a:blip r:embed="rId12"/>
                  <a:stretch>
                    <a:fillRect t="-140000" b="-18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5DE3041-5305-574B-AFA7-D5F4310C924B}"/>
                </a:ext>
              </a:extLst>
            </p:cNvPr>
            <p:cNvSpPr txBox="1"/>
            <p:nvPr/>
          </p:nvSpPr>
          <p:spPr>
            <a:xfrm>
              <a:off x="3366695" y="8751808"/>
              <a:ext cx="1828468" cy="254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FoundrySterling-Book" pitchFamily="2" charset="0"/>
                </a:rPr>
                <a:t>by applying rule III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D96463C-FC63-E540-853E-D93BFD7F955E}"/>
              </a:ext>
            </a:extLst>
          </p:cNvPr>
          <p:cNvSpPr txBox="1"/>
          <p:nvPr/>
        </p:nvSpPr>
        <p:spPr>
          <a:xfrm>
            <a:off x="321691" y="2426678"/>
            <a:ext cx="2479515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2. </a:t>
            </a:r>
            <a:r>
              <a:rPr lang="en-US" sz="1400" b="1" dirty="0">
                <a:latin typeface="FoundrySterling-Book" pitchFamily="2" charset="0"/>
              </a:rPr>
              <a:t>All probability is conditional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19D1BA8-F94C-6E46-A539-6ACC85EEA149}"/>
              </a:ext>
            </a:extLst>
          </p:cNvPr>
          <p:cNvGrpSpPr/>
          <p:nvPr/>
        </p:nvGrpSpPr>
        <p:grpSpPr>
          <a:xfrm>
            <a:off x="1750233" y="2921812"/>
            <a:ext cx="3634949" cy="519137"/>
            <a:chOff x="1701622" y="1805551"/>
            <a:chExt cx="3634949" cy="5191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3B4079B-3037-F04F-9F12-B25AFCB5B74A}"/>
                    </a:ext>
                  </a:extLst>
                </p:cNvPr>
                <p:cNvSpPr txBox="1"/>
                <p:nvPr/>
              </p:nvSpPr>
              <p:spPr>
                <a:xfrm>
                  <a:off x="1944104" y="1851540"/>
                  <a:ext cx="4255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FoundrySterling-Book" pitchFamily="2" charset="0"/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3B4079B-3037-F04F-9F12-B25AFCB5B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104" y="1851540"/>
                  <a:ext cx="425501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5714" r="-1428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C983D0-2C2B-DD4B-B693-1C6EDB89BA85}"/>
                </a:ext>
              </a:extLst>
            </p:cNvPr>
            <p:cNvSpPr txBox="1"/>
            <p:nvPr/>
          </p:nvSpPr>
          <p:spPr>
            <a:xfrm>
              <a:off x="2697395" y="1805551"/>
              <a:ext cx="1240750" cy="31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oundrySterling-Book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always means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A1ADA2-B400-EF48-9D69-74D6205B1775}"/>
                    </a:ext>
                  </a:extLst>
                </p:cNvPr>
                <p:cNvSpPr txBox="1"/>
                <p:nvPr/>
              </p:nvSpPr>
              <p:spPr>
                <a:xfrm>
                  <a:off x="4359282" y="1851540"/>
                  <a:ext cx="615843" cy="2222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FoundrySterling-Book" pitchFamily="2" charset="0"/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A1ADA2-B400-EF48-9D69-74D6205B1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9282" y="1851540"/>
                  <a:ext cx="615843" cy="222283"/>
                </a:xfrm>
                <a:prstGeom prst="rect">
                  <a:avLst/>
                </a:prstGeom>
                <a:blipFill>
                  <a:blip r:embed="rId14"/>
                  <a:stretch>
                    <a:fillRect l="-4082" r="-8163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15B1F5-8631-F343-859A-28ED352E86DC}"/>
                </a:ext>
              </a:extLst>
            </p:cNvPr>
            <p:cNvSpPr txBox="1"/>
            <p:nvPr/>
          </p:nvSpPr>
          <p:spPr>
            <a:xfrm>
              <a:off x="1701622" y="2102404"/>
              <a:ext cx="921548" cy="222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“probability of X”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883F4F7-2DC9-8F4E-B403-DE9FEAEE012B}"/>
                </a:ext>
              </a:extLst>
            </p:cNvPr>
            <p:cNvSpPr txBox="1"/>
            <p:nvPr/>
          </p:nvSpPr>
          <p:spPr>
            <a:xfrm>
              <a:off x="4066051" y="2101474"/>
              <a:ext cx="1270520" cy="222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“probability of X given C”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B47FE43-98AA-4E46-A86A-9BFEAA0C4ED7}"/>
              </a:ext>
            </a:extLst>
          </p:cNvPr>
          <p:cNvSpPr txBox="1"/>
          <p:nvPr/>
        </p:nvSpPr>
        <p:spPr>
          <a:xfrm>
            <a:off x="490105" y="3615297"/>
            <a:ext cx="595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where </a:t>
            </a:r>
            <a:r>
              <a:rPr lang="en-US" sz="14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C represents background information </a:t>
            </a:r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(such as an assumed statistical model). C is often dropped from notation but is </a:t>
            </a:r>
            <a:r>
              <a:rPr lang="en-US" sz="1400" u="sng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always there</a:t>
            </a:r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52DA5D3-94C1-E843-8ACE-03187B8FA001}"/>
              </a:ext>
            </a:extLst>
          </p:cNvPr>
          <p:cNvSpPr txBox="1"/>
          <p:nvPr/>
        </p:nvSpPr>
        <p:spPr>
          <a:xfrm>
            <a:off x="3189538" y="4272363"/>
            <a:ext cx="259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P( transmission | model of infection)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168A13-CC2C-024E-894D-7A87C1DF7493}"/>
              </a:ext>
            </a:extLst>
          </p:cNvPr>
          <p:cNvSpPr txBox="1"/>
          <p:nvPr/>
        </p:nvSpPr>
        <p:spPr>
          <a:xfrm>
            <a:off x="5788008" y="4272363"/>
            <a:ext cx="503039" cy="28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etc.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8BEED99-C736-AA44-8A8C-C19A910606ED}"/>
              </a:ext>
            </a:extLst>
          </p:cNvPr>
          <p:cNvSpPr txBox="1"/>
          <p:nvPr/>
        </p:nvSpPr>
        <p:spPr>
          <a:xfrm>
            <a:off x="321691" y="865937"/>
            <a:ext cx="2940951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1. </a:t>
            </a:r>
            <a:r>
              <a:rPr lang="en-US" sz="1400" b="1" dirty="0">
                <a:latin typeface="FoundrySterling-Book" pitchFamily="2" charset="0"/>
              </a:rPr>
              <a:t>Probability expresses uncertainty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EC4EE6-9A05-384B-B814-A1941417C6AA}"/>
              </a:ext>
            </a:extLst>
          </p:cNvPr>
          <p:cNvSpPr txBox="1"/>
          <p:nvPr/>
        </p:nvSpPr>
        <p:spPr>
          <a:xfrm>
            <a:off x="2387765" y="1299844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=&gt; “X is definitely not true”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1D3C64-5C13-994A-9DB4-B0BE0485A50D}"/>
              </a:ext>
            </a:extLst>
          </p:cNvPr>
          <p:cNvSpPr txBox="1"/>
          <p:nvPr/>
        </p:nvSpPr>
        <p:spPr>
          <a:xfrm>
            <a:off x="2387765" y="1597564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=&gt; “X is definitely true”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8DB8B13-A9AA-624A-B7A4-62DCF0AACE7F}"/>
                  </a:ext>
                </a:extLst>
              </p:cNvPr>
              <p:cNvSpPr txBox="1"/>
              <p:nvPr/>
            </p:nvSpPr>
            <p:spPr>
              <a:xfrm>
                <a:off x="820007" y="1914163"/>
                <a:ext cx="1311338" cy="285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8DB8B13-A9AA-624A-B7A4-62DCF0AAC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7" y="1914163"/>
                <a:ext cx="1311338" cy="2857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55ACBD1C-A191-0D4A-B08F-4121EBF6C10B}"/>
              </a:ext>
            </a:extLst>
          </p:cNvPr>
          <p:cNvSpPr txBox="1"/>
          <p:nvPr/>
        </p:nvSpPr>
        <p:spPr>
          <a:xfrm>
            <a:off x="2387762" y="1885441"/>
            <a:ext cx="2353819" cy="317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=&gt; we are uncertain about 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913E6D9-5C98-9A4F-9332-E73B1FEEF3BB}"/>
                  </a:ext>
                </a:extLst>
              </p:cNvPr>
              <p:cNvSpPr txBox="1"/>
              <p:nvPr/>
            </p:nvSpPr>
            <p:spPr>
              <a:xfrm>
                <a:off x="820006" y="1286427"/>
                <a:ext cx="1016349" cy="285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913E6D9-5C98-9A4F-9332-E73B1FEE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6" y="1286427"/>
                <a:ext cx="1016349" cy="28579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7E857AA-6DF6-E147-AB39-FEF7B4791064}"/>
                  </a:ext>
                </a:extLst>
              </p:cNvPr>
              <p:cNvSpPr txBox="1"/>
              <p:nvPr/>
            </p:nvSpPr>
            <p:spPr>
              <a:xfrm>
                <a:off x="817196" y="1611168"/>
                <a:ext cx="1016349" cy="285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7E857AA-6DF6-E147-AB39-FEF7B4791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96" y="1611168"/>
                <a:ext cx="1016349" cy="28579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60C205D3-7191-D142-B193-6B93F7DCF861}"/>
              </a:ext>
            </a:extLst>
          </p:cNvPr>
          <p:cNvSpPr txBox="1"/>
          <p:nvPr/>
        </p:nvSpPr>
        <p:spPr>
          <a:xfrm>
            <a:off x="4837398" y="1517377"/>
            <a:ext cx="202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Extends basic logic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094D51D-6173-5D41-81DB-30CE54D1D7B3}"/>
              </a:ext>
            </a:extLst>
          </p:cNvPr>
          <p:cNvSpPr/>
          <p:nvPr/>
        </p:nvSpPr>
        <p:spPr>
          <a:xfrm>
            <a:off x="4723944" y="1379837"/>
            <a:ext cx="113454" cy="47510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C9F099-8F91-3640-B16B-8AA0B9776157}"/>
              </a:ext>
            </a:extLst>
          </p:cNvPr>
          <p:cNvSpPr txBox="1"/>
          <p:nvPr/>
        </p:nvSpPr>
        <p:spPr>
          <a:xfrm>
            <a:off x="351723" y="8124028"/>
            <a:ext cx="172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LOTP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  <a:p>
            <a:r>
              <a:rPr lang="en-US" sz="1000" dirty="0">
                <a:latin typeface="FoundrySterling-Book" pitchFamily="2" charset="0"/>
              </a:rPr>
              <a:t>(“Law of total probability”)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BE2B63-0CA1-A345-8EFC-5FB458DF9B12}"/>
              </a:ext>
            </a:extLst>
          </p:cNvPr>
          <p:cNvSpPr txBox="1"/>
          <p:nvPr/>
        </p:nvSpPr>
        <p:spPr>
          <a:xfrm>
            <a:off x="3660295" y="7564359"/>
            <a:ext cx="31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FoundrySterling-Book" pitchFamily="2" charset="0"/>
              </a:rPr>
              <a:t>(derived directly from the rules in </a:t>
            </a:r>
            <a:r>
              <a:rPr lang="en-US" sz="1000" b="1" dirty="0">
                <a:solidFill>
                  <a:srgbClr val="C00000"/>
                </a:solidFill>
                <a:latin typeface="FoundrySterling-Book" pitchFamily="2" charset="0"/>
              </a:rPr>
              <a:t>3</a:t>
            </a:r>
            <a:r>
              <a:rPr lang="en-US" sz="1000" dirty="0">
                <a:solidFill>
                  <a:srgbClr val="C00000"/>
                </a:solidFill>
                <a:latin typeface="FoundrySterling-Book" pitchFamily="2" charset="0"/>
              </a:rPr>
              <a:t>)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1DC12D-F547-4D42-BCE7-2FD6A07F2341}"/>
              </a:ext>
            </a:extLst>
          </p:cNvPr>
          <p:cNvGrpSpPr/>
          <p:nvPr/>
        </p:nvGrpSpPr>
        <p:grpSpPr>
          <a:xfrm>
            <a:off x="1404867" y="4272363"/>
            <a:ext cx="1858299" cy="559363"/>
            <a:chOff x="559917" y="4272363"/>
            <a:chExt cx="1858299" cy="55936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21F760B-026F-714B-8350-9014FF88BF23}"/>
                </a:ext>
              </a:extLst>
            </p:cNvPr>
            <p:cNvSpPr txBox="1"/>
            <p:nvPr/>
          </p:nvSpPr>
          <p:spPr>
            <a:xfrm>
              <a:off x="559917" y="4272363"/>
              <a:ext cx="1858299" cy="285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FoundrySterling-Book" pitchFamily="2" charset="0"/>
                </a:rPr>
                <a:t>P(       | die is fair) = 1/6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548BDA2-C8C7-3244-B7AB-30313C7354A7}"/>
                </a:ext>
              </a:extLst>
            </p:cNvPr>
            <p:cNvGrpSpPr/>
            <p:nvPr/>
          </p:nvGrpSpPr>
          <p:grpSpPr>
            <a:xfrm>
              <a:off x="835224" y="4327227"/>
              <a:ext cx="164879" cy="164879"/>
              <a:chOff x="2087880" y="4312920"/>
              <a:chExt cx="1021080" cy="1021080"/>
            </a:xfrm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158C195F-2E37-244C-90CF-3DB923440C29}"/>
                  </a:ext>
                </a:extLst>
              </p:cNvPr>
              <p:cNvSpPr/>
              <p:nvPr/>
            </p:nvSpPr>
            <p:spPr>
              <a:xfrm>
                <a:off x="2087880" y="4312920"/>
                <a:ext cx="1021080" cy="102108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D591C52-F356-8849-BC8A-DF91EF006405}"/>
                  </a:ext>
                </a:extLst>
              </p:cNvPr>
              <p:cNvSpPr/>
              <p:nvPr/>
            </p:nvSpPr>
            <p:spPr>
              <a:xfrm>
                <a:off x="2731808" y="4474814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EB1899B-FA77-1047-A9EF-3B036A54898B}"/>
                  </a:ext>
                </a:extLst>
              </p:cNvPr>
              <p:cNvSpPr/>
              <p:nvPr/>
            </p:nvSpPr>
            <p:spPr>
              <a:xfrm>
                <a:off x="2731808" y="4741077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9B408DE-6962-7B46-8155-42CD4431A0DF}"/>
                  </a:ext>
                </a:extLst>
              </p:cNvPr>
              <p:cNvSpPr/>
              <p:nvPr/>
            </p:nvSpPr>
            <p:spPr>
              <a:xfrm>
                <a:off x="2731808" y="5007341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20DDB1E-B79D-E84F-97E8-B50E6D6C9583}"/>
                  </a:ext>
                </a:extLst>
              </p:cNvPr>
              <p:cNvSpPr/>
              <p:nvPr/>
            </p:nvSpPr>
            <p:spPr>
              <a:xfrm>
                <a:off x="2298592" y="4474814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C71BF5C-F1CD-E84E-BBD1-ACD0674866E0}"/>
                  </a:ext>
                </a:extLst>
              </p:cNvPr>
              <p:cNvSpPr/>
              <p:nvPr/>
            </p:nvSpPr>
            <p:spPr>
              <a:xfrm>
                <a:off x="2298592" y="4741077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C754A72-481E-C045-9919-CA387E546A1C}"/>
                  </a:ext>
                </a:extLst>
              </p:cNvPr>
              <p:cNvSpPr/>
              <p:nvPr/>
            </p:nvSpPr>
            <p:spPr>
              <a:xfrm>
                <a:off x="2298592" y="5007341"/>
                <a:ext cx="167640" cy="167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91000">
                    <a:schemeClr val="dk1">
                      <a:tint val="44500"/>
                      <a:satMod val="16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A48A148-C14B-0146-B5E0-C31F0BBE4A77}"/>
                </a:ext>
              </a:extLst>
            </p:cNvPr>
            <p:cNvSpPr txBox="1"/>
            <p:nvPr/>
          </p:nvSpPr>
          <p:spPr>
            <a:xfrm>
              <a:off x="1012378" y="4609443"/>
              <a:ext cx="737967" cy="222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Model of die</a:t>
              </a:r>
            </a:p>
          </p:txBody>
        </p:sp>
        <p:sp>
          <p:nvSpPr>
            <p:cNvPr id="118" name="Right Brace 117">
              <a:extLst>
                <a:ext uri="{FF2B5EF4-FFF2-40B4-BE49-F238E27FC236}">
                  <a16:creationId xmlns:a16="http://schemas.microsoft.com/office/drawing/2014/main" id="{455F1887-2D40-8544-AB59-8CE91536042F}"/>
                </a:ext>
              </a:extLst>
            </p:cNvPr>
            <p:cNvSpPr/>
            <p:nvPr/>
          </p:nvSpPr>
          <p:spPr>
            <a:xfrm rot="5400000">
              <a:off x="1330483" y="4280252"/>
              <a:ext cx="108824" cy="572071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132496-7C84-F945-8281-A01A43501EF1}"/>
              </a:ext>
            </a:extLst>
          </p:cNvPr>
          <p:cNvCxnSpPr>
            <a:cxnSpLocks/>
          </p:cNvCxnSpPr>
          <p:nvPr/>
        </p:nvCxnSpPr>
        <p:spPr>
          <a:xfrm>
            <a:off x="7104439" y="1751452"/>
            <a:ext cx="25411" cy="654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7B9FE54-0AB1-C44B-A85A-4F026C1B1248}"/>
              </a:ext>
            </a:extLst>
          </p:cNvPr>
          <p:cNvSpPr txBox="1"/>
          <p:nvPr/>
        </p:nvSpPr>
        <p:spPr>
          <a:xfrm>
            <a:off x="3890226" y="3401187"/>
            <a:ext cx="1702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or “probability of X conditional on C”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6631FF7-737F-4544-94B3-5BE27BCAF3E3}"/>
                  </a:ext>
                </a:extLst>
              </p:cNvPr>
              <p:cNvSpPr txBox="1"/>
              <p:nvPr/>
            </p:nvSpPr>
            <p:spPr>
              <a:xfrm>
                <a:off x="7281643" y="1847038"/>
                <a:ext cx="59541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a continuous variable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𝑋</m:t>
                    </m:r>
                  </m:oMath>
                </a14:m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 we must instead think of </a:t>
                </a:r>
                <a:r>
                  <a:rPr lang="en-US" sz="1400" i="1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P</a:t>
                </a:r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as a density function:</a:t>
                </a: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6631FF7-737F-4544-94B3-5BE27BCAF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643" y="1847038"/>
                <a:ext cx="5954193" cy="307777"/>
              </a:xfrm>
              <a:prstGeom prst="rect">
                <a:avLst/>
              </a:prstGeom>
              <a:blipFill>
                <a:blip r:embed="rId18"/>
                <a:stretch>
                  <a:fillRect l="-42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3A5B2D7-7F2F-4240-9FF9-D895E7824A01}"/>
                  </a:ext>
                </a:extLst>
              </p:cNvPr>
              <p:cNvSpPr txBox="1"/>
              <p:nvPr/>
            </p:nvSpPr>
            <p:spPr>
              <a:xfrm>
                <a:off x="7401467" y="2265988"/>
                <a:ext cx="8018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3A5B2D7-7F2F-4240-9FF9-D895E7824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67" y="2265988"/>
                <a:ext cx="801886" cy="184666"/>
              </a:xfrm>
              <a:prstGeom prst="rect">
                <a:avLst/>
              </a:prstGeom>
              <a:blipFill>
                <a:blip r:embed="rId19"/>
                <a:stretch>
                  <a:fillRect l="-30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603081B-1450-E745-9057-19ACCAB2AE2F}"/>
                  </a:ext>
                </a:extLst>
              </p:cNvPr>
              <p:cNvSpPr txBox="1"/>
              <p:nvPr/>
            </p:nvSpPr>
            <p:spPr>
              <a:xfrm>
                <a:off x="8661657" y="2238072"/>
                <a:ext cx="36289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</a:t>
                </a:r>
                <a:r>
                  <a:rPr lang="en-US" sz="1200" b="1" i="1" dirty="0">
                    <a:latin typeface="FoundrySterling-Book" pitchFamily="2" charset="0"/>
                  </a:rPr>
                  <a:t>Probability density function</a:t>
                </a:r>
                <a:r>
                  <a:rPr lang="en-US" sz="1200" i="1" dirty="0">
                    <a:latin typeface="FoundrySterling-Book" pitchFamily="2" charset="0"/>
                  </a:rPr>
                  <a:t> </a:t>
                </a:r>
                <a:r>
                  <a:rPr lang="en-US" sz="1200" dirty="0">
                    <a:latin typeface="FoundrySterling-Book" pitchFamily="2" charset="0"/>
                  </a:rPr>
                  <a:t>(pdf) evaluated at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”</a:t>
                </a: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603081B-1450-E745-9057-19ACCAB2A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657" y="2238072"/>
                <a:ext cx="3628942" cy="276999"/>
              </a:xfrm>
              <a:prstGeom prst="rect">
                <a:avLst/>
              </a:prstGeom>
              <a:blipFill>
                <a:blip r:embed="rId2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1F44FB2-FBAC-F142-AA12-84E44ACC53C1}"/>
                  </a:ext>
                </a:extLst>
              </p:cNvPr>
              <p:cNvSpPr txBox="1"/>
              <p:nvPr/>
            </p:nvSpPr>
            <p:spPr>
              <a:xfrm>
                <a:off x="7401467" y="3088893"/>
                <a:ext cx="11255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en-GB" sz="12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1F44FB2-FBAC-F142-AA12-84E44ACC5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67" y="3088893"/>
                <a:ext cx="1125565" cy="184666"/>
              </a:xfrm>
              <a:prstGeom prst="rect">
                <a:avLst/>
              </a:prstGeom>
              <a:blipFill>
                <a:blip r:embed="rId21"/>
                <a:stretch>
                  <a:fillRect l="-2222" t="-1333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BB57736-16D9-2244-9EE0-B466DFE02AC4}"/>
                  </a:ext>
                </a:extLst>
              </p:cNvPr>
              <p:cNvSpPr txBox="1"/>
              <p:nvPr/>
            </p:nvSpPr>
            <p:spPr>
              <a:xfrm>
                <a:off x="8796018" y="2950254"/>
                <a:ext cx="1330749" cy="418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BB57736-16D9-2244-9EE0-B466DFE0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018" y="2950254"/>
                <a:ext cx="1330749" cy="418961"/>
              </a:xfrm>
              <a:prstGeom prst="rect">
                <a:avLst/>
              </a:prstGeom>
              <a:blipFill>
                <a:blip r:embed="rId22"/>
                <a:stretch>
                  <a:fillRect l="-35849" t="-179412" r="-1887" b="-2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>
            <a:extLst>
              <a:ext uri="{FF2B5EF4-FFF2-40B4-BE49-F238E27FC236}">
                <a16:creationId xmlns:a16="http://schemas.microsoft.com/office/drawing/2014/main" id="{90C097D7-2D78-624A-BD5F-A2E9D82FB227}"/>
              </a:ext>
            </a:extLst>
          </p:cNvPr>
          <p:cNvSpPr txBox="1"/>
          <p:nvPr/>
        </p:nvSpPr>
        <p:spPr>
          <a:xfrm>
            <a:off x="7235238" y="339001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4. Probability for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F6C112-CE61-5C48-9B4A-8479E56CC1D0}"/>
                  </a:ext>
                </a:extLst>
              </p:cNvPr>
              <p:cNvSpPr txBox="1"/>
              <p:nvPr/>
            </p:nvSpPr>
            <p:spPr>
              <a:xfrm>
                <a:off x="7281643" y="800699"/>
                <a:ext cx="62992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Often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𝑋</m:t>
                    </m:r>
                  </m:oMath>
                </a14:m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 will instead denote a variable whose value we are uncertain of. It is typical to use lower-case letters like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FoundrySterling-Book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 to denote specific possible values.  So we will write:</a:t>
                </a:r>
                <a:endParaRPr lang="en-US" sz="1400" i="1" dirty="0">
                  <a:latin typeface="FoundrySterling-Book" pitchFamily="2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F6C112-CE61-5C48-9B4A-8479E56CC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643" y="800699"/>
                <a:ext cx="6299245" cy="523220"/>
              </a:xfrm>
              <a:prstGeom prst="rect">
                <a:avLst/>
              </a:prstGeom>
              <a:blipFill>
                <a:blip r:embed="rId23"/>
                <a:stretch>
                  <a:fillRect l="-402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C3F5F74-FAF9-D945-A073-F8CFB8CC41F7}"/>
                  </a:ext>
                </a:extLst>
              </p:cNvPr>
              <p:cNvSpPr txBox="1"/>
              <p:nvPr/>
            </p:nvSpPr>
            <p:spPr>
              <a:xfrm>
                <a:off x="7401467" y="1445374"/>
                <a:ext cx="8018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C3F5F74-FAF9-D945-A073-F8CFB8CC4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67" y="1445374"/>
                <a:ext cx="801886" cy="184666"/>
              </a:xfrm>
              <a:prstGeom prst="rect">
                <a:avLst/>
              </a:prstGeom>
              <a:blipFill>
                <a:blip r:embed="rId24"/>
                <a:stretch>
                  <a:fillRect l="-307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F8F3C33-C8F2-6C4A-8FDD-F34CA1499A69}"/>
                  </a:ext>
                </a:extLst>
              </p:cNvPr>
              <p:cNvSpPr txBox="1"/>
              <p:nvPr/>
            </p:nvSpPr>
            <p:spPr>
              <a:xfrm>
                <a:off x="8510301" y="1416639"/>
                <a:ext cx="19692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“Probability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takes value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”</a:t>
                </a: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F8F3C33-C8F2-6C4A-8FDD-F34CA1499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301" y="1416639"/>
                <a:ext cx="1969257" cy="276999"/>
              </a:xfrm>
              <a:prstGeom prst="rect">
                <a:avLst/>
              </a:prstGeom>
              <a:blipFill>
                <a:blip r:embed="rId2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BE316D7-F031-6B48-968F-6F1B7C49FE4A}"/>
                  </a:ext>
                </a:extLst>
              </p:cNvPr>
              <p:cNvSpPr txBox="1"/>
              <p:nvPr/>
            </p:nvSpPr>
            <p:spPr>
              <a:xfrm>
                <a:off x="10479679" y="3068777"/>
                <a:ext cx="26402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“Probability that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is between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”</a:t>
                </a: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BE316D7-F031-6B48-968F-6F1B7C49F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679" y="3068777"/>
                <a:ext cx="2640210" cy="276999"/>
              </a:xfrm>
              <a:prstGeom prst="rect">
                <a:avLst/>
              </a:prstGeom>
              <a:blipFill>
                <a:blip r:embed="rId2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E58853D3-A8E8-7543-843F-46581F5A6482}"/>
              </a:ext>
            </a:extLst>
          </p:cNvPr>
          <p:cNvSpPr txBox="1"/>
          <p:nvPr/>
        </p:nvSpPr>
        <p:spPr>
          <a:xfrm>
            <a:off x="7281643" y="2632714"/>
            <a:ext cx="5954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and integrate it to get an actual probability: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8C028EB-0542-8848-95E9-333A3B4BEFA1}"/>
                  </a:ext>
                </a:extLst>
              </p:cNvPr>
              <p:cNvSpPr txBox="1"/>
              <p:nvPr/>
            </p:nvSpPr>
            <p:spPr>
              <a:xfrm>
                <a:off x="7401467" y="3655429"/>
                <a:ext cx="8358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8C028EB-0542-8848-95E9-333A3B4BE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67" y="3655429"/>
                <a:ext cx="835870" cy="184666"/>
              </a:xfrm>
              <a:prstGeom prst="rect">
                <a:avLst/>
              </a:prstGeom>
              <a:blipFill>
                <a:blip r:embed="rId27"/>
                <a:stretch>
                  <a:fillRect l="-2985"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9D2C4-DA6F-7B4E-92A3-AE8DCC4EFA8F}"/>
                  </a:ext>
                </a:extLst>
              </p:cNvPr>
              <p:cNvSpPr txBox="1"/>
              <p:nvPr/>
            </p:nvSpPr>
            <p:spPr>
              <a:xfrm>
                <a:off x="8796018" y="3516790"/>
                <a:ext cx="1389611" cy="417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9D2C4-DA6F-7B4E-92A3-AE8DCC4EF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018" y="3516790"/>
                <a:ext cx="1389611" cy="417935"/>
              </a:xfrm>
              <a:prstGeom prst="rect">
                <a:avLst/>
              </a:prstGeom>
              <a:blipFill>
                <a:blip r:embed="rId28"/>
                <a:stretch>
                  <a:fillRect l="-34234" t="-176471" r="-1802" b="-2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5BFA7FC-CB07-E147-A754-16CA8FD2C19B}"/>
                  </a:ext>
                </a:extLst>
              </p:cNvPr>
              <p:cNvSpPr txBox="1"/>
              <p:nvPr/>
            </p:nvSpPr>
            <p:spPr>
              <a:xfrm>
                <a:off x="10473128" y="3621502"/>
                <a:ext cx="29867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</a:t>
                </a:r>
                <a:r>
                  <a:rPr lang="en-US" sz="1200" b="1" i="1" dirty="0">
                    <a:latin typeface="FoundrySterling-Book" pitchFamily="2" charset="0"/>
                  </a:rPr>
                  <a:t>Cumulative distribution function</a:t>
                </a:r>
                <a:r>
                  <a:rPr lang="en-US" sz="1200" i="1" dirty="0">
                    <a:latin typeface="FoundrySterling-Book" pitchFamily="2" charset="0"/>
                  </a:rPr>
                  <a:t> </a:t>
                </a:r>
                <a:r>
                  <a:rPr lang="en-US" sz="1200" dirty="0">
                    <a:latin typeface="FoundrySterling-Book" pitchFamily="2" charset="0"/>
                  </a:rPr>
                  <a:t>(</a:t>
                </a:r>
                <a:r>
                  <a:rPr lang="en-US" sz="1200" dirty="0" err="1">
                    <a:latin typeface="FoundrySterling-Book" pitchFamily="2" charset="0"/>
                  </a:rPr>
                  <a:t>cdf</a:t>
                </a:r>
                <a:r>
                  <a:rPr lang="en-US" sz="1200" dirty="0">
                    <a:latin typeface="FoundrySterling-Book" pitchFamily="2" charset="0"/>
                  </a:rPr>
                  <a:t>)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5BFA7FC-CB07-E147-A754-16CA8FD2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28" y="3621502"/>
                <a:ext cx="2986715" cy="276999"/>
              </a:xfrm>
              <a:prstGeom prst="rect">
                <a:avLst/>
              </a:prstGeom>
              <a:blipFill>
                <a:blip r:embed="rId2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DED3BCC5-819E-9F49-A3DD-A43B791A9084}"/>
              </a:ext>
            </a:extLst>
          </p:cNvPr>
          <p:cNvSpPr txBox="1"/>
          <p:nvPr/>
        </p:nvSpPr>
        <p:spPr>
          <a:xfrm>
            <a:off x="7215915" y="6531397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5. Distributions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7FA411-096D-3645-90CD-83DF0DA89CAC}"/>
              </a:ext>
            </a:extLst>
          </p:cNvPr>
          <p:cNvSpPr txBox="1"/>
          <p:nvPr/>
        </p:nvSpPr>
        <p:spPr>
          <a:xfrm>
            <a:off x="7252809" y="6888203"/>
            <a:ext cx="629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Uncertainty is often expressed in terms of a set of well-known distributions (see distributions </a:t>
            </a:r>
            <a:r>
              <a:rPr lang="en-US" sz="1400" dirty="0" err="1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cheatsheet</a:t>
            </a:r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).  For example:</a:t>
            </a:r>
            <a:endParaRPr lang="en-US" sz="1400" i="1" dirty="0">
              <a:latin typeface="FoundrySterling-Book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2D924A4-99A2-1146-B5A2-33D79B80F766}"/>
                  </a:ext>
                </a:extLst>
              </p:cNvPr>
              <p:cNvSpPr txBox="1"/>
              <p:nvPr/>
            </p:nvSpPr>
            <p:spPr>
              <a:xfrm>
                <a:off x="7372633" y="7474426"/>
                <a:ext cx="7625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2D924A4-99A2-1146-B5A2-33D79B80F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33" y="7474426"/>
                <a:ext cx="762580" cy="184666"/>
              </a:xfrm>
              <a:prstGeom prst="rect">
                <a:avLst/>
              </a:prstGeom>
              <a:blipFill>
                <a:blip r:embed="rId30"/>
                <a:stretch>
                  <a:fillRect l="-4918" t="-6667" r="-655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04C2E9B5-CDC6-4F46-BA10-75360B5449F0}"/>
              </a:ext>
            </a:extLst>
          </p:cNvPr>
          <p:cNvGrpSpPr/>
          <p:nvPr/>
        </p:nvGrpSpPr>
        <p:grpSpPr>
          <a:xfrm>
            <a:off x="7525630" y="4189174"/>
            <a:ext cx="2743200" cy="2109553"/>
            <a:chOff x="7525630" y="4189174"/>
            <a:chExt cx="2743200" cy="21095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6D746D-BD5B-1948-AA07-9C6C09F88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525630" y="4336632"/>
              <a:ext cx="2743200" cy="1828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228CF8-B825-0A4B-800F-8B33D25EB4A8}"/>
                    </a:ext>
                  </a:extLst>
                </p:cNvPr>
                <p:cNvSpPr txBox="1"/>
                <p:nvPr/>
              </p:nvSpPr>
              <p:spPr>
                <a:xfrm>
                  <a:off x="8598666" y="4189174"/>
                  <a:ext cx="5645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pdf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228CF8-B825-0A4B-800F-8B33D25EB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8666" y="4189174"/>
                  <a:ext cx="564577" cy="369332"/>
                </a:xfrm>
                <a:prstGeom prst="rect">
                  <a:avLst/>
                </a:prstGeom>
                <a:blipFill>
                  <a:blip r:embed="rId3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23CA68B-6A5B-C84E-9290-043499D9BE54}"/>
                </a:ext>
              </a:extLst>
            </p:cNvPr>
            <p:cNvCxnSpPr>
              <a:cxnSpLocks/>
            </p:cNvCxnSpPr>
            <p:nvPr/>
          </p:nvCxnSpPr>
          <p:spPr>
            <a:xfrm>
              <a:off x="8278151" y="5563963"/>
              <a:ext cx="120825" cy="19974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700044C-A688-3149-826E-8C10F45B8F93}"/>
                </a:ext>
              </a:extLst>
            </p:cNvPr>
            <p:cNvSpPr txBox="1"/>
            <p:nvPr/>
          </p:nvSpPr>
          <p:spPr>
            <a:xfrm>
              <a:off x="7701149" y="5260390"/>
              <a:ext cx="6978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5% of the mass is here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C4CEDA3-C1F7-1548-9E2D-1326138C2D61}"/>
                </a:ext>
              </a:extLst>
            </p:cNvPr>
            <p:cNvSpPr txBox="1"/>
            <p:nvPr/>
          </p:nvSpPr>
          <p:spPr>
            <a:xfrm>
              <a:off x="9339997" y="5388406"/>
              <a:ext cx="6978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95% of the mass is here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A18B661-939F-D844-A61D-746689CF2423}"/>
                </a:ext>
              </a:extLst>
            </p:cNvPr>
            <p:cNvCxnSpPr>
              <a:cxnSpLocks/>
              <a:stCxn id="142" idx="1"/>
            </p:cNvCxnSpPr>
            <p:nvPr/>
          </p:nvCxnSpPr>
          <p:spPr>
            <a:xfrm flipH="1">
              <a:off x="9053717" y="5557683"/>
              <a:ext cx="286280" cy="253164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9B6EB66-C1CA-3943-A850-8A7FF10E2126}"/>
                </a:ext>
              </a:extLst>
            </p:cNvPr>
            <p:cNvSpPr txBox="1"/>
            <p:nvPr/>
          </p:nvSpPr>
          <p:spPr>
            <a:xfrm>
              <a:off x="8176699" y="6083283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“5% quantile”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29E47AF8-EB68-DF43-8374-03225EA11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728" y="5955076"/>
              <a:ext cx="0" cy="15617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8C7D2EC-9262-0B40-B47B-D42B1E5FCDA2}"/>
                  </a:ext>
                </a:extLst>
              </p:cNvPr>
              <p:cNvSpPr txBox="1"/>
              <p:nvPr/>
            </p:nvSpPr>
            <p:spPr>
              <a:xfrm>
                <a:off x="8303590" y="7424013"/>
                <a:ext cx="34890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has a standard normal  (or Gaussian) distribution”</a:t>
                </a: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8C7D2EC-9262-0B40-B47B-D42B1E5FC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590" y="7424013"/>
                <a:ext cx="3489032" cy="276999"/>
              </a:xfrm>
              <a:prstGeom prst="rect">
                <a:avLst/>
              </a:prstGeom>
              <a:blipFill>
                <a:blip r:embed="rId3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B2B2CBF-6926-DA4B-8E34-075AD22A3ABE}"/>
                  </a:ext>
                </a:extLst>
              </p:cNvPr>
              <p:cNvSpPr txBox="1"/>
              <p:nvPr/>
            </p:nvSpPr>
            <p:spPr>
              <a:xfrm>
                <a:off x="7372633" y="7720403"/>
                <a:ext cx="11315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binom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B2B2CBF-6926-DA4B-8E34-075AD22A3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33" y="7720403"/>
                <a:ext cx="1131528" cy="184666"/>
              </a:xfrm>
              <a:prstGeom prst="rect">
                <a:avLst/>
              </a:prstGeom>
              <a:blipFill>
                <a:blip r:embed="rId34"/>
                <a:stretch>
                  <a:fillRect l="-3333" t="-6250" r="-4444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9CCACA7-D191-A548-9B57-43EE198E87E5}"/>
                  </a:ext>
                </a:extLst>
              </p:cNvPr>
              <p:cNvSpPr txBox="1"/>
              <p:nvPr/>
            </p:nvSpPr>
            <p:spPr>
              <a:xfrm>
                <a:off x="8642298" y="7688322"/>
                <a:ext cx="45438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has binomial distribution with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 draws and success probability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”</a:t>
                </a:r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9CCACA7-D191-A548-9B57-43EE198E8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298" y="7688322"/>
                <a:ext cx="4543808" cy="276999"/>
              </a:xfrm>
              <a:prstGeom prst="rect">
                <a:avLst/>
              </a:prstGeom>
              <a:blipFill>
                <a:blip r:embed="rId3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C36341E3-B529-C84B-9116-0ED7593C10C8}"/>
              </a:ext>
            </a:extLst>
          </p:cNvPr>
          <p:cNvGrpSpPr/>
          <p:nvPr/>
        </p:nvGrpSpPr>
        <p:grpSpPr>
          <a:xfrm>
            <a:off x="10305408" y="4189174"/>
            <a:ext cx="3571335" cy="2424680"/>
            <a:chOff x="10305408" y="4189174"/>
            <a:chExt cx="3571335" cy="24246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EB3488-2DB7-A045-A5EE-1B247FFAE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rcRect/>
            <a:stretch/>
          </p:blipFill>
          <p:spPr>
            <a:xfrm>
              <a:off x="10643173" y="4336632"/>
              <a:ext cx="2743200" cy="1828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565CBF7-1B75-0142-BA77-7DF4022C2850}"/>
                    </a:ext>
                  </a:extLst>
                </p:cNvPr>
                <p:cNvSpPr txBox="1"/>
                <p:nvPr/>
              </p:nvSpPr>
              <p:spPr>
                <a:xfrm>
                  <a:off x="10347437" y="5762389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565CBF7-1B75-0142-BA77-7DF4022C2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7437" y="5762389"/>
                  <a:ext cx="365806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8FF7961-9C6A-1643-95D2-7E949C298F79}"/>
                    </a:ext>
                  </a:extLst>
                </p:cNvPr>
                <p:cNvSpPr txBox="1"/>
                <p:nvPr/>
              </p:nvSpPr>
              <p:spPr>
                <a:xfrm>
                  <a:off x="13084350" y="439235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8FF7961-9C6A-1643-95D2-7E949C298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84350" y="4392350"/>
                  <a:ext cx="365806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26091A94-62F4-BA44-83DA-C096EAD1F93E}"/>
                    </a:ext>
                  </a:extLst>
                </p:cNvPr>
                <p:cNvSpPr txBox="1"/>
                <p:nvPr/>
              </p:nvSpPr>
              <p:spPr>
                <a:xfrm>
                  <a:off x="11979758" y="4189174"/>
                  <a:ext cx="537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df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26091A94-62F4-BA44-83DA-C096EAD1F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9758" y="4189174"/>
                  <a:ext cx="537327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10A3C0A-611D-F64C-8415-A51483E27228}"/>
                </a:ext>
              </a:extLst>
            </p:cNvPr>
            <p:cNvSpPr txBox="1"/>
            <p:nvPr/>
          </p:nvSpPr>
          <p:spPr>
            <a:xfrm>
              <a:off x="10866541" y="6083301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“5% quantile”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8E81187-6950-3E45-8F9E-3E368864B6A7}"/>
                </a:ext>
              </a:extLst>
            </p:cNvPr>
            <p:cNvSpPr txBox="1"/>
            <p:nvPr/>
          </p:nvSpPr>
          <p:spPr>
            <a:xfrm>
              <a:off x="12462224" y="6083283"/>
              <a:ext cx="8050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“95% quantile”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8C83E23-8D15-A341-AAAD-2F6703A4D45C}"/>
                </a:ext>
              </a:extLst>
            </p:cNvPr>
            <p:cNvSpPr txBox="1"/>
            <p:nvPr/>
          </p:nvSpPr>
          <p:spPr>
            <a:xfrm>
              <a:off x="11610655" y="6152189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“50% quantile”</a:t>
              </a:r>
            </a:p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or</a:t>
              </a:r>
            </a:p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“median”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633046-977C-234B-BF0B-04779FDF2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5003" y="5985811"/>
              <a:ext cx="113084" cy="124356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D5FE575-C258-4347-A83E-BF42B06CC3E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 flipV="1">
              <a:off x="12012431" y="5980350"/>
              <a:ext cx="2342" cy="18508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4DFC465-00FA-AC49-AF38-20C0F97F1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90538" y="5985811"/>
              <a:ext cx="113084" cy="124356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E0099AB-CD03-474A-AE78-323E3635C966}"/>
                </a:ext>
              </a:extLst>
            </p:cNvPr>
            <p:cNvSpPr txBox="1"/>
            <p:nvPr/>
          </p:nvSpPr>
          <p:spPr>
            <a:xfrm>
              <a:off x="12657762" y="4745024"/>
              <a:ext cx="12189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probability distribution must sum to 1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5B95D7B-70EA-D34A-873B-B0BF1CC19917}"/>
                </a:ext>
              </a:extLst>
            </p:cNvPr>
            <p:cNvSpPr txBox="1"/>
            <p:nvPr/>
          </p:nvSpPr>
          <p:spPr>
            <a:xfrm>
              <a:off x="10305408" y="565745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FF0000"/>
                  </a:solidFill>
                  <a:latin typeface="FoundrySterling-Book" pitchFamily="2" charset="0"/>
                </a:rPr>
                <a:t>0.05</a:t>
              </a: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097DA639-D3AB-5241-B5F7-45705D4A02CF}"/>
                </a:ext>
              </a:extLst>
            </p:cNvPr>
            <p:cNvCxnSpPr>
              <a:cxnSpLocks/>
            </p:cNvCxnSpPr>
            <p:nvPr/>
          </p:nvCxnSpPr>
          <p:spPr>
            <a:xfrm>
              <a:off x="10664610" y="5760822"/>
              <a:ext cx="192864" cy="11008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E5475C0-A211-EA46-B2EC-9B8F40B1CAE9}"/>
                </a:ext>
              </a:extLst>
            </p:cNvPr>
            <p:cNvSpPr txBox="1"/>
            <p:nvPr/>
          </p:nvSpPr>
          <p:spPr>
            <a:xfrm>
              <a:off x="10305408" y="549215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0.25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B3115B2-6550-9947-80B7-FDAE4ACA3103}"/>
                </a:ext>
              </a:extLst>
            </p:cNvPr>
            <p:cNvSpPr txBox="1"/>
            <p:nvPr/>
          </p:nvSpPr>
          <p:spPr>
            <a:xfrm>
              <a:off x="10366322" y="5149487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0.5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232B886-D958-E845-9301-059BA8D24402}"/>
                </a:ext>
              </a:extLst>
            </p:cNvPr>
            <p:cNvSpPr txBox="1"/>
            <p:nvPr/>
          </p:nvSpPr>
          <p:spPr>
            <a:xfrm>
              <a:off x="10305408" y="480703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0.75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127E132-AEC8-354B-9149-9E33840DD750}"/>
                </a:ext>
              </a:extLst>
            </p:cNvPr>
            <p:cNvSpPr txBox="1"/>
            <p:nvPr/>
          </p:nvSpPr>
          <p:spPr>
            <a:xfrm>
              <a:off x="10305408" y="453253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C00000"/>
                  </a:solidFill>
                  <a:latin typeface="FoundrySterling-Book" pitchFamily="2" charset="0"/>
                </a:rPr>
                <a:t>0.95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4BED2BA-517F-7C4B-A903-E532CE559AA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3173" y="4641859"/>
              <a:ext cx="20789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A92905FB-4E0D-274D-BD13-E398FB2BF4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306" y="4914301"/>
              <a:ext cx="20789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1FF9CB9-C220-064A-8AA0-C5FA47D3EBDC}"/>
                </a:ext>
              </a:extLst>
            </p:cNvPr>
            <p:cNvCxnSpPr>
              <a:cxnSpLocks/>
            </p:cNvCxnSpPr>
            <p:nvPr/>
          </p:nvCxnSpPr>
          <p:spPr>
            <a:xfrm>
              <a:off x="10643173" y="5253013"/>
              <a:ext cx="20789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DF803833-BF8F-F94A-A255-83BB4DB2F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306" y="5598871"/>
              <a:ext cx="20789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A00AB849-360A-B741-B0BB-CFF45BD09A86}"/>
              </a:ext>
            </a:extLst>
          </p:cNvPr>
          <p:cNvSpPr txBox="1"/>
          <p:nvPr/>
        </p:nvSpPr>
        <p:spPr>
          <a:xfrm>
            <a:off x="7252809" y="8095775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6. Statistical summaries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1A1C202-7452-A64A-9E27-1240ADA70983}"/>
              </a:ext>
            </a:extLst>
          </p:cNvPr>
          <p:cNvSpPr txBox="1"/>
          <p:nvPr/>
        </p:nvSpPr>
        <p:spPr>
          <a:xfrm>
            <a:off x="10479558" y="3847491"/>
            <a:ext cx="1778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Inverse of </a:t>
            </a:r>
            <a:r>
              <a:rPr lang="en-US" sz="800" dirty="0" err="1">
                <a:solidFill>
                  <a:srgbClr val="C00000"/>
                </a:solidFill>
                <a:latin typeface="FoundrySterling-Book" pitchFamily="2" charset="0"/>
              </a:rPr>
              <a:t>cdf</a:t>
            </a:r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 is the </a:t>
            </a:r>
            <a:r>
              <a:rPr lang="en-US" sz="800" b="1" i="1" dirty="0">
                <a:solidFill>
                  <a:srgbClr val="C00000"/>
                </a:solidFill>
                <a:latin typeface="FoundrySterling-Book" pitchFamily="2" charset="0"/>
              </a:rPr>
              <a:t>quantile function</a:t>
            </a:r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.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4D56DA0-9879-7840-A655-BB896D3761A8}"/>
              </a:ext>
            </a:extLst>
          </p:cNvPr>
          <p:cNvSpPr txBox="1"/>
          <p:nvPr/>
        </p:nvSpPr>
        <p:spPr>
          <a:xfrm>
            <a:off x="488979" y="4274246"/>
            <a:ext cx="850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Examples: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A14263B-007E-174A-9A50-B7E19CD49C25}"/>
                  </a:ext>
                </a:extLst>
              </p:cNvPr>
              <p:cNvSpPr txBox="1"/>
              <p:nvPr/>
            </p:nvSpPr>
            <p:spPr>
              <a:xfrm>
                <a:off x="9444158" y="8381309"/>
                <a:ext cx="2109039" cy="540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A14263B-007E-174A-9A50-B7E19CD49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158" y="8381309"/>
                <a:ext cx="2109039" cy="540533"/>
              </a:xfrm>
              <a:prstGeom prst="rect">
                <a:avLst/>
              </a:prstGeom>
              <a:blipFill>
                <a:blip r:embed="rId40"/>
                <a:stretch>
                  <a:fillRect t="-113953" b="-16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C1216492-F094-0A41-8A57-ECB28B683853}"/>
              </a:ext>
            </a:extLst>
          </p:cNvPr>
          <p:cNvSpPr txBox="1"/>
          <p:nvPr/>
        </p:nvSpPr>
        <p:spPr>
          <a:xfrm>
            <a:off x="7431565" y="84928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latin typeface="FoundrySterling-Book" pitchFamily="2" charset="0"/>
              </a:rPr>
              <a:t>“Mean“  </a:t>
            </a:r>
            <a:r>
              <a:rPr lang="en-US" sz="1200" dirty="0">
                <a:latin typeface="FoundrySterling-Book" pitchFamily="2" charset="0"/>
              </a:rPr>
              <a:t>or “</a:t>
            </a:r>
            <a:r>
              <a:rPr lang="en-US" sz="1200" b="1" i="1" dirty="0">
                <a:latin typeface="FoundrySterling-Book" pitchFamily="2" charset="0"/>
              </a:rPr>
              <a:t>expected value”</a:t>
            </a:r>
            <a:endParaRPr lang="en-US" sz="1200" dirty="0">
              <a:latin typeface="FoundrySterling-Book" pitchFamily="2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2BDBAC4-7566-534F-BD92-B0F6FB011585}"/>
              </a:ext>
            </a:extLst>
          </p:cNvPr>
          <p:cNvSpPr txBox="1"/>
          <p:nvPr/>
        </p:nvSpPr>
        <p:spPr>
          <a:xfrm>
            <a:off x="11111024" y="8148297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pdf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36C79D8-160C-834A-8821-A63C7908FAAB}"/>
              </a:ext>
            </a:extLst>
          </p:cNvPr>
          <p:cNvCxnSpPr>
            <a:cxnSpLocks/>
            <a:stCxn id="176" idx="2"/>
          </p:cNvCxnSpPr>
          <p:nvPr/>
        </p:nvCxnSpPr>
        <p:spPr>
          <a:xfrm flipH="1">
            <a:off x="11221623" y="8363741"/>
            <a:ext cx="53068" cy="13999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9FE042F9-07F7-9442-B108-E8CC06893066}"/>
              </a:ext>
            </a:extLst>
          </p:cNvPr>
          <p:cNvSpPr txBox="1"/>
          <p:nvPr/>
        </p:nvSpPr>
        <p:spPr>
          <a:xfrm>
            <a:off x="12115617" y="8466730"/>
            <a:ext cx="144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sum (or integrate) over all possible values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F04B591-6CC9-5D44-9F0F-B38C44AB9F61}"/>
              </a:ext>
            </a:extLst>
          </p:cNvPr>
          <p:cNvSpPr txBox="1"/>
          <p:nvPr/>
        </p:nvSpPr>
        <p:spPr>
          <a:xfrm>
            <a:off x="7444815" y="8977629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latin typeface="FoundrySterling-Book" pitchFamily="2" charset="0"/>
              </a:rPr>
              <a:t>“Variance“ </a:t>
            </a:r>
            <a:endParaRPr lang="en-US" sz="1200" dirty="0">
              <a:latin typeface="FoundrySterling-Book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D667697C-448B-B344-9E14-8C79EDEA4F17}"/>
                  </a:ext>
                </a:extLst>
              </p:cNvPr>
              <p:cNvSpPr txBox="1"/>
              <p:nvPr/>
            </p:nvSpPr>
            <p:spPr>
              <a:xfrm>
                <a:off x="8578564" y="8856100"/>
                <a:ext cx="3411447" cy="540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D667697C-448B-B344-9E14-8C79EDEA4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564" y="8856100"/>
                <a:ext cx="3411447" cy="540533"/>
              </a:xfrm>
              <a:prstGeom prst="rect">
                <a:avLst/>
              </a:prstGeom>
              <a:blipFill>
                <a:blip r:embed="rId41"/>
                <a:stretch>
                  <a:fillRect t="-113953" b="-16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E0DA41E9-6BFD-3D4E-A993-D8CC1585FCB7}"/>
              </a:ext>
            </a:extLst>
          </p:cNvPr>
          <p:cNvSpPr txBox="1"/>
          <p:nvPr/>
        </p:nvSpPr>
        <p:spPr>
          <a:xfrm>
            <a:off x="10333281" y="8165816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value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190855B-E4E8-6649-A23B-92CBC4617F99}"/>
              </a:ext>
            </a:extLst>
          </p:cNvPr>
          <p:cNvCxnSpPr>
            <a:cxnSpLocks/>
          </p:cNvCxnSpPr>
          <p:nvPr/>
        </p:nvCxnSpPr>
        <p:spPr>
          <a:xfrm>
            <a:off x="10607986" y="8363443"/>
            <a:ext cx="49463" cy="14530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63D7A9A9-64E3-9541-9799-81011D86B992}"/>
              </a:ext>
            </a:extLst>
          </p:cNvPr>
          <p:cNvSpPr txBox="1"/>
          <p:nvPr/>
        </p:nvSpPr>
        <p:spPr>
          <a:xfrm>
            <a:off x="12115617" y="8930701"/>
            <a:ext cx="193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average squared distance to mean value</a:t>
            </a:r>
          </a:p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(a measure of uncertainty)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FB7D3E1-C220-D947-896B-029FF3A731A5}"/>
              </a:ext>
            </a:extLst>
          </p:cNvPr>
          <p:cNvSpPr txBox="1"/>
          <p:nvPr/>
        </p:nvSpPr>
        <p:spPr>
          <a:xfrm>
            <a:off x="7436884" y="943272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latin typeface="FoundrySterling-Book" pitchFamily="2" charset="0"/>
              </a:rPr>
              <a:t>“Entropy“ </a:t>
            </a:r>
            <a:endParaRPr lang="en-US" sz="1200" dirty="0">
              <a:latin typeface="FoundrySterling-Book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166EA36E-B8CA-EA4B-9BD9-2B5498598B33}"/>
                  </a:ext>
                </a:extLst>
              </p:cNvPr>
              <p:cNvSpPr txBox="1"/>
              <p:nvPr/>
            </p:nvSpPr>
            <p:spPr>
              <a:xfrm>
                <a:off x="9745096" y="9303962"/>
                <a:ext cx="2526525" cy="540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166EA36E-B8CA-EA4B-9BD9-2B5498598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96" y="9303962"/>
                <a:ext cx="2526525" cy="540533"/>
              </a:xfrm>
              <a:prstGeom prst="rect">
                <a:avLst/>
              </a:prstGeom>
              <a:blipFill>
                <a:blip r:embed="rId42"/>
                <a:stretch>
                  <a:fillRect t="-109091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E448407-4BA9-5341-B843-E7896E00B670}"/>
                  </a:ext>
                </a:extLst>
              </p:cNvPr>
              <p:cNvSpPr txBox="1"/>
              <p:nvPr/>
            </p:nvSpPr>
            <p:spPr>
              <a:xfrm>
                <a:off x="12115617" y="9395514"/>
                <a:ext cx="19374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average information provided by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(a measure of uncertainty)</a:t>
                </a:r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E448407-4BA9-5341-B843-E7896E00B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5617" y="9395514"/>
                <a:ext cx="1937466" cy="338554"/>
              </a:xfrm>
              <a:prstGeom prst="rect">
                <a:avLst/>
              </a:prstGeom>
              <a:blipFill>
                <a:blip r:embed="rId4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5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Words>663</Words>
  <Application>Microsoft Macintosh PowerPoint</Application>
  <PresentationFormat>Custom</PresentationFormat>
  <Paragraphs>109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FoundrySterling-Book</vt:lpstr>
      <vt:lpstr>FoundrySterling-Book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Band</dc:creator>
  <cp:lastModifiedBy>Gavin Band</cp:lastModifiedBy>
  <cp:revision>34</cp:revision>
  <dcterms:created xsi:type="dcterms:W3CDTF">2020-11-06T09:03:19Z</dcterms:created>
  <dcterms:modified xsi:type="dcterms:W3CDTF">2021-11-07T14:10:25Z</dcterms:modified>
</cp:coreProperties>
</file>