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663"/>
  </p:normalViewPr>
  <p:slideViewPr>
    <p:cSldViewPr snapToGrid="0" snapToObjects="1">
      <p:cViewPr>
        <p:scale>
          <a:sx n="114" d="100"/>
          <a:sy n="114" d="100"/>
        </p:scale>
        <p:origin x="280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hyperlink" Target="https://www.well.ox.ac.uk/study/gms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1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45D69A-020E-E544-837B-4149DB67D226}"/>
                  </a:ext>
                </a:extLst>
              </p:cNvPr>
              <p:cNvSpPr txBox="1"/>
              <p:nvPr/>
            </p:nvSpPr>
            <p:spPr>
              <a:xfrm>
                <a:off x="1739890" y="6964929"/>
                <a:ext cx="2787807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45D69A-020E-E544-837B-4149DB67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0" y="6964929"/>
                <a:ext cx="2787807" cy="572786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92" y="174770"/>
            <a:ext cx="3461204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Linear regression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306" y="482284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/>
              <p:nvPr/>
            </p:nvSpPr>
            <p:spPr>
              <a:xfrm>
                <a:off x="333508" y="769334"/>
                <a:ext cx="58428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Linear regression models an outcome variable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) in terms of one or more predictor variables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).  The model asserts that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is a linear combination of columns of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plus some noise.  The noise is assumed to be Gaussian with some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latin typeface="FoundrySterling-Book" pitchFamily="2" charset="0"/>
                  </a:rPr>
                  <a:t>. The residual variance is assume to be the same for all data points).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8" y="769334"/>
                <a:ext cx="5842815" cy="830997"/>
              </a:xfrm>
              <a:prstGeom prst="rect">
                <a:avLst/>
              </a:prstGeom>
              <a:blipFill>
                <a:blip r:embed="rId4"/>
                <a:stretch>
                  <a:fillRect r="-434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9A745-4C91-8044-8C06-FF0079084F88}"/>
                  </a:ext>
                </a:extLst>
              </p:cNvPr>
              <p:cNvSpPr txBox="1"/>
              <p:nvPr/>
            </p:nvSpPr>
            <p:spPr>
              <a:xfrm>
                <a:off x="299009" y="2326852"/>
                <a:ext cx="14212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9A745-4C91-8044-8C06-FF007908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9" y="2326852"/>
                <a:ext cx="1421287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83F2B6-BF24-664F-BEC1-CE3BCA4344D8}"/>
                  </a:ext>
                </a:extLst>
              </p:cNvPr>
              <p:cNvSpPr txBox="1"/>
              <p:nvPr/>
            </p:nvSpPr>
            <p:spPr>
              <a:xfrm>
                <a:off x="3390553" y="1680741"/>
                <a:ext cx="1090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83F2B6-BF24-664F-BEC1-CE3BCA434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53" y="1680741"/>
                <a:ext cx="1090619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6A9676A-2EF5-E541-89F2-62A864F14C0F}"/>
              </a:ext>
            </a:extLst>
          </p:cNvPr>
          <p:cNvGrpSpPr/>
          <p:nvPr/>
        </p:nvGrpSpPr>
        <p:grpSpPr>
          <a:xfrm>
            <a:off x="91429" y="3240745"/>
            <a:ext cx="5700034" cy="2862722"/>
            <a:chOff x="7493" y="3605902"/>
            <a:chExt cx="5700034" cy="28627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6A2FD2-8B35-7644-A6AF-3A5D74800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9878" y="3684688"/>
              <a:ext cx="3926115" cy="23556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C349E8-78A6-5A49-A117-695383DD219A}"/>
                    </a:ext>
                  </a:extLst>
                </p:cNvPr>
                <p:cNvSpPr txBox="1"/>
                <p:nvPr/>
              </p:nvSpPr>
              <p:spPr>
                <a:xfrm>
                  <a:off x="221665" y="4862522"/>
                  <a:ext cx="3365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C349E8-78A6-5A49-A117-695383DD2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65" y="4862522"/>
                  <a:ext cx="33650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F6A487-C48C-EA4C-B8B8-4F3A762F0F53}"/>
                    </a:ext>
                  </a:extLst>
                </p:cNvPr>
                <p:cNvSpPr txBox="1"/>
                <p:nvPr/>
              </p:nvSpPr>
              <p:spPr>
                <a:xfrm>
                  <a:off x="2245598" y="616084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F6A487-C48C-EA4C-B8B8-4F3A762F0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598" y="6160847"/>
                  <a:ext cx="34451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A899C0-F8B4-444E-8CB1-F66B9A7AF0A2}"/>
                    </a:ext>
                  </a:extLst>
                </p:cNvPr>
                <p:cNvSpPr txBox="1"/>
                <p:nvPr/>
              </p:nvSpPr>
              <p:spPr>
                <a:xfrm>
                  <a:off x="907645" y="5939054"/>
                  <a:ext cx="3048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A899C0-F8B4-444E-8CB1-F66B9A7AF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645" y="5939054"/>
                  <a:ext cx="304891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035F30-3F1A-9E42-A46E-E81EEF586AD2}"/>
                    </a:ext>
                  </a:extLst>
                </p:cNvPr>
                <p:cNvSpPr txBox="1"/>
                <p:nvPr/>
              </p:nvSpPr>
              <p:spPr>
                <a:xfrm>
                  <a:off x="1594435" y="5939054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035F30-3F1A-9E42-A46E-E81EEF586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435" y="5939054"/>
                  <a:ext cx="30489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06E9DA-0F60-8747-8EA6-D0ACBA8B53DC}"/>
                    </a:ext>
                  </a:extLst>
                </p:cNvPr>
                <p:cNvSpPr txBox="1"/>
                <p:nvPr/>
              </p:nvSpPr>
              <p:spPr>
                <a:xfrm>
                  <a:off x="2285058" y="5939054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06E9DA-0F60-8747-8EA6-D0ACBA8B5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058" y="5939054"/>
                  <a:ext cx="30489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92B680D-1641-4149-8F30-BCF8E8FB4BC5}"/>
                    </a:ext>
                  </a:extLst>
                </p:cNvPr>
                <p:cNvSpPr txBox="1"/>
                <p:nvPr/>
              </p:nvSpPr>
              <p:spPr>
                <a:xfrm>
                  <a:off x="2962571" y="593888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92B680D-1641-4149-8F30-BCF8E8FB4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571" y="5938887"/>
                  <a:ext cx="30489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23219-BBB6-DD4D-9729-FA8736FBFC1B}"/>
                    </a:ext>
                  </a:extLst>
                </p:cNvPr>
                <p:cNvSpPr txBox="1"/>
                <p:nvPr/>
              </p:nvSpPr>
              <p:spPr>
                <a:xfrm>
                  <a:off x="3649362" y="5938886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23219-BBB6-DD4D-9729-FA8736FBF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362" y="5938886"/>
                  <a:ext cx="30489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BF6B61-2625-CE4D-882D-95EEC4526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90" y="5146547"/>
              <a:ext cx="0" cy="79233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47A34-E5B7-7D41-9D19-470155624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953" y="5146547"/>
              <a:ext cx="38613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3324F0-7F67-7842-8E22-23DED0AAE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221" y="5191119"/>
              <a:ext cx="195587" cy="133887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21B5D1-3220-D542-A482-2282F8125D38}"/>
                    </a:ext>
                  </a:extLst>
                </p:cNvPr>
                <p:cNvSpPr txBox="1"/>
                <p:nvPr/>
              </p:nvSpPr>
              <p:spPr>
                <a:xfrm>
                  <a:off x="7493" y="5325006"/>
                  <a:ext cx="6978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“intercept”</a:t>
                  </a:r>
                </a:p>
                <a:p>
                  <a:pPr algn="ctr"/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21B5D1-3220-D542-A482-2282F8125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" y="5325006"/>
                  <a:ext cx="697828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9C72F3-CD88-4C40-861D-1B36880AA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533" y="4104512"/>
              <a:ext cx="0" cy="342749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6CCF57-3F3B-7F46-9FEE-026358BEC2F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21927" y="3944456"/>
              <a:ext cx="281522" cy="245187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365FBB-EE15-4B46-88B1-DB74B0C2BAAE}"/>
                </a:ext>
              </a:extLst>
            </p:cNvPr>
            <p:cNvSpPr txBox="1"/>
            <p:nvPr/>
          </p:nvSpPr>
          <p:spPr>
            <a:xfrm>
              <a:off x="3005534" y="3605902"/>
              <a:ext cx="995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“residual” error for this data point</a:t>
              </a:r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B276C4A2-CB28-0642-A844-63AE899C1FD6}"/>
                </a:ext>
              </a:extLst>
            </p:cNvPr>
            <p:cNvSpPr/>
            <p:nvPr/>
          </p:nvSpPr>
          <p:spPr>
            <a:xfrm flipH="1">
              <a:off x="4304371" y="4039391"/>
              <a:ext cx="139390" cy="5575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629307-2647-FE4A-995E-7B7C50C8BD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2562" y="4086795"/>
              <a:ext cx="160700" cy="9376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9CFC75-DD0F-4046-A154-02FBFD2138D2}"/>
                    </a:ext>
                  </a:extLst>
                </p:cNvPr>
                <p:cNvSpPr txBox="1"/>
                <p:nvPr/>
              </p:nvSpPr>
              <p:spPr>
                <a:xfrm>
                  <a:off x="4582912" y="4104512"/>
                  <a:ext cx="1124615" cy="221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Regression “slope”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9CFC75-DD0F-4046-A154-02FBFD213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912" y="4104512"/>
                  <a:ext cx="1124615" cy="221984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D07F3E-C313-2548-8868-05232CC7A9C9}"/>
              </a:ext>
            </a:extLst>
          </p:cNvPr>
          <p:cNvCxnSpPr>
            <a:cxnSpLocks/>
          </p:cNvCxnSpPr>
          <p:nvPr/>
        </p:nvCxnSpPr>
        <p:spPr>
          <a:xfrm flipV="1">
            <a:off x="971085" y="2622159"/>
            <a:ext cx="195587" cy="1338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91450F-E40D-634E-A702-561123A02E72}"/>
                  </a:ext>
                </a:extLst>
              </p:cNvPr>
              <p:cNvSpPr txBox="1"/>
              <p:nvPr/>
            </p:nvSpPr>
            <p:spPr>
              <a:xfrm>
                <a:off x="254654" y="2769714"/>
                <a:ext cx="31358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Matrix multiplication of the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d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-dimensional 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row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vector of predictors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X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 and the d-dimensional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column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vector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of of parameters </a:t>
                </a:r>
                <a14:m>
                  <m:oMath xmlns:m="http://schemas.openxmlformats.org/officeDocument/2006/math">
                    <m:r>
                      <a:rPr lang="en-GB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91450F-E40D-634E-A702-561123A0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4" y="2769714"/>
                <a:ext cx="3135897" cy="338554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6F4CF6-EE62-EF47-B6B3-2B86135A8772}"/>
                  </a:ext>
                </a:extLst>
              </p:cNvPr>
              <p:cNvSpPr txBox="1"/>
              <p:nvPr/>
            </p:nvSpPr>
            <p:spPr>
              <a:xfrm>
                <a:off x="224579" y="6118459"/>
                <a:ext cx="58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FoundrySterling-Book" pitchFamily="2" charset="0"/>
                  </a:rPr>
                  <a:t>The likelihood function.</a:t>
                </a:r>
                <a:r>
                  <a:rPr lang="en-US" sz="1200" dirty="0">
                    <a:latin typeface="FoundrySterling-Book" pitchFamily="2" charset="0"/>
                  </a:rPr>
                  <a:t>  The regression likelihood composes the above into a single formula – the likelihood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and the parameters.  (It is simplest to write this if we instead imagine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to be the first entry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.  This works out if we add a single 1 as the first entry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:</a:t>
                </a:r>
                <a:endParaRPr lang="en-US" sz="1200" b="1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6F4CF6-EE62-EF47-B6B3-2B86135A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9" y="6118459"/>
                <a:ext cx="5830240" cy="830997"/>
              </a:xfrm>
              <a:prstGeom prst="rect">
                <a:avLst/>
              </a:prstGeom>
              <a:blipFill>
                <a:blip r:embed="rId18"/>
                <a:stretch>
                  <a:fillRect r="-65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28B3153-096B-5643-B03C-F58860AFF240}"/>
              </a:ext>
            </a:extLst>
          </p:cNvPr>
          <p:cNvSpPr txBox="1"/>
          <p:nvPr/>
        </p:nvSpPr>
        <p:spPr>
          <a:xfrm>
            <a:off x="258241" y="713814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For a single sample: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FCF826-9041-FC49-BA8C-4F5370667BC6}"/>
              </a:ext>
            </a:extLst>
          </p:cNvPr>
          <p:cNvCxnSpPr>
            <a:cxnSpLocks/>
          </p:cNvCxnSpPr>
          <p:nvPr/>
        </p:nvCxnSpPr>
        <p:spPr>
          <a:xfrm flipH="1" flipV="1">
            <a:off x="4341515" y="7135364"/>
            <a:ext cx="160700" cy="937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B7210AF-4E04-8C48-9E4A-58E7519446E7}"/>
              </a:ext>
            </a:extLst>
          </p:cNvPr>
          <p:cNvSpPr txBox="1"/>
          <p:nvPr/>
        </p:nvSpPr>
        <p:spPr>
          <a:xfrm>
            <a:off x="4481171" y="7174918"/>
            <a:ext cx="137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Squared residual (distance) from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05B6ED-9D49-F348-B0C0-3DE345725684}"/>
                  </a:ext>
                </a:extLst>
              </p:cNvPr>
              <p:cNvSpPr txBox="1"/>
              <p:nvPr/>
            </p:nvSpPr>
            <p:spPr>
              <a:xfrm>
                <a:off x="254655" y="1681721"/>
                <a:ext cx="3031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05B6ED-9D49-F348-B0C0-3DE345725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" y="1681721"/>
                <a:ext cx="303127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11DC-844A-FA45-A0DA-C6EDDE9A8546}"/>
                  </a:ext>
                </a:extLst>
              </p:cNvPr>
              <p:cNvSpPr txBox="1"/>
              <p:nvPr/>
            </p:nvSpPr>
            <p:spPr>
              <a:xfrm>
                <a:off x="4176277" y="4129172"/>
                <a:ext cx="2224523" cy="9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0" dirty="0">
                    <a:solidFill>
                      <a:schemeClr val="tx1"/>
                    </a:solidFill>
                    <a:latin typeface="FoundrySterling-Book" pitchFamily="2" charset="0"/>
                  </a:rPr>
                  <a:t>Interpretation: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FoundrySterling-Book" pitchFamily="2" charset="0"/>
                  </a:rPr>
                  <a:t> is the estimated increase in Y </a:t>
                </a:r>
                <a:r>
                  <a:rPr lang="en-US" sz="1200" i="1" dirty="0">
                    <a:solidFill>
                      <a:schemeClr val="tx1"/>
                    </a:solidFill>
                    <a:latin typeface="FoundrySterling-Book" pitchFamily="2" charset="0"/>
                  </a:rPr>
                  <a:t>associated with</a:t>
                </a:r>
                <a:r>
                  <a:rPr lang="en-US" sz="1200" dirty="0">
                    <a:solidFill>
                      <a:schemeClr val="tx1"/>
                    </a:solidFill>
                    <a:latin typeface="FoundrySterling-Book" pitchFamily="2" charset="0"/>
                  </a:rPr>
                  <a:t> a unit increase in X.  </a:t>
                </a:r>
                <a:r>
                  <a:rPr lang="en-US" sz="1000" dirty="0">
                    <a:solidFill>
                      <a:schemeClr val="tx1"/>
                    </a:solidFill>
                    <a:latin typeface="FoundrySterling-Book" pitchFamily="2" charset="0"/>
                  </a:rPr>
                  <a:t>(The hat has been added to indicate this is an estimate.)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7711DC-844A-FA45-A0DA-C6EDDE9A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77" y="4129172"/>
                <a:ext cx="2224523" cy="994888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B874483-DBE5-B344-9052-5C07130CCB82}"/>
              </a:ext>
            </a:extLst>
          </p:cNvPr>
          <p:cNvSpPr txBox="1"/>
          <p:nvPr/>
        </p:nvSpPr>
        <p:spPr>
          <a:xfrm>
            <a:off x="310543" y="2064111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Or using matrix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D7A9CB-3C56-8E4A-BAF9-F73CECD092D8}"/>
                  </a:ext>
                </a:extLst>
              </p:cNvPr>
              <p:cNvSpPr txBox="1"/>
              <p:nvPr/>
            </p:nvSpPr>
            <p:spPr>
              <a:xfrm>
                <a:off x="3390552" y="2326852"/>
                <a:ext cx="1090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D7A9CB-3C56-8E4A-BAF9-F73CECD0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52" y="2326852"/>
                <a:ext cx="109061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9485926-B11E-0F4C-A171-2B1D75C29FCB}"/>
              </a:ext>
            </a:extLst>
          </p:cNvPr>
          <p:cNvSpPr/>
          <p:nvPr/>
        </p:nvSpPr>
        <p:spPr>
          <a:xfrm>
            <a:off x="224578" y="7525990"/>
            <a:ext cx="5261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The outcome values are assumed independent of each other (probabilities multiply).  So for multiple samples the likelihood is: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856661-2F44-E446-80C0-C08420DFBCC6}"/>
                  </a:ext>
                </a:extLst>
              </p:cNvPr>
              <p:cNvSpPr txBox="1"/>
              <p:nvPr/>
            </p:nvSpPr>
            <p:spPr>
              <a:xfrm>
                <a:off x="1735939" y="8000173"/>
                <a:ext cx="3168447" cy="593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GB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4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14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856661-2F44-E446-80C0-C08420DF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939" y="8000173"/>
                <a:ext cx="3168447" cy="593945"/>
              </a:xfrm>
              <a:prstGeom prst="rect">
                <a:avLst/>
              </a:prstGeom>
              <a:blipFill>
                <a:blip r:embed="rId22"/>
                <a:stretch>
                  <a:fillRect t="-2708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D72354-C8A2-AA43-B829-A797EE0AB491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579930" y="8099325"/>
            <a:ext cx="167268" cy="7746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A08107-A48C-C046-BC40-AAC148B4249B}"/>
              </a:ext>
            </a:extLst>
          </p:cNvPr>
          <p:cNvSpPr txBox="1"/>
          <p:nvPr/>
        </p:nvSpPr>
        <p:spPr>
          <a:xfrm>
            <a:off x="4747198" y="7930048"/>
            <a:ext cx="111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“sum of squared errors”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B228C4-2107-584C-8C31-F0AD613A8531}"/>
                  </a:ext>
                </a:extLst>
              </p:cNvPr>
              <p:cNvSpPr txBox="1"/>
              <p:nvPr/>
            </p:nvSpPr>
            <p:spPr>
              <a:xfrm>
                <a:off x="224578" y="8176792"/>
                <a:ext cx="1510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For multiple samples: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B228C4-2107-584C-8C31-F0AD613A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8" y="8176792"/>
                <a:ext cx="1510350" cy="461665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15BB19-5CB3-DC4D-8834-4B88B73855BB}"/>
              </a:ext>
            </a:extLst>
          </p:cNvPr>
          <p:cNvCxnSpPr>
            <a:cxnSpLocks/>
          </p:cNvCxnSpPr>
          <p:nvPr/>
        </p:nvCxnSpPr>
        <p:spPr>
          <a:xfrm flipH="1" flipV="1">
            <a:off x="3697198" y="8444698"/>
            <a:ext cx="214784" cy="955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7E6E4A9-DAB3-9E48-9C5C-34415FE3A600}"/>
              </a:ext>
            </a:extLst>
          </p:cNvPr>
          <p:cNvSpPr txBox="1"/>
          <p:nvPr/>
        </p:nvSpPr>
        <p:spPr>
          <a:xfrm>
            <a:off x="3951091" y="8430233"/>
            <a:ext cx="239470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The exponent is negative.  </a:t>
            </a:r>
            <a:r>
              <a:rPr lang="en-US" sz="800" dirty="0" err="1">
                <a:solidFill>
                  <a:srgbClr val="C00000"/>
                </a:solidFill>
                <a:latin typeface="FoundrySterling-Book" pitchFamily="2" charset="0"/>
              </a:rPr>
              <a:t>Maximising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 the likelihood is therefore the same as minimizing the sum of squared errors – it finds the ‘best-fitting line’.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B89278-13EF-EF44-B259-3910010B9810}"/>
              </a:ext>
            </a:extLst>
          </p:cNvPr>
          <p:cNvSpPr txBox="1"/>
          <p:nvPr/>
        </p:nvSpPr>
        <p:spPr>
          <a:xfrm>
            <a:off x="6640713" y="769334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Basic linear regression (maximum likelihood) in R: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A0BAA-5E2A-EB46-B0DF-1AA5ED6B292F}"/>
              </a:ext>
            </a:extLst>
          </p:cNvPr>
          <p:cNvSpPr txBox="1"/>
          <p:nvPr/>
        </p:nvSpPr>
        <p:spPr>
          <a:xfrm>
            <a:off x="6640712" y="1055671"/>
            <a:ext cx="5348087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fit =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lm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 Y ~ X, data = D )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coefficients(fit)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 (Intercept)            X 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0.0007606242 0.3135072376 </a:t>
            </a:r>
          </a:p>
          <a:p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logLik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(fit)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'log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Lik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.' -132.981 (df=3)</a:t>
            </a:r>
          </a:p>
          <a:p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000" dirty="0">
                <a:latin typeface="Courier" pitchFamily="2" charset="0"/>
              </a:rPr>
              <a:t>&gt; residuals(fit)</a:t>
            </a:r>
          </a:p>
          <a:p>
            <a:r>
              <a:rPr lang="en-GB" sz="1000" dirty="0">
                <a:latin typeface="Courier" pitchFamily="2" charset="0"/>
              </a:rPr>
              <a:t>         1          2          3          4 </a:t>
            </a:r>
          </a:p>
          <a:p>
            <a:r>
              <a:rPr lang="en-GB" sz="1000" dirty="0">
                <a:latin typeface="Courier" pitchFamily="2" charset="0"/>
              </a:rPr>
              <a:t>-0.6115976 -0.3239313  0.7034511 -0.2934937 . . .</a:t>
            </a:r>
          </a:p>
          <a:p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summary(fit)$coefficients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                Estimate Std. Error     t value    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(&gt;|t|)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(Intercept) 0.0007606242 0.09412669 0.008080856 0.9935689071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X           0.3135072376 0.08512788 3.682780013 0.0003778035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7AA86E-3C7D-DF40-8387-66591AE6C689}"/>
              </a:ext>
            </a:extLst>
          </p:cNvPr>
          <p:cNvSpPr txBox="1"/>
          <p:nvPr/>
        </p:nvSpPr>
        <p:spPr>
          <a:xfrm>
            <a:off x="6639815" y="5945152"/>
            <a:ext cx="5830239" cy="335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library(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bmrs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 fit =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brm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	Y ~ X,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	data = data,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	prior = </a:t>
            </a:r>
            <a:r>
              <a:rPr lang="en-US" sz="1000" dirty="0" err="1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set_prior</a:t>
            </a:r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( “normal(0,1)” )</a:t>
            </a: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Courier" pitchFamily="2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GB" sz="1000" dirty="0">
                <a:latin typeface="Courier" pitchFamily="2" charset="0"/>
              </a:rPr>
              <a:t> </a:t>
            </a:r>
            <a:r>
              <a:rPr lang="en-GB" sz="1000" dirty="0" err="1">
                <a:latin typeface="Courier" pitchFamily="2" charset="0"/>
              </a:rPr>
              <a:t>fit$fit</a:t>
            </a:r>
            <a:endParaRPr lang="en-GB" sz="1000" dirty="0">
              <a:latin typeface="Courier" pitchFamily="2" charset="0"/>
            </a:endParaRPr>
          </a:p>
          <a:p>
            <a:r>
              <a:rPr lang="en-GB" sz="800" dirty="0">
                <a:latin typeface="Courier" pitchFamily="2" charset="0"/>
              </a:rPr>
              <a:t>Inference for Stan model: ca2436c230608c2ca38ebc402110120d.</a:t>
            </a:r>
          </a:p>
          <a:p>
            <a:r>
              <a:rPr lang="en-GB" sz="800" dirty="0">
                <a:latin typeface="Courier" pitchFamily="2" charset="0"/>
              </a:rPr>
              <a:t>4 chains, each with </a:t>
            </a:r>
            <a:r>
              <a:rPr lang="en-GB" sz="800" dirty="0" err="1">
                <a:latin typeface="Courier" pitchFamily="2" charset="0"/>
              </a:rPr>
              <a:t>iter</a:t>
            </a:r>
            <a:r>
              <a:rPr lang="en-GB" sz="800" dirty="0">
                <a:latin typeface="Courier" pitchFamily="2" charset="0"/>
              </a:rPr>
              <a:t>=2000; warmup=1000; thin=1; </a:t>
            </a:r>
          </a:p>
          <a:p>
            <a:r>
              <a:rPr lang="en-GB" sz="800" dirty="0">
                <a:latin typeface="Courier" pitchFamily="2" charset="0"/>
              </a:rPr>
              <a:t>post-warmup draws per chain=1000, total post-warmup draws=4000.</a:t>
            </a:r>
          </a:p>
          <a:p>
            <a:r>
              <a:rPr lang="en-GB" sz="800" dirty="0">
                <a:latin typeface="Courier" pitchFamily="2" charset="0"/>
              </a:rPr>
              <a:t>              mean </a:t>
            </a:r>
            <a:r>
              <a:rPr lang="en-GB" sz="800" dirty="0" err="1">
                <a:latin typeface="Courier" pitchFamily="2" charset="0"/>
              </a:rPr>
              <a:t>se_mean</a:t>
            </a:r>
            <a:r>
              <a:rPr lang="en-GB" sz="800" dirty="0">
                <a:latin typeface="Courier" pitchFamily="2" charset="0"/>
              </a:rPr>
              <a:t>   </a:t>
            </a:r>
            <a:r>
              <a:rPr lang="en-GB" sz="800" dirty="0" err="1">
                <a:latin typeface="Courier" pitchFamily="2" charset="0"/>
              </a:rPr>
              <a:t>sd</a:t>
            </a:r>
            <a:r>
              <a:rPr lang="en-GB" sz="800" dirty="0">
                <a:latin typeface="Courier" pitchFamily="2" charset="0"/>
              </a:rPr>
              <a:t>   2.5%    25%    50%    75%  97.5% </a:t>
            </a:r>
            <a:r>
              <a:rPr lang="en-GB" sz="800" dirty="0" err="1">
                <a:latin typeface="Courier" pitchFamily="2" charset="0"/>
              </a:rPr>
              <a:t>n_eff</a:t>
            </a:r>
            <a:r>
              <a:rPr lang="en-GB" sz="800" dirty="0">
                <a:latin typeface="Courier" pitchFamily="2" charset="0"/>
              </a:rPr>
              <a:t> </a:t>
            </a:r>
            <a:r>
              <a:rPr lang="en-GB" sz="800" dirty="0" err="1">
                <a:latin typeface="Courier" pitchFamily="2" charset="0"/>
              </a:rPr>
              <a:t>Rhat</a:t>
            </a:r>
            <a:endParaRPr lang="en-GB" sz="800" dirty="0">
              <a:latin typeface="Courier" pitchFamily="2" charset="0"/>
            </a:endParaRPr>
          </a:p>
          <a:p>
            <a:r>
              <a:rPr lang="en-GB" sz="800" dirty="0" err="1">
                <a:latin typeface="Courier" pitchFamily="2" charset="0"/>
              </a:rPr>
              <a:t>b_Intercept</a:t>
            </a:r>
            <a:r>
              <a:rPr lang="en-GB" sz="800" dirty="0">
                <a:latin typeface="Courier" pitchFamily="2" charset="0"/>
              </a:rPr>
              <a:t>   0.25    0.00 0.05   0.16   0.22   0.25   0.28   0.34  3549    1</a:t>
            </a:r>
          </a:p>
          <a:p>
            <a:r>
              <a:rPr lang="en-GB" sz="800" dirty="0" err="1">
                <a:latin typeface="Courier" pitchFamily="2" charset="0"/>
              </a:rPr>
              <a:t>b_X</a:t>
            </a:r>
            <a:r>
              <a:rPr lang="en-GB" sz="800" dirty="0">
                <a:latin typeface="Courier" pitchFamily="2" charset="0"/>
              </a:rPr>
              <a:t>          -0.05    0.00 0.04  -0.13  -0.08  -0.05  -0.02   0.03  4293    1</a:t>
            </a:r>
          </a:p>
          <a:p>
            <a:r>
              <a:rPr lang="en-GB" sz="800" dirty="0">
                <a:latin typeface="Courier" pitchFamily="2" charset="0"/>
              </a:rPr>
              <a:t>sigma         0.45    0.00 0.03   0.39   0.42   0.44   0.47   0.51  3729    1</a:t>
            </a:r>
          </a:p>
          <a:p>
            <a:r>
              <a:rPr lang="en-GB" sz="800" dirty="0" err="1">
                <a:latin typeface="Courier" pitchFamily="2" charset="0"/>
              </a:rPr>
              <a:t>lp</a:t>
            </a:r>
            <a:r>
              <a:rPr lang="en-GB" sz="800" dirty="0">
                <a:latin typeface="Courier" pitchFamily="2" charset="0"/>
              </a:rPr>
              <a:t>__        -65.24    0.03 1.25 -68.44 -65.82 -64.91 -64.32 -63.81  1972    1</a:t>
            </a:r>
          </a:p>
          <a:p>
            <a:br>
              <a:rPr lang="en-GB" sz="800" dirty="0">
                <a:latin typeface="Courier" pitchFamily="2" charset="0"/>
              </a:rPr>
            </a:br>
            <a:endParaRPr lang="en-GB" sz="800" dirty="0">
              <a:latin typeface="Courier" pitchFamily="2" charset="0"/>
            </a:endParaRPr>
          </a:p>
          <a:p>
            <a:r>
              <a:rPr lang="en-GB" sz="800" dirty="0">
                <a:latin typeface="Courier" pitchFamily="2" charset="0"/>
              </a:rPr>
              <a:t>Samples were drawn using NUTS(</a:t>
            </a:r>
            <a:r>
              <a:rPr lang="en-GB" sz="800" dirty="0" err="1">
                <a:latin typeface="Courier" pitchFamily="2" charset="0"/>
              </a:rPr>
              <a:t>diag_e</a:t>
            </a:r>
            <a:r>
              <a:rPr lang="en-GB" sz="800" dirty="0">
                <a:latin typeface="Courier" pitchFamily="2" charset="0"/>
              </a:rPr>
              <a:t>) at Thu Nov 11 17:56:07 2021.</a:t>
            </a:r>
          </a:p>
          <a:p>
            <a:r>
              <a:rPr lang="en-GB" sz="800" dirty="0">
                <a:latin typeface="Courier" pitchFamily="2" charset="0"/>
              </a:rPr>
              <a:t>For each parameter, </a:t>
            </a:r>
            <a:r>
              <a:rPr lang="en-GB" sz="800" dirty="0" err="1">
                <a:latin typeface="Courier" pitchFamily="2" charset="0"/>
              </a:rPr>
              <a:t>n_eff</a:t>
            </a:r>
            <a:r>
              <a:rPr lang="en-GB" sz="800" dirty="0">
                <a:latin typeface="Courier" pitchFamily="2" charset="0"/>
              </a:rPr>
              <a:t> is a crude measure of effective sample size,</a:t>
            </a:r>
          </a:p>
          <a:p>
            <a:r>
              <a:rPr lang="en-GB" sz="800" dirty="0">
                <a:latin typeface="Courier" pitchFamily="2" charset="0"/>
              </a:rPr>
              <a:t>and </a:t>
            </a:r>
            <a:r>
              <a:rPr lang="en-GB" sz="800" dirty="0" err="1">
                <a:latin typeface="Courier" pitchFamily="2" charset="0"/>
              </a:rPr>
              <a:t>Rhat</a:t>
            </a:r>
            <a:r>
              <a:rPr lang="en-GB" sz="800" dirty="0">
                <a:latin typeface="Courier" pitchFamily="2" charset="0"/>
              </a:rPr>
              <a:t> is the potential scale reduction factor on split chains (at </a:t>
            </a:r>
          </a:p>
          <a:p>
            <a:r>
              <a:rPr lang="en-GB" sz="800" dirty="0">
                <a:latin typeface="Courier" pitchFamily="2" charset="0"/>
              </a:rPr>
              <a:t>convergence, </a:t>
            </a:r>
            <a:r>
              <a:rPr lang="en-GB" sz="800" dirty="0" err="1">
                <a:latin typeface="Courier" pitchFamily="2" charset="0"/>
              </a:rPr>
              <a:t>Rhat</a:t>
            </a:r>
            <a:r>
              <a:rPr lang="en-GB" sz="800" dirty="0">
                <a:latin typeface="Courier" pitchFamily="2" charset="0"/>
              </a:rPr>
              <a:t>=1).</a:t>
            </a:r>
          </a:p>
          <a:p>
            <a:endParaRPr lang="en-US" sz="1000" dirty="0">
              <a:latin typeface="Courier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B286B-3DA5-A340-8E63-CD992DC901B2}"/>
              </a:ext>
            </a:extLst>
          </p:cNvPr>
          <p:cNvSpPr txBox="1"/>
          <p:nvPr/>
        </p:nvSpPr>
        <p:spPr>
          <a:xfrm>
            <a:off x="6650201" y="5668153"/>
            <a:ext cx="534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But what if you want to fit with prior information included?  Use </a:t>
            </a:r>
            <a:r>
              <a:rPr lang="en-GB" sz="1200" dirty="0">
                <a:latin typeface="Courier" pitchFamily="2" charset="0"/>
              </a:rPr>
              <a:t>brms </a:t>
            </a:r>
            <a:r>
              <a:rPr lang="en-GB" sz="1200" dirty="0">
                <a:latin typeface="FoundrySterling-Book" pitchFamily="2" charset="0"/>
              </a:rPr>
              <a:t>package: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8C297A-992E-5E41-A5DB-1BFD143DD7D2}"/>
                  </a:ext>
                </a:extLst>
              </p:cNvPr>
              <p:cNvSpPr txBox="1"/>
              <p:nvPr/>
            </p:nvSpPr>
            <p:spPr>
              <a:xfrm>
                <a:off x="7686989" y="4866120"/>
                <a:ext cx="3168447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8C297A-992E-5E41-A5DB-1BFD143D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9" y="4866120"/>
                <a:ext cx="3168447" cy="53072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20A858E-6010-A447-B922-76A47E5E6BCE}"/>
              </a:ext>
            </a:extLst>
          </p:cNvPr>
          <p:cNvSpPr txBox="1"/>
          <p:nvPr/>
        </p:nvSpPr>
        <p:spPr>
          <a:xfrm>
            <a:off x="6639815" y="3924701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This turns out to have an analytic 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EE5F84-B06D-FC46-9870-EFA6BCF6CF1B}"/>
                  </a:ext>
                </a:extLst>
              </p:cNvPr>
              <p:cNvSpPr txBox="1"/>
              <p:nvPr/>
            </p:nvSpPr>
            <p:spPr>
              <a:xfrm>
                <a:off x="8065945" y="4241225"/>
                <a:ext cx="1367105" cy="287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12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EE5F84-B06D-FC46-9870-EFA6BCF6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45" y="4241225"/>
                <a:ext cx="1367105" cy="287002"/>
              </a:xfrm>
              <a:prstGeom prst="rect">
                <a:avLst/>
              </a:prstGeom>
              <a:blipFill>
                <a:blip r:embed="rId25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88B0B-34A1-7C48-B707-D80CEE8BDC82}"/>
                  </a:ext>
                </a:extLst>
              </p:cNvPr>
              <p:cNvSpPr txBox="1"/>
              <p:nvPr/>
            </p:nvSpPr>
            <p:spPr>
              <a:xfrm>
                <a:off x="7163189" y="4606045"/>
                <a:ext cx="2391745" cy="486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>
                          <a:latin typeface="FoundrySterling-Book" pitchFamily="2" charset="0"/>
                        </a:rPr>
                        <m:t>variance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FoundrySterling-Book" pitchFamily="2" charset="0"/>
                </a:endParaRPr>
              </a:p>
              <a:p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A88B0B-34A1-7C48-B707-D80CEE8B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189" y="4606045"/>
                <a:ext cx="2391745" cy="48648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7FC7C98E-F9B4-DB49-BC5E-F1F6FAFCBC79}"/>
              </a:ext>
            </a:extLst>
          </p:cNvPr>
          <p:cNvSpPr txBox="1"/>
          <p:nvPr/>
        </p:nvSpPr>
        <p:spPr>
          <a:xfrm>
            <a:off x="9701561" y="4129172"/>
            <a:ext cx="1940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Maximum likelihood estimate (MLE)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E5C64B-EEF7-0C4F-9F64-68D90B85F2D0}"/>
              </a:ext>
            </a:extLst>
          </p:cNvPr>
          <p:cNvCxnSpPr>
            <a:cxnSpLocks/>
          </p:cNvCxnSpPr>
          <p:nvPr/>
        </p:nvCxnSpPr>
        <p:spPr>
          <a:xfrm flipH="1">
            <a:off x="9402578" y="4241225"/>
            <a:ext cx="298983" cy="15122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3307FE-CE1B-E644-B140-DCAA7663FA2F}"/>
              </a:ext>
            </a:extLst>
          </p:cNvPr>
          <p:cNvCxnSpPr>
            <a:cxnSpLocks/>
          </p:cNvCxnSpPr>
          <p:nvPr/>
        </p:nvCxnSpPr>
        <p:spPr>
          <a:xfrm flipH="1">
            <a:off x="9483864" y="4735080"/>
            <a:ext cx="425693" cy="2165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302EC2B-3FD1-8F4D-8B1D-53CAFC67D064}"/>
              </a:ext>
            </a:extLst>
          </p:cNvPr>
          <p:cNvSpPr txBox="1"/>
          <p:nvPr/>
        </p:nvSpPr>
        <p:spPr>
          <a:xfrm>
            <a:off x="9935297" y="4627358"/>
            <a:ext cx="1940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Variance of MLE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ACCC40-11A1-4B41-968B-E273EFEF1DAE}"/>
              </a:ext>
            </a:extLst>
          </p:cNvPr>
          <p:cNvSpPr txBox="1"/>
          <p:nvPr/>
        </p:nvSpPr>
        <p:spPr>
          <a:xfrm>
            <a:off x="10078734" y="5069837"/>
            <a:ext cx="1300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Standard error  of MLE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50FEF3-8A00-F34C-BE8E-D85E1C9A31FF}"/>
              </a:ext>
            </a:extLst>
          </p:cNvPr>
          <p:cNvCxnSpPr>
            <a:cxnSpLocks/>
          </p:cNvCxnSpPr>
          <p:nvPr/>
        </p:nvCxnSpPr>
        <p:spPr>
          <a:xfrm flipH="1">
            <a:off x="9726288" y="5188385"/>
            <a:ext cx="35244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13751</TotalTime>
  <Words>715</Words>
  <Application>Microsoft Macintosh PowerPoint</Application>
  <PresentationFormat>A3 Paper (297x420 mm)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FOUNDRYSTERLING-BOOK</vt:lpstr>
      <vt:lpstr>FOUNDRYSTERLING-BOOK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65</cp:revision>
  <cp:lastPrinted>2021-11-09T12:05:26Z</cp:lastPrinted>
  <dcterms:created xsi:type="dcterms:W3CDTF">2020-10-31T23:18:59Z</dcterms:created>
  <dcterms:modified xsi:type="dcterms:W3CDTF">2021-11-11T18:41:09Z</dcterms:modified>
</cp:coreProperties>
</file>