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9"/>
    <p:restoredTop sz="94663"/>
  </p:normalViewPr>
  <p:slideViewPr>
    <p:cSldViewPr snapToGrid="0" snapToObjects="1">
      <p:cViewPr>
        <p:scale>
          <a:sx n="204" d="100"/>
          <a:sy n="204" d="100"/>
        </p:scale>
        <p:origin x="136" y="-4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D33E-813A-6147-8BDB-1CDA0AB2F90F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hyperlink" Target="https://www.well.ox.ac.uk/study/gms" TargetMode="Externa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E7C2C3-A8CF-634A-8BA7-ACA2DCE7D1CD}"/>
              </a:ext>
            </a:extLst>
          </p:cNvPr>
          <p:cNvSpPr txBox="1"/>
          <p:nvPr/>
        </p:nvSpPr>
        <p:spPr>
          <a:xfrm>
            <a:off x="354785" y="508599"/>
            <a:ext cx="2762295" cy="42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4" b="1" dirty="0">
                <a:latin typeface="FOUNDRYSTERLING-BOOK" pitchFamily="2" charset="0"/>
              </a:rPr>
              <a:t>Regression </a:t>
            </a:r>
            <a:r>
              <a:rPr lang="en-US" sz="2164" b="1" dirty="0" err="1">
                <a:latin typeface="FOUNDRYSTERLING-BOOK" pitchFamily="2" charset="0"/>
              </a:rPr>
              <a:t>cheatsheet</a:t>
            </a:r>
            <a:endParaRPr lang="en-US" sz="2164" b="1" dirty="0">
              <a:latin typeface="FOUNDRYSTERLING-BOO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D6CB8-1973-0148-BF2C-86F4FF1BB581}"/>
              </a:ext>
            </a:extLst>
          </p:cNvPr>
          <p:cNvSpPr txBox="1"/>
          <p:nvPr/>
        </p:nvSpPr>
        <p:spPr>
          <a:xfrm>
            <a:off x="368299" y="816113"/>
            <a:ext cx="2573140" cy="258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WHG GMS Programme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A2FD2-8B35-7644-A6AF-3A5D7480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78" y="3336352"/>
            <a:ext cx="3926115" cy="23556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/>
              <p:nvPr/>
            </p:nvSpPr>
            <p:spPr>
              <a:xfrm>
                <a:off x="354785" y="1594747"/>
                <a:ext cx="58428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FoundrySterling-Book" pitchFamily="2" charset="0"/>
                  </a:rPr>
                  <a:t>Linear regression models an outcome variable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>
                    <a:latin typeface="FoundrySterling-Book" pitchFamily="2" charset="0"/>
                  </a:rPr>
                  <a:t>) in terms of one or more predictor variables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</a:rPr>
                  <a:t>).  The model asserts that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>
                    <a:latin typeface="FoundrySterling-Book" pitchFamily="2" charset="0"/>
                  </a:rPr>
                  <a:t> is a linear combination of columns of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</a:rPr>
                  <a:t> plus some noise.  The noise is assumed to be Gaussian.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5" y="1594747"/>
                <a:ext cx="5842815" cy="738664"/>
              </a:xfrm>
              <a:prstGeom prst="rect">
                <a:avLst/>
              </a:prstGeom>
              <a:blipFill>
                <a:blip r:embed="rId4"/>
                <a:stretch>
                  <a:fillRect l="-216" t="-1695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349E8-78A6-5A49-A117-695383DD219A}"/>
                  </a:ext>
                </a:extLst>
              </p:cNvPr>
              <p:cNvSpPr txBox="1"/>
              <p:nvPr/>
            </p:nvSpPr>
            <p:spPr>
              <a:xfrm>
                <a:off x="221665" y="4514186"/>
                <a:ext cx="336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C349E8-78A6-5A49-A117-695383DD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5" y="4514186"/>
                <a:ext cx="33650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F6A487-C48C-EA4C-B8B8-4F3A762F0F53}"/>
                  </a:ext>
                </a:extLst>
              </p:cNvPr>
              <p:cNvSpPr txBox="1"/>
              <p:nvPr/>
            </p:nvSpPr>
            <p:spPr>
              <a:xfrm>
                <a:off x="2245598" y="5812511"/>
                <a:ext cx="344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F6A487-C48C-EA4C-B8B8-4F3A762F0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98" y="5812511"/>
                <a:ext cx="3445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899C0-F8B4-444E-8CB1-F66B9A7AF0A2}"/>
                  </a:ext>
                </a:extLst>
              </p:cNvPr>
              <p:cNvSpPr txBox="1"/>
              <p:nvPr/>
            </p:nvSpPr>
            <p:spPr>
              <a:xfrm>
                <a:off x="907645" y="5590718"/>
                <a:ext cx="3048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A899C0-F8B4-444E-8CB1-F66B9A7A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5" y="5590718"/>
                <a:ext cx="30489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35F30-3F1A-9E42-A46E-E81EEF586AD2}"/>
                  </a:ext>
                </a:extLst>
              </p:cNvPr>
              <p:cNvSpPr txBox="1"/>
              <p:nvPr/>
            </p:nvSpPr>
            <p:spPr>
              <a:xfrm>
                <a:off x="1594435" y="5590718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35F30-3F1A-9E42-A46E-E81EEF586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5" y="5590718"/>
                <a:ext cx="30489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06E9DA-0F60-8747-8EA6-D0ACBA8B53DC}"/>
                  </a:ext>
                </a:extLst>
              </p:cNvPr>
              <p:cNvSpPr txBox="1"/>
              <p:nvPr/>
            </p:nvSpPr>
            <p:spPr>
              <a:xfrm>
                <a:off x="2285058" y="5590718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06E9DA-0F60-8747-8EA6-D0ACBA8B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58" y="5590718"/>
                <a:ext cx="30489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2B680D-1641-4149-8F30-BCF8E8FB4BC5}"/>
                  </a:ext>
                </a:extLst>
              </p:cNvPr>
              <p:cNvSpPr txBox="1"/>
              <p:nvPr/>
            </p:nvSpPr>
            <p:spPr>
              <a:xfrm>
                <a:off x="2962571" y="5590551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2B680D-1641-4149-8F30-BCF8E8FB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571" y="5590551"/>
                <a:ext cx="304892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23219-BBB6-DD4D-9729-FA8736FBFC1B}"/>
                  </a:ext>
                </a:extLst>
              </p:cNvPr>
              <p:cNvSpPr txBox="1"/>
              <p:nvPr/>
            </p:nvSpPr>
            <p:spPr>
              <a:xfrm>
                <a:off x="3649362" y="559055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23219-BBB6-DD4D-9729-FA8736FBF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62" y="5590550"/>
                <a:ext cx="30489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BF6B61-2625-CE4D-882D-95EEC4526357}"/>
              </a:ext>
            </a:extLst>
          </p:cNvPr>
          <p:cNvCxnSpPr>
            <a:cxnSpLocks/>
          </p:cNvCxnSpPr>
          <p:nvPr/>
        </p:nvCxnSpPr>
        <p:spPr>
          <a:xfrm flipV="1">
            <a:off x="1060090" y="4798211"/>
            <a:ext cx="0" cy="7923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147A34-E5B7-7D41-9D19-470155624AD6}"/>
              </a:ext>
            </a:extLst>
          </p:cNvPr>
          <p:cNvCxnSpPr>
            <a:cxnSpLocks/>
          </p:cNvCxnSpPr>
          <p:nvPr/>
        </p:nvCxnSpPr>
        <p:spPr>
          <a:xfrm flipH="1">
            <a:off x="673953" y="4798211"/>
            <a:ext cx="3861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324F0-7F67-7842-8E22-23DED0AAE240}"/>
              </a:ext>
            </a:extLst>
          </p:cNvPr>
          <p:cNvCxnSpPr>
            <a:cxnSpLocks/>
          </p:cNvCxnSpPr>
          <p:nvPr/>
        </p:nvCxnSpPr>
        <p:spPr>
          <a:xfrm flipV="1">
            <a:off x="411221" y="4842783"/>
            <a:ext cx="195587" cy="13388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21B5D1-3220-D542-A482-2282F8125D38}"/>
                  </a:ext>
                </a:extLst>
              </p:cNvPr>
              <p:cNvSpPr txBox="1"/>
              <p:nvPr/>
            </p:nvSpPr>
            <p:spPr>
              <a:xfrm>
                <a:off x="7493" y="4976670"/>
                <a:ext cx="6978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“intercept”</a:t>
                </a:r>
              </a:p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21B5D1-3220-D542-A482-2282F8125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" y="4976670"/>
                <a:ext cx="697828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99A745-4C91-8044-8C06-FF0079084F88}"/>
                  </a:ext>
                </a:extLst>
              </p:cNvPr>
              <p:cNvSpPr txBox="1"/>
              <p:nvPr/>
            </p:nvSpPr>
            <p:spPr>
              <a:xfrm>
                <a:off x="403728" y="2621280"/>
                <a:ext cx="1778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99A745-4C91-8044-8C06-FF0079084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28" y="2621280"/>
                <a:ext cx="1778564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83F2B6-BF24-664F-BEC1-CE3BCA4344D8}"/>
                  </a:ext>
                </a:extLst>
              </p:cNvPr>
              <p:cNvSpPr txBox="1"/>
              <p:nvPr/>
            </p:nvSpPr>
            <p:spPr>
              <a:xfrm>
                <a:off x="2304453" y="2621280"/>
                <a:ext cx="1399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83F2B6-BF24-664F-BEC1-CE3BCA434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53" y="2621280"/>
                <a:ext cx="1399101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9C72F3-CD88-4C40-861D-1B36880AA27C}"/>
              </a:ext>
            </a:extLst>
          </p:cNvPr>
          <p:cNvCxnSpPr>
            <a:cxnSpLocks/>
          </p:cNvCxnSpPr>
          <p:nvPr/>
        </p:nvCxnSpPr>
        <p:spPr>
          <a:xfrm flipV="1">
            <a:off x="3158533" y="3756176"/>
            <a:ext cx="0" cy="342749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6CCF57-3F3B-7F46-9FEE-026358BEC2FC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221927" y="3596120"/>
            <a:ext cx="281522" cy="24518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365FBB-EE15-4B46-88B1-DB74B0C2BAAE}"/>
              </a:ext>
            </a:extLst>
          </p:cNvPr>
          <p:cNvSpPr txBox="1"/>
          <p:nvPr/>
        </p:nvSpPr>
        <p:spPr>
          <a:xfrm>
            <a:off x="3005534" y="3257566"/>
            <a:ext cx="99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“residual” error for this data point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B276C4A2-CB28-0642-A844-63AE899C1FD6}"/>
              </a:ext>
            </a:extLst>
          </p:cNvPr>
          <p:cNvSpPr/>
          <p:nvPr/>
        </p:nvSpPr>
        <p:spPr>
          <a:xfrm flipH="1">
            <a:off x="4304371" y="3691055"/>
            <a:ext cx="139390" cy="5575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629307-2647-FE4A-995E-7B7C50C8BD18}"/>
              </a:ext>
            </a:extLst>
          </p:cNvPr>
          <p:cNvCxnSpPr>
            <a:cxnSpLocks/>
          </p:cNvCxnSpPr>
          <p:nvPr/>
        </p:nvCxnSpPr>
        <p:spPr>
          <a:xfrm flipH="1" flipV="1">
            <a:off x="4502562" y="3738459"/>
            <a:ext cx="160700" cy="937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9CFC75-DD0F-4046-A154-02FBFD2138D2}"/>
                  </a:ext>
                </a:extLst>
              </p:cNvPr>
              <p:cNvSpPr txBox="1"/>
              <p:nvPr/>
            </p:nvSpPr>
            <p:spPr>
              <a:xfrm>
                <a:off x="4582912" y="3756176"/>
                <a:ext cx="112461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Regression “slope” (</a:t>
                </a:r>
                <a14:m>
                  <m:oMath xmlns:m="http://schemas.openxmlformats.org/officeDocument/2006/math">
                    <m:r>
                      <a:rPr lang="en-GB" sz="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9CFC75-DD0F-4046-A154-02FBFD213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912" y="3756176"/>
                <a:ext cx="1124615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D07F3E-C313-2548-8868-05232CC7A9C9}"/>
              </a:ext>
            </a:extLst>
          </p:cNvPr>
          <p:cNvCxnSpPr>
            <a:cxnSpLocks/>
          </p:cNvCxnSpPr>
          <p:nvPr/>
        </p:nvCxnSpPr>
        <p:spPr>
          <a:xfrm flipV="1">
            <a:off x="1275283" y="2989212"/>
            <a:ext cx="195587" cy="13388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691450F-E40D-634E-A702-561123A02E72}"/>
              </a:ext>
            </a:extLst>
          </p:cNvPr>
          <p:cNvSpPr txBox="1"/>
          <p:nvPr/>
        </p:nvSpPr>
        <p:spPr>
          <a:xfrm>
            <a:off x="457906" y="3123099"/>
            <a:ext cx="135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Matrix multiplication if X is multidimensional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6F4CF6-EE62-EF47-B6B3-2B86135A8772}"/>
                  </a:ext>
                </a:extLst>
              </p:cNvPr>
              <p:cNvSpPr txBox="1"/>
              <p:nvPr/>
            </p:nvSpPr>
            <p:spPr>
              <a:xfrm>
                <a:off x="237125" y="6187572"/>
                <a:ext cx="58428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FoundrySterling-Book" pitchFamily="2" charset="0"/>
                  </a:rPr>
                  <a:t>The likelihood function.</a:t>
                </a:r>
                <a:r>
                  <a:rPr lang="en-US" sz="1400" dirty="0">
                    <a:latin typeface="FoundrySterling-Book" pitchFamily="2" charset="0"/>
                  </a:rPr>
                  <a:t>  An equivalent way to write the above formula is to specify the likelihood function.  It is simplest to subsume the parameter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400" dirty="0">
                    <a:latin typeface="FoundrySterling-Book" pitchFamily="2" charset="0"/>
                  </a:rPr>
                  <a:t> into the parameters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latin typeface="FoundrySterling-Book" pitchFamily="2" charset="0"/>
                  </a:rPr>
                  <a:t> by assuming the first column of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>
                    <a:latin typeface="FoundrySterling-Book" pitchFamily="2" charset="0"/>
                  </a:rPr>
                  <a:t> is the constant column equal to 1:</a:t>
                </a:r>
                <a:endParaRPr lang="en-US" sz="1400" b="1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6F4CF6-EE62-EF47-B6B3-2B86135A8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5" y="6187572"/>
                <a:ext cx="5842815" cy="954107"/>
              </a:xfrm>
              <a:prstGeom prst="rect">
                <a:avLst/>
              </a:prstGeom>
              <a:blipFill>
                <a:blip r:embed="rId16"/>
                <a:stretch>
                  <a:fillRect l="-217" t="-1316" r="-868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79C38D-D76B-9A41-927B-747EC91F4AA0}"/>
                  </a:ext>
                </a:extLst>
              </p:cNvPr>
              <p:cNvSpPr txBox="1"/>
              <p:nvPr/>
            </p:nvSpPr>
            <p:spPr>
              <a:xfrm>
                <a:off x="237124" y="7052411"/>
                <a:ext cx="5842815" cy="572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979C38D-D76B-9A41-927B-747EC91F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24" y="7052411"/>
                <a:ext cx="5842815" cy="572786"/>
              </a:xfrm>
              <a:prstGeom prst="rect">
                <a:avLst/>
              </a:prstGeom>
              <a:blipFill>
                <a:blip r:embed="rId1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28B3153-096B-5643-B03C-F58860AFF240}"/>
              </a:ext>
            </a:extLst>
          </p:cNvPr>
          <p:cNvSpPr txBox="1"/>
          <p:nvPr/>
        </p:nvSpPr>
        <p:spPr>
          <a:xfrm>
            <a:off x="509014" y="7215595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Likelihood: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8FCF826-9041-FC49-BA8C-4F5370667BC6}"/>
              </a:ext>
            </a:extLst>
          </p:cNvPr>
          <p:cNvCxnSpPr>
            <a:cxnSpLocks/>
          </p:cNvCxnSpPr>
          <p:nvPr/>
        </p:nvCxnSpPr>
        <p:spPr>
          <a:xfrm flipH="1" flipV="1">
            <a:off x="4470735" y="7259433"/>
            <a:ext cx="160700" cy="9376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210AF-4E04-8C48-9E4A-58E7519446E7}"/>
                  </a:ext>
                </a:extLst>
              </p:cNvPr>
              <p:cNvSpPr txBox="1"/>
              <p:nvPr/>
            </p:nvSpPr>
            <p:spPr>
              <a:xfrm>
                <a:off x="4582912" y="7277150"/>
                <a:ext cx="137947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squared error, scaled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210AF-4E04-8C48-9E4A-58E75194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912" y="7277150"/>
                <a:ext cx="1379477" cy="215444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06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10989</TotalTime>
  <Words>163</Words>
  <Application>Microsoft Macintosh PowerPoint</Application>
  <PresentationFormat>A3 Paper (297x420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FoundrySterling-Book</vt:lpstr>
      <vt:lpstr>FoundrySterling-Book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15</cp:revision>
  <dcterms:created xsi:type="dcterms:W3CDTF">2020-10-31T23:18:59Z</dcterms:created>
  <dcterms:modified xsi:type="dcterms:W3CDTF">2021-11-07T23:57:07Z</dcterms:modified>
</cp:coreProperties>
</file>