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3A7EDE9-4E61-4E3C-93DD-7167575B6C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Раздел без заголовка" id="{F76DD41D-87A2-438F-B6A6-55CFFFB1CC6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01A58-8D6C-4BED-A8D3-D86683170408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3222D-812B-473E-8FD6-145202392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4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47C3AE-F49E-44BD-9F89-6624E8F2FC08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5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A0A6-EA7E-4C6D-AFA9-8D543FBF7E45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2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BFF-4A5A-4712-A563-AA3DCCECA1F8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6D03-7D78-4417-B0B7-7AF613C4DA2C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79A69A-D6A5-4207-B7E9-C6EB0C04BA7C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1261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1709-0279-4513-B9AD-F4D12F31C92B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7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D25-6940-410B-9C5E-E2DBC32F52F3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39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2CF5-0E11-4F64-A683-5D1975A624F1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8EDE-43A5-4C64-B379-EA0641B53B49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859666-99E2-4FE2-8BC1-0B391ADF690C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171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098F73E-7BBB-44F2-8061-7BC38D672CAA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939DE9-44FB-4B04-91CF-D88AF9783DFF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97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700FD0-A7ED-4958-A8D3-4B401E125733}"/>
              </a:ext>
            </a:extLst>
          </p:cNvPr>
          <p:cNvSpPr/>
          <p:nvPr/>
        </p:nvSpPr>
        <p:spPr>
          <a:xfrm>
            <a:off x="0" y="0"/>
            <a:ext cx="292963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 descr="Волнистая трехмерная картинка">
            <a:extLst>
              <a:ext uri="{FF2B5EF4-FFF2-40B4-BE49-F238E27FC236}">
                <a16:creationId xmlns:a16="http://schemas.microsoft.com/office/drawing/2014/main" id="{5B8E18D9-1935-6C45-4904-5FA18299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" r="2" b="2"/>
          <a:stretch/>
        </p:blipFill>
        <p:spPr>
          <a:xfrm>
            <a:off x="3675355" y="10"/>
            <a:ext cx="8516644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1E0A1-5E19-44ED-887F-9011026F1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213" y="1502156"/>
            <a:ext cx="4170703" cy="2881466"/>
          </a:xfrm>
        </p:spPr>
        <p:txBody>
          <a:bodyPr anchor="b">
            <a:normAutofit/>
          </a:bodyPr>
          <a:lstStyle/>
          <a:p>
            <a:r>
              <a:rPr lang="ru-RU" sz="3200" dirty="0"/>
              <a:t>Переработка тетра пак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9AD5CB-DC65-4F55-A492-8BE7DF69F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72" y="4730880"/>
            <a:ext cx="4023359" cy="1208141"/>
          </a:xfrm>
        </p:spPr>
        <p:txBody>
          <a:bodyPr>
            <a:normAutofit/>
          </a:bodyPr>
          <a:lstStyle/>
          <a:p>
            <a:r>
              <a:rPr lang="ru-RU" sz="2000" dirty="0"/>
              <a:t>Выполнила: Краснова Т.Ф.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3021D-3575-4224-8FB6-9E3EE63AEC95}"/>
              </a:ext>
            </a:extLst>
          </p:cNvPr>
          <p:cNvSpPr txBox="1"/>
          <p:nvPr/>
        </p:nvSpPr>
        <p:spPr>
          <a:xfrm>
            <a:off x="5238750" y="634172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Санкт-Петербург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1739E-4476-48E4-BBA0-7136E733DF3D}"/>
              </a:ext>
            </a:extLst>
          </p:cNvPr>
          <p:cNvSpPr txBox="1"/>
          <p:nvPr/>
        </p:nvSpPr>
        <p:spPr>
          <a:xfrm>
            <a:off x="3675355" y="202570"/>
            <a:ext cx="5745055" cy="259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  <a:b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«САНКТ-ПЕТЕРБУРГСКИЙ ГОСУДАРСТВЕННЫЙ УНИВЕРСИТЕТ АЭРОКОСМИЧЕСКОГО ПРИБОРОСТРОЕНИЯ»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6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7E047-3F6A-4600-8C30-B4365153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BFB5C-F55D-4003-B47B-54DE3724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rgbClr val="212529"/>
              </a:buClr>
              <a:buSzPts val="1200"/>
              <a:buFont typeface="Times New Roman" panose="02020603050405020304" pitchFamily="18" charset="0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ЖИЗНЕННЫЙ ЦИКЛ КАРТОННОЙ УПАКОВКИ TETRA PAK: ОТ ЛЕСА ДО ПЕРЕРАБОТКИ ИПОВТОРНОГО ИСПОЛЬЗОВАНИЯ 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https://wwf.ru/upload/iblock/8ff/03.pdf (дата обращения 22.11.2022);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rgbClr val="212529"/>
              </a:buClr>
              <a:buSzPts val="1200"/>
              <a:buFont typeface="Times New Roman" panose="02020603050405020304" pitchFamily="18" charset="0"/>
              <a:buAutoNum type="arabicPeriod"/>
            </a:pPr>
            <a:r>
              <a:rPr lang="ru-RU" sz="18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макулатуры в производстве картона и бумаги 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https://www.waste.ru/modules/section/item.php?itemid=315 (дата обращения 22.11.2022);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rgbClr val="212529"/>
              </a:buClr>
              <a:buSzPts val="1200"/>
              <a:buFont typeface="Times New Roman" panose="02020603050405020304" pitchFamily="18" charset="0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Бумагоделательная машина 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https://www.booksite.ru/fulltext/1/001/008/001/947.htm (дата обращения 22.11.2022);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rgbClr val="212529"/>
              </a:buClr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dairy news </a:t>
            </a: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статья «Вторая жизнь упаковки» 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https://dairynews.today/news/vtoraya-zhizn-upakovki-kak-proshlo-otkrytie-linii-.html (дата обращения 22.11.2022);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rgbClr val="212529"/>
              </a:buClr>
              <a:buSzPts val="1200"/>
              <a:buFont typeface="Times New Roman" panose="02020603050405020304" pitchFamily="18" charset="0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Тетра пак и аналоги 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https://rsbor-msk.ru/tetra-pak/ (дата обращения 24.11.2022);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rgbClr val="212529"/>
              </a:buClr>
              <a:buSzPts val="1200"/>
              <a:buFont typeface="Times New Roman" panose="02020603050405020304" pitchFamily="18" charset="0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РБК Эко-</a:t>
            </a:r>
            <a:r>
              <a:rPr lang="ru-RU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номика</a:t>
            </a: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статья «Что такое тетрапак и как правильно его использовать» 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https://trends.rbc.ru/trends/green/6053325a9a79476e8e5bb00f (дата обращения 23.11.2022);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4653EB-14FE-4FA6-A5F2-3628CF1D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2DE2715-F36A-4FB3-A7A5-DFBBC32C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10679E-C814-4816-AAFA-8BEA9838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D4DC6-0A45-4FEF-BF6B-6E71AA6C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9CF57-B85F-4A95-84CA-EC23A41E8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726707"/>
            <a:ext cx="4528351" cy="2428043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Цель: Рассмотреть технологический процесс переработки тетра пак.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DB0BB-83FA-4743-AD25-7B229A7C07C9}"/>
              </a:ext>
            </a:extLst>
          </p:cNvPr>
          <p:cNvSpPr txBox="1"/>
          <p:nvPr/>
        </p:nvSpPr>
        <p:spPr>
          <a:xfrm>
            <a:off x="6096000" y="1659284"/>
            <a:ext cx="53777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Задачи: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b="1" dirty="0"/>
              <a:t>Сделать обзор на такой вид отхода, как тетра пак;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b="1" dirty="0"/>
              <a:t>Рассмотреть сложности переработки;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b="1" dirty="0"/>
              <a:t>Исследовать производственную схему переработки тетра пак.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6CC97D-EDB0-43B3-B84F-B1ED5C4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0" y="6388350"/>
            <a:ext cx="306280" cy="345796"/>
          </a:xfrm>
        </p:spPr>
        <p:txBody>
          <a:bodyPr/>
          <a:lstStyle/>
          <a:p>
            <a:fld id="{B2DC25EE-239B-4C5F-AAD1-255A7D5F1EE2}" type="slidenum">
              <a:rPr lang="en-US" sz="1600" smtClean="0">
                <a:latin typeface="Corbel" panose="020B0503020204020204" pitchFamily="34" charset="0"/>
              </a:rPr>
              <a:t>2</a:t>
            </a:fld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4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D8A786E-0481-4653-881C-7702201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Состав тетра пак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90816AE-7584-4FB3-BB86-340E63633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bg1"/>
                </a:solidFill>
                <a:effectLst/>
              </a:rPr>
              <a:t>Тетрапак — собирательный термин для многослойной упаковки продуктов. Упаковка состоит из </a:t>
            </a:r>
            <a:r>
              <a:rPr lang="ru-RU" b="1" i="0" dirty="0">
                <a:solidFill>
                  <a:schemeClr val="bg1"/>
                </a:solidFill>
                <a:effectLst/>
              </a:rPr>
              <a:t>нескольких слоёв картона, полиэтилена и фольги</a:t>
            </a:r>
            <a:r>
              <a:rPr lang="ru-RU" b="0" i="0" dirty="0">
                <a:solidFill>
                  <a:schemeClr val="bg1"/>
                </a:solidFill>
                <a:effectLst/>
              </a:rPr>
              <a:t>. Не относится к макулатуре!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0" name="Picture 6" descr="Тетрапак и аналоги – Раздельный Сбор — сайт справочник">
            <a:extLst>
              <a:ext uri="{FF2B5EF4-FFF2-40B4-BE49-F238E27FC236}">
                <a16:creationId xmlns:a16="http://schemas.microsoft.com/office/drawing/2014/main" id="{7F737EAB-1213-4543-8647-707C844B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68" y="895350"/>
            <a:ext cx="57531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359C3E-7424-46F3-B7B1-0209329A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03114" y="6294268"/>
            <a:ext cx="488272" cy="416817"/>
          </a:xfrm>
        </p:spPr>
        <p:txBody>
          <a:bodyPr/>
          <a:lstStyle/>
          <a:p>
            <a:r>
              <a:rPr lang="ru-RU" sz="1600" dirty="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D44285E-7BBE-4E00-9BD7-B80FF36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4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A4D9D4E-4DCA-4651-8EB8-AA3747B6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Переработка тетра пак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81279F-3B9A-445A-B4A4-163DCFAE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/>
            <a:r>
              <a:rPr lang="ru-RU" sz="1400" b="0" i="0" dirty="0">
                <a:solidFill>
                  <a:schemeClr val="bg1"/>
                </a:solidFill>
                <a:effectLst/>
              </a:rPr>
              <a:t>Сейчас в России вторую жизнь получают лишь 5-6% всех «картонных» упаковок.</a:t>
            </a:r>
          </a:p>
          <a:p>
            <a:pPr marL="342900" indent="-342900" algn="l">
              <a:buAutoNum type="arabicPeriod"/>
            </a:pPr>
            <a:r>
              <a:rPr lang="ru-RU" sz="1400" b="0" i="0" dirty="0">
                <a:solidFill>
                  <a:schemeClr val="bg1"/>
                </a:solidFill>
                <a:effectLst/>
              </a:rPr>
              <a:t>ЦБК «Л-Пак» (</a:t>
            </a:r>
            <a:r>
              <a:rPr lang="ru-RU" sz="1400" b="1" i="0" dirty="0">
                <a:solidFill>
                  <a:schemeClr val="bg1"/>
                </a:solidFill>
                <a:effectLst/>
              </a:rPr>
              <a:t>г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. Липецк)</a:t>
            </a:r>
          </a:p>
          <a:p>
            <a:pPr marL="342900" indent="-342900" algn="l">
              <a:buAutoNum type="arabicPeriod"/>
            </a:pPr>
            <a:r>
              <a:rPr lang="ru-RU" sz="1400" b="0" i="0" dirty="0">
                <a:solidFill>
                  <a:schemeClr val="bg1"/>
                </a:solidFill>
                <a:effectLst/>
              </a:rPr>
              <a:t>ЦБК «</a:t>
            </a:r>
            <a:r>
              <a:rPr lang="ru-RU" sz="1400" b="0" i="0" dirty="0" err="1">
                <a:solidFill>
                  <a:schemeClr val="bg1"/>
                </a:solidFill>
                <a:effectLst/>
              </a:rPr>
              <a:t>Вельгийская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 бумажная фабрика» (Новгородская </a:t>
            </a:r>
            <a:r>
              <a:rPr lang="ru-RU" sz="1400" b="0" i="0" dirty="0" err="1">
                <a:solidFill>
                  <a:schemeClr val="bg1"/>
                </a:solidFill>
                <a:effectLst/>
              </a:rPr>
              <a:t>обл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, </a:t>
            </a:r>
            <a:r>
              <a:rPr lang="ru-RU" sz="1400" b="1" i="0" dirty="0">
                <a:solidFill>
                  <a:schemeClr val="bg1"/>
                </a:solidFill>
                <a:effectLst/>
              </a:rPr>
              <a:t>г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. Боровичи)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bg1"/>
                </a:solidFill>
                <a:effectLst/>
              </a:rPr>
              <a:t>Завод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 «</a:t>
            </a:r>
            <a:r>
              <a:rPr lang="ru-RU" sz="1400" b="0" i="0" dirty="0" err="1">
                <a:solidFill>
                  <a:schemeClr val="bg1"/>
                </a:solidFill>
                <a:effectLst/>
              </a:rPr>
              <a:t>ПолиАл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» (</a:t>
            </a:r>
            <a:r>
              <a:rPr lang="ru-RU" sz="1400" b="1" i="0" dirty="0">
                <a:solidFill>
                  <a:schemeClr val="bg1"/>
                </a:solidFill>
                <a:effectLst/>
              </a:rPr>
              <a:t>г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. Тамбов)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bg1"/>
                </a:solidFill>
                <a:effectLst/>
              </a:rPr>
              <a:t>Завод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 «</a:t>
            </a:r>
            <a:r>
              <a:rPr lang="ru-RU" sz="1400" b="0" i="0" dirty="0" err="1">
                <a:solidFill>
                  <a:schemeClr val="bg1"/>
                </a:solidFill>
                <a:effectLst/>
              </a:rPr>
              <a:t>Реттенмайер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 Рус» (Нижегородская область, </a:t>
            </a:r>
            <a:r>
              <a:rPr lang="ru-RU" sz="1400" b="0" i="0" dirty="0" err="1">
                <a:solidFill>
                  <a:schemeClr val="bg1"/>
                </a:solidFill>
                <a:effectLst/>
              </a:rPr>
              <a:t>Балахнинский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 район)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П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ермский завод НПО «</a:t>
            </a:r>
            <a:r>
              <a:rPr lang="ru-RU" sz="1400" b="0" i="0" dirty="0" err="1">
                <a:solidFill>
                  <a:schemeClr val="bg1"/>
                </a:solidFill>
                <a:effectLst/>
              </a:rPr>
              <a:t>Парматех</a:t>
            </a:r>
            <a:r>
              <a:rPr lang="ru-RU" sz="1400" b="0" i="0" dirty="0">
                <a:solidFill>
                  <a:schemeClr val="bg1"/>
                </a:solidFill>
                <a:effectLst/>
              </a:rPr>
              <a:t>»</a:t>
            </a:r>
            <a:br>
              <a:rPr lang="ru-RU" sz="1400" dirty="0">
                <a:solidFill>
                  <a:schemeClr val="bg1"/>
                </a:solidFill>
              </a:rPr>
            </a:br>
            <a:br>
              <a:rPr lang="ru-RU" sz="1400" dirty="0">
                <a:solidFill>
                  <a:schemeClr val="bg1"/>
                </a:solidFill>
              </a:rPr>
            </a:br>
            <a:br>
              <a:rPr lang="ru-RU" sz="1400" dirty="0"/>
            </a:br>
            <a:endParaRPr lang="ru-RU" sz="140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CBB6B0-30EA-42CD-B613-8F36D7A1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73749" y="6411190"/>
            <a:ext cx="373249" cy="345796"/>
          </a:xfrm>
        </p:spPr>
        <p:txBody>
          <a:bodyPr/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Переработка и утилизация тетрапака | Вывоз мусора в РФ">
            <a:extLst>
              <a:ext uri="{FF2B5EF4-FFF2-40B4-BE49-F238E27FC236}">
                <a16:creationId xmlns:a16="http://schemas.microsoft.com/office/drawing/2014/main" id="{E3170AC3-BBF6-4C0A-BC55-5B25E90D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69" y="785709"/>
            <a:ext cx="6051897" cy="50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9719816-9A3A-4D8E-9C38-FDBB01802BA6}"/>
              </a:ext>
            </a:extLst>
          </p:cNvPr>
          <p:cNvSpPr/>
          <p:nvPr/>
        </p:nvSpPr>
        <p:spPr>
          <a:xfrm>
            <a:off x="639293" y="2402705"/>
            <a:ext cx="5690486" cy="32701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1DDD4E3-D31A-470D-98D5-7647C3F9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853" y="356109"/>
            <a:ext cx="9299473" cy="952354"/>
          </a:xfrm>
        </p:spPr>
        <p:txBody>
          <a:bodyPr/>
          <a:lstStyle/>
          <a:p>
            <a:r>
              <a:rPr lang="ru-RU" sz="4500" dirty="0"/>
              <a:t>Сложности переработки тетра пак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C4A326-D751-4CFA-8D3E-BFBAB3BE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145E8-F699-47CB-B54C-DAAE2D6B0C22}"/>
              </a:ext>
            </a:extLst>
          </p:cNvPr>
          <p:cNvSpPr txBox="1"/>
          <p:nvPr/>
        </p:nvSpPr>
        <p:spPr>
          <a:xfrm>
            <a:off x="843479" y="2669865"/>
            <a:ext cx="5344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Тетрапак — сложнейший вид вторичного сырья из бумаги, алюминия и до четырёх слоёв полиэтилена. В России такая упаковка практически не перерабатывается. В теории, её можно переработать сухим и мокрым способом. На деле же переработчики сталкиваются с несколькими сложностями:</a:t>
            </a:r>
          </a:p>
          <a:p>
            <a:pPr algn="just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Corbel" panose="020B0503020204020204" pitchFamily="34" charset="0"/>
              </a:rPr>
              <a:t>Техническими</a:t>
            </a:r>
            <a:r>
              <a:rPr lang="ru-RU" b="0" i="0" dirty="0">
                <a:solidFill>
                  <a:srgbClr val="444444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just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Corbel" panose="020B0503020204020204" pitchFamily="34" charset="0"/>
              </a:rPr>
              <a:t>Технологическими</a:t>
            </a:r>
            <a:r>
              <a:rPr lang="ru-RU" b="0" i="0" dirty="0">
                <a:solidFill>
                  <a:srgbClr val="444444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just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Corbel" panose="020B0503020204020204" pitchFamily="34" charset="0"/>
              </a:rPr>
              <a:t>Географическими</a:t>
            </a:r>
            <a:r>
              <a:rPr lang="ru-RU" b="0" i="0" dirty="0">
                <a:solidFill>
                  <a:srgbClr val="444444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3076" name="Picture 4" descr="В бидоны не наливать. Во что будут упаковывать молоко и соки? - МК">
            <a:extLst>
              <a:ext uri="{FF2B5EF4-FFF2-40B4-BE49-F238E27FC236}">
                <a16:creationId xmlns:a16="http://schemas.microsoft.com/office/drawing/2014/main" id="{C35E9B92-5D7E-4A69-B92E-4265572C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68" y="2239392"/>
            <a:ext cx="5238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0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6716658F-8B70-4AD6-8C40-7EB57675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Липецкий завод «Л-ПАК»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D1863BD4-82C5-4C04-BC4D-D728F64E3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916" y="1887060"/>
            <a:ext cx="4293832" cy="4627533"/>
          </a:xfrm>
        </p:spPr>
        <p:txBody>
          <a:bodyPr/>
          <a:lstStyle/>
          <a:p>
            <a:r>
              <a:rPr lang="ru-RU" b="0" i="0" dirty="0">
                <a:solidFill>
                  <a:srgbClr val="202124"/>
                </a:solidFill>
                <a:effectLst/>
              </a:rPr>
              <a:t>Компания Л-ПАК, основанная в 2001 году, </a:t>
            </a:r>
            <a:r>
              <a:rPr lang="ru-RU" b="1" i="0" dirty="0">
                <a:solidFill>
                  <a:srgbClr val="202124"/>
                </a:solidFill>
                <a:effectLst/>
              </a:rPr>
              <a:t>производит трехслойный и пятислойный </a:t>
            </a:r>
            <a:r>
              <a:rPr lang="ru-RU" b="1" i="0" dirty="0" err="1">
                <a:solidFill>
                  <a:srgbClr val="202124"/>
                </a:solidFill>
                <a:effectLst/>
              </a:rPr>
              <a:t>гофрокартон</a:t>
            </a:r>
            <a:r>
              <a:rPr lang="ru-RU" b="1" i="0" dirty="0">
                <a:solidFill>
                  <a:srgbClr val="202124"/>
                </a:solidFill>
                <a:effectLst/>
              </a:rPr>
              <a:t> и весь спектр изделий.</a:t>
            </a:r>
          </a:p>
          <a:p>
            <a:r>
              <a:rPr lang="ru-RU" sz="1800" dirty="0">
                <a:solidFill>
                  <a:srgbClr val="212529"/>
                </a:solidFill>
                <a:ea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овместный проект компании </a:t>
            </a:r>
            <a:r>
              <a:rPr lang="ru-RU" sz="1800" dirty="0" err="1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Tetra</a:t>
            </a:r>
            <a:r>
              <a:rPr lang="ru-RU" sz="1800" dirty="0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Pak</a:t>
            </a:r>
            <a:r>
              <a:rPr lang="ru-RU" sz="1800" dirty="0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 с липецким заводом Л-ПАК позволил открыть крупнейшую на данный момент линию по переработке картона </a:t>
            </a:r>
            <a:r>
              <a:rPr lang="ru-RU" sz="1800" dirty="0" err="1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Tetra</a:t>
            </a:r>
            <a:r>
              <a:rPr lang="ru-RU" sz="1800" dirty="0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Pak</a:t>
            </a:r>
            <a:r>
              <a:rPr lang="ru-RU" sz="1800" dirty="0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 и аналогичных ему.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D1A675-B60D-4AC6-A376-903F6D8E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Л-Пак, тара и упаковочные материалы, ул. Ковалёва, 125А, Липецк — Яндекс  Карты">
            <a:extLst>
              <a:ext uri="{FF2B5EF4-FFF2-40B4-BE49-F238E27FC236}">
                <a16:creationId xmlns:a16="http://schemas.microsoft.com/office/drawing/2014/main" id="{64C77821-42EE-4AE1-89B2-78B59448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09" y="1388384"/>
            <a:ext cx="5877017" cy="462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8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BBDFDF0-AB87-4DB8-9538-EDE6A6B3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803" y="35852"/>
            <a:ext cx="9450394" cy="2816664"/>
          </a:xfrm>
        </p:spPr>
        <p:txBody>
          <a:bodyPr/>
          <a:lstStyle/>
          <a:p>
            <a:r>
              <a:rPr lang="ru-RU" sz="4000" dirty="0"/>
              <a:t>Технологический процесс переработки 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ADC6DD8-F346-4D72-B2E3-C9F39EF46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837" y="2556769"/>
            <a:ext cx="2969513" cy="2161936"/>
          </a:xfrm>
        </p:spPr>
        <p:txBody>
          <a:bodyPr>
            <a:normAutofit/>
          </a:bodyPr>
          <a:lstStyle/>
          <a:p>
            <a:r>
              <a:rPr lang="ru-RU" dirty="0"/>
              <a:t>Сортировка. </a:t>
            </a:r>
          </a:p>
          <a:p>
            <a:r>
              <a:rPr lang="ru-RU" dirty="0"/>
              <a:t>Разделение фракций. </a:t>
            </a:r>
          </a:p>
          <a:p>
            <a:r>
              <a:rPr lang="ru-RU" dirty="0"/>
              <a:t>Переработка фракций.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5CFEA1-9B30-4957-8BE4-5EF4D06F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60AFB-A0CD-4E31-837F-C0F30C96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500" dirty="0"/>
              <a:t>Технологическая схема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4C6091-9BB2-4137-A23B-B59DCFC3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Использование макулатуры в производстве картона и бумаги - Виды отходов  Макулатура (отходы бумаги и картона) - Статьи | Отходы.Ру">
            <a:extLst>
              <a:ext uri="{FF2B5EF4-FFF2-40B4-BE49-F238E27FC236}">
                <a16:creationId xmlns:a16="http://schemas.microsoft.com/office/drawing/2014/main" id="{177168A5-51DC-4C48-BA1F-53FDB2CCD2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26" y="1717732"/>
            <a:ext cx="4673375" cy="32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62130-E5E3-4808-B5B0-9B4DB56B94ED}"/>
              </a:ext>
            </a:extLst>
          </p:cNvPr>
          <p:cNvSpPr txBox="1"/>
          <p:nvPr/>
        </p:nvSpPr>
        <p:spPr>
          <a:xfrm>
            <a:off x="1361243" y="4965728"/>
            <a:ext cx="4620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</a:rPr>
              <a:t>1 - макулатура; 2 – ванна </a:t>
            </a:r>
            <a:r>
              <a:rPr lang="ru-RU" b="0" i="1" dirty="0" err="1">
                <a:solidFill>
                  <a:srgbClr val="333333"/>
                </a:solidFill>
                <a:effectLst/>
              </a:rPr>
              <a:t>гидроразбивателя</a:t>
            </a:r>
            <a:r>
              <a:rPr lang="ru-RU" b="0" i="1" dirty="0">
                <a:solidFill>
                  <a:srgbClr val="333333"/>
                </a:solidFill>
                <a:effectLst/>
              </a:rPr>
              <a:t>; 3 – ротор; 4 – сито; 5 – электродвигатель; 6 – грязевая камера; 7 – выход готовой массы; 8 – удаление тяжелых включений; 9 – удаление легких включений </a:t>
            </a: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588C607-3F7A-4497-BF54-F8C5571A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22" y="1717732"/>
            <a:ext cx="4762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2E53A-98DA-4E45-8CAD-C2BDC7018264}"/>
              </a:ext>
            </a:extLst>
          </p:cNvPr>
          <p:cNvSpPr txBox="1"/>
          <p:nvPr/>
        </p:nvSpPr>
        <p:spPr>
          <a:xfrm>
            <a:off x="6436311" y="4653189"/>
            <a:ext cx="4620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</a:rPr>
              <a:t>1 — напорный ящик; 2 — вакуум-формующий цилиндр; 3,4,5 — отсасывающие камеры; 6 — прижимной валик; 7 —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бумаговедущий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валик; 8 — пресс; 9 — устройство для регулирования уровня массы; 10 — труба для отвода перелива массы; 11 — регулирующее устройство.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69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0AD3E-1B1C-4042-BA50-BB36C0A1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024C08-6356-4812-9CE3-EC148EF8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47" y="1948650"/>
            <a:ext cx="5513106" cy="359359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Были рассмотрены этапы переработки тетра пак, сложности и положительные аспекты, технологическая схема предприятия Л-Пак.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 проделанной работе можно сделать вывод о том, что тетра пак для потребителя является очень удобной упаковкой, однако с экологической точки зрения данный вид отхода имеет значительное влияние на окружающую среду.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7BBB5C-661D-4129-B945-6662D68A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04B826-B34B-4DE9-82B8-DC913E46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1461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112</TotalTime>
  <Words>614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Переработка тетра пак </vt:lpstr>
      <vt:lpstr>Цель и задачи</vt:lpstr>
      <vt:lpstr>Состав тетра пак</vt:lpstr>
      <vt:lpstr>Переработка тетра пак</vt:lpstr>
      <vt:lpstr>Сложности переработки тетра пак </vt:lpstr>
      <vt:lpstr>Липецкий завод «Л-ПАК»</vt:lpstr>
      <vt:lpstr>Технологический процесс переработки </vt:lpstr>
      <vt:lpstr>Технологическая схема</vt:lpstr>
      <vt:lpstr>Заключение </vt:lpstr>
      <vt:lpstr>Список литературы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Переработка тетра пак </dc:title>
  <dc:creator>RePack by Diakov</dc:creator>
  <cp:lastModifiedBy>RePack by Diakov</cp:lastModifiedBy>
  <cp:revision>3</cp:revision>
  <dcterms:created xsi:type="dcterms:W3CDTF">2022-11-23T20:01:19Z</dcterms:created>
  <dcterms:modified xsi:type="dcterms:W3CDTF">2022-11-28T12:39:17Z</dcterms:modified>
</cp:coreProperties>
</file>