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7E17D-E32A-401A-8261-56CE0AC72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FA9B3-2E62-4B44-8BE2-100C85B40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33357-E52B-4248-9C75-06B3D6DC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F3BA5-B3A1-46D1-8161-68F5949B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126D7-F46A-4912-8E11-C7CD9B54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7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39D60-2952-47DA-8787-8BDCB877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CBEE5-7FC6-4A32-A432-18D50308E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5369B-E723-4779-A42C-CC12EDF8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E2601-783B-4046-9B00-C3574F1D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88A71-2541-4649-B55F-523A79BC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0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5B5493-60A1-476E-B478-AA0B03093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AD5920-1564-48AE-9017-B9EB57A79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97EFC-9599-49FD-896F-E432F063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5C10D-F3D5-4CB5-93FC-0AD7DF23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C4227-B728-4833-B0A8-8E78F581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4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33391-7C08-417B-931E-9A651267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A167F-A0C9-4A22-ACF0-708925538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A685B-A9E9-4DB3-993E-B145002E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ECB4B-9819-44E7-BB79-4E8CF705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97CD1-5D08-4F70-9104-3F5ED76D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B4606-5273-4D87-A119-78C47ABB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90397F-1B45-4503-A9AC-5014D1442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474F3-EF5B-4AD0-83E7-13273CDA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E5B05-B676-4BAC-8F86-7E0C7D13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1293A-B001-49B2-8C9E-4A70459D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8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5E490-458E-4E3F-813B-E3143297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5DCFE-A62C-4742-B270-CE8E2D1A1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F5C54E-DBB2-4881-8D65-8629BF7C5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0F8EC-372C-4AB9-B58E-9FAF1383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F9358-17E0-47DF-B139-031AFF81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3FDF6-D543-4098-9D23-90033C98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1F363-AD7C-4B9F-95DD-D5D9C24A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2AFF29-C3F1-40B7-8C79-BF18B7AD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D65F2D-EF0A-4648-B987-0F9F72FB9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F5F776-A572-469A-A948-A42378AAD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F180A-3E36-4A06-9769-03926F450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58660E-9CBE-4DBD-B542-EA0F7794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34B695-D830-4D6C-80D2-61557ED7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4910EB-75CA-4171-A3C3-0D26FB65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23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B6373-2E78-4D87-A2E6-2752E899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55D4C7-80B9-4847-8FC9-5AAD4FD1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92989-F280-46D2-9D97-B8CC887B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9CA7C7-2854-42B8-991D-27EA15AB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4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A380B-F3EB-4A77-9D87-8A151BEE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8453B9-E0C4-46B0-9B50-DE6CBA29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279155-8B43-4C53-AB31-8D6E0771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2EEC7-0D7D-4A41-8D00-B1E438E5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7BC7E-9712-40AD-87FF-4DF4EB16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348D5B-10E7-4D24-9865-33F035EA8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33004-D1B2-4903-AEAB-5C23700A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7F990-F862-4BAA-B80D-4471730B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7784B-7DD2-4E36-9F57-27157293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2541C-6818-468C-BC9D-48649C55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1B299E-740C-4D10-B73B-CD80B3E09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D0AC06-2698-4856-A633-97ADBFC16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433B4-E84D-4A22-B343-99151857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1B0571-EE54-45B0-BFB2-8AF38F26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E95B4-7148-468D-9BB4-9823F3F6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B0850E-6E2B-4F78-898E-FB07F074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C0FFB-5BB4-4EF9-9108-ECE177DFB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C93B9-9C9D-4CDB-881A-843338A05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CD060-2671-4A1F-A66A-FE1A82AD433C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5097D-694D-42D9-85E5-72271E699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71A7A-E91B-4D28-85C3-FBCDD0E95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77E0-0F7A-4EC0-BCAD-1AD8B0774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0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3596CD-8322-4AD4-8483-CA3D1E3C1406}"/>
              </a:ext>
            </a:extLst>
          </p:cNvPr>
          <p:cNvSpPr/>
          <p:nvPr/>
        </p:nvSpPr>
        <p:spPr>
          <a:xfrm>
            <a:off x="0" y="1597981"/>
            <a:ext cx="12192000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CE0E25-2118-4928-A3AB-8CCCA3C46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164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8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설계서 </a:t>
            </a:r>
            <a:r>
              <a:rPr lang="en-US" altLang="ko-KR" sz="88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v1.0</a:t>
            </a:r>
            <a:endParaRPr lang="ko-KR" altLang="en-US" sz="8800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F62990-4EB7-4A4A-B3C0-2D672BBB5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5506"/>
            <a:ext cx="9144000" cy="158474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초음파를 활용한 시각장애인 공간지각 보조장치</a:t>
            </a:r>
            <a:endParaRPr lang="en-US" altLang="ko-KR" dirty="0"/>
          </a:p>
          <a:p>
            <a:r>
              <a:rPr lang="ko-KR" altLang="en-US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가천대학교 컴퓨터공학과</a:t>
            </a:r>
            <a:endParaRPr lang="en-US" altLang="ko-KR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r>
              <a:rPr lang="ko-KR" altLang="en-US" sz="3600" dirty="0" err="1">
                <a:latin typeface="THE바닐라빈R" panose="02020603020101020101" pitchFamily="18" charset="-127"/>
                <a:ea typeface="THE바닐라빈R" panose="02020603020101020101" pitchFamily="18" charset="-127"/>
              </a:rPr>
              <a:t>스티치릴로</a:t>
            </a:r>
            <a:endParaRPr lang="en-US" altLang="ko-KR" sz="36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19AC7-1E40-46F6-9360-B3E41E6E06D9}"/>
              </a:ext>
            </a:extLst>
          </p:cNvPr>
          <p:cNvSpPr txBox="1"/>
          <p:nvPr/>
        </p:nvSpPr>
        <p:spPr>
          <a:xfrm>
            <a:off x="9455542" y="5446191"/>
            <a:ext cx="218361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201433911 </a:t>
            </a:r>
            <a:r>
              <a:rPr lang="ko-KR" altLang="en-US" sz="20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최성원</a:t>
            </a:r>
            <a:endParaRPr lang="en-US" altLang="ko-KR" sz="20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201433775 </a:t>
            </a:r>
            <a:r>
              <a:rPr lang="ko-KR" altLang="en-US" sz="2000" dirty="0" err="1">
                <a:latin typeface="THE바닐라빈R" panose="02020603020101020101" pitchFamily="18" charset="-127"/>
                <a:ea typeface="THE바닐라빈R" panose="02020603020101020101" pitchFamily="18" charset="-127"/>
              </a:rPr>
              <a:t>김휘림</a:t>
            </a:r>
            <a:endParaRPr lang="en-US" altLang="ko-KR" sz="20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201433830 </a:t>
            </a:r>
            <a:r>
              <a:rPr lang="ko-KR" altLang="en-US" sz="2000" dirty="0" err="1">
                <a:latin typeface="THE바닐라빈R" panose="02020603020101020101" pitchFamily="18" charset="-127"/>
                <a:ea typeface="THE바닐라빈R" panose="02020603020101020101" pitchFamily="18" charset="-127"/>
              </a:rPr>
              <a:t>우대철</a:t>
            </a:r>
            <a:endParaRPr lang="ko-KR" altLang="en-US" sz="20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32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6. REST API</a:t>
            </a:r>
            <a:endParaRPr lang="ko-KR" altLang="en-US" dirty="0">
              <a:latin typeface="THE바닐라빈B" panose="02020603020101020101" pitchFamily="18" charset="-127"/>
              <a:ea typeface="THE바닐라빈B" panose="0202060302010102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317890-8FAF-4C3A-80C4-EB554507C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99521"/>
              </p:ext>
            </p:extLst>
          </p:nvPr>
        </p:nvGraphicFramePr>
        <p:xfrm>
          <a:off x="2053846" y="2626407"/>
          <a:ext cx="8097204" cy="2334186"/>
        </p:xfrm>
        <a:graphic>
          <a:graphicData uri="http://schemas.openxmlformats.org/drawingml/2006/table">
            <a:tbl>
              <a:tblPr/>
              <a:tblGrid>
                <a:gridCol w="1726614">
                  <a:extLst>
                    <a:ext uri="{9D8B030D-6E8A-4147-A177-3AD203B41FA5}">
                      <a16:colId xmlns:a16="http://schemas.microsoft.com/office/drawing/2014/main" val="4075985980"/>
                    </a:ext>
                  </a:extLst>
                </a:gridCol>
                <a:gridCol w="3185552">
                  <a:extLst>
                    <a:ext uri="{9D8B030D-6E8A-4147-A177-3AD203B41FA5}">
                      <a16:colId xmlns:a16="http://schemas.microsoft.com/office/drawing/2014/main" val="3957384401"/>
                    </a:ext>
                  </a:extLst>
                </a:gridCol>
                <a:gridCol w="3185038">
                  <a:extLst>
                    <a:ext uri="{9D8B030D-6E8A-4147-A177-3AD203B41FA5}">
                      <a16:colId xmlns:a16="http://schemas.microsoft.com/office/drawing/2014/main" val="164454961"/>
                    </a:ext>
                  </a:extLst>
                </a:gridCol>
              </a:tblGrid>
              <a:tr h="316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Method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URI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Description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743339"/>
                  </a:ext>
                </a:extLst>
              </a:tr>
              <a:tr h="492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/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isb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/authentication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화자인증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909306"/>
                  </a:ext>
                </a:extLst>
              </a:tr>
              <a:tr h="492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/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isb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/register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사용자등록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266490"/>
                  </a:ext>
                </a:extLst>
              </a:tr>
              <a:tr h="492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DELETE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/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isb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/delete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사용자삭제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832921"/>
                  </a:ext>
                </a:extLst>
              </a:tr>
              <a:tr h="492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  <a:cs typeface="+mn-cs"/>
                        </a:rPr>
                        <a:t>GET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/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isb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/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dangerousarea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위험지역조회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79969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6121327-0B1B-40ED-B17E-9F27C1F37A6F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9A031D-66C5-488B-BFFE-CC31966BF25B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DB60C-DE0D-4B8F-B136-C86EE7EA9601}"/>
              </a:ext>
            </a:extLst>
          </p:cNvPr>
          <p:cNvSpPr txBox="1"/>
          <p:nvPr/>
        </p:nvSpPr>
        <p:spPr>
          <a:xfrm>
            <a:off x="1857375" y="1711169"/>
            <a:ext cx="42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REST API </a:t>
            </a:r>
            <a:r>
              <a:rPr lang="ko-KR" altLang="en-US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정의 </a:t>
            </a:r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(</a:t>
            </a:r>
            <a:r>
              <a:rPr lang="ko-KR" altLang="en-US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통합관리서버</a:t>
            </a:r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)</a:t>
            </a:r>
            <a:endParaRPr lang="ko-KR" altLang="en-US" sz="24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45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7. </a:t>
            </a:r>
            <a:r>
              <a:rPr lang="ko-KR" altLang="en-US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데이터베이스 설계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121327-0B1B-40ED-B17E-9F27C1F37A6F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9A031D-66C5-488B-BFFE-CC31966BF25B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69" name="_x520035568" descr="EMB00000dc46e8b">
            <a:extLst>
              <a:ext uri="{FF2B5EF4-FFF2-40B4-BE49-F238E27FC236}">
                <a16:creationId xmlns:a16="http://schemas.microsoft.com/office/drawing/2014/main" id="{9CD629B0-A636-481D-BEC7-75FB3ADFA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92" y="2601687"/>
            <a:ext cx="7858014" cy="226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6F75BA-CEAD-47F9-9B39-57CDEF16DA9E}"/>
              </a:ext>
            </a:extLst>
          </p:cNvPr>
          <p:cNvSpPr txBox="1"/>
          <p:nvPr/>
        </p:nvSpPr>
        <p:spPr>
          <a:xfrm>
            <a:off x="2166992" y="1915355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ERD</a:t>
            </a:r>
            <a:endParaRPr lang="ko-KR" altLang="en-US" sz="24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88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D91F14-6A9F-4374-B3C3-2574822A4106}"/>
              </a:ext>
            </a:extLst>
          </p:cNvPr>
          <p:cNvSpPr/>
          <p:nvPr/>
        </p:nvSpPr>
        <p:spPr>
          <a:xfrm>
            <a:off x="0" y="1597981"/>
            <a:ext cx="12192000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F3717E9-4391-426A-91F4-D650BA5D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Thank You.</a:t>
            </a:r>
            <a:endParaRPr lang="ko-KR" altLang="en-US" dirty="0">
              <a:latin typeface="THE바닐라빈B" panose="02020603020101020101" pitchFamily="18" charset="-127"/>
              <a:ea typeface="THE바닐라빈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5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823E11-6EC3-4107-B859-81EBC92DFA10}"/>
              </a:ext>
            </a:extLst>
          </p:cNvPr>
          <p:cNvSpPr/>
          <p:nvPr/>
        </p:nvSpPr>
        <p:spPr>
          <a:xfrm>
            <a:off x="0" y="1597981"/>
            <a:ext cx="12192000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E3F0CFD-C1EB-4D10-89A3-0D5E6288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목차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A9B1765-71FD-4928-9386-99C4E499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025" y="2329802"/>
            <a:ext cx="506545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1. </a:t>
            </a:r>
            <a:r>
              <a:rPr lang="ko-KR" altLang="en-US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개발개요</a:t>
            </a:r>
            <a:endParaRPr lang="en-US" altLang="ko-KR" sz="3200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2. </a:t>
            </a:r>
            <a:r>
              <a:rPr lang="ko-KR" altLang="en-US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서비스 구성</a:t>
            </a:r>
            <a:endParaRPr lang="en-US" altLang="ko-KR" sz="3200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3. API</a:t>
            </a:r>
          </a:p>
          <a:p>
            <a:pPr marL="0" indent="0" algn="ctr">
              <a:buNone/>
            </a:pPr>
            <a:r>
              <a:rPr lang="en-US" altLang="ko-KR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4. </a:t>
            </a:r>
            <a:r>
              <a:rPr lang="ko-KR" altLang="en-US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통합관리서버</a:t>
            </a:r>
            <a:endParaRPr lang="en-US" altLang="ko-KR" sz="3200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7BE737B-1479-415A-9B82-5DF2229D1068}"/>
              </a:ext>
            </a:extLst>
          </p:cNvPr>
          <p:cNvSpPr txBox="1">
            <a:spLocks/>
          </p:cNvSpPr>
          <p:nvPr/>
        </p:nvSpPr>
        <p:spPr>
          <a:xfrm>
            <a:off x="5894771" y="2626618"/>
            <a:ext cx="50654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5. </a:t>
            </a:r>
            <a:r>
              <a:rPr lang="ko-KR" altLang="en-US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하드웨어 구성</a:t>
            </a:r>
            <a:endParaRPr lang="en-US" altLang="ko-KR" sz="3200" dirty="0">
              <a:latin typeface="THE바닐라빈M" panose="02020603020101020101" pitchFamily="18" charset="-127"/>
              <a:ea typeface="THE바닐라빈M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6. REST</a:t>
            </a:r>
            <a:r>
              <a:rPr lang="ko-KR" altLang="en-US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 </a:t>
            </a:r>
            <a:r>
              <a:rPr lang="en-US" altLang="ko-KR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API</a:t>
            </a:r>
          </a:p>
          <a:p>
            <a:pPr marL="0" indent="0" algn="ctr">
              <a:buNone/>
            </a:pPr>
            <a:r>
              <a:rPr lang="en-US" altLang="ko-KR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7. </a:t>
            </a:r>
            <a:r>
              <a:rPr lang="ko-KR" altLang="en-US" sz="3200" dirty="0">
                <a:latin typeface="THE바닐라빈M" panose="02020603020101020101" pitchFamily="18" charset="-127"/>
                <a:ea typeface="THE바닐라빈M" panose="02020603020101020101" pitchFamily="18" charset="-127"/>
              </a:rPr>
              <a:t>데이터베이스 설계</a:t>
            </a:r>
          </a:p>
        </p:txBody>
      </p:sp>
    </p:spTree>
    <p:extLst>
      <p:ext uri="{BB962C8B-B14F-4D97-AF65-F5344CB8AC3E}">
        <p14:creationId xmlns:p14="http://schemas.microsoft.com/office/powerpoint/2010/main" val="76975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1. </a:t>
            </a:r>
            <a:r>
              <a:rPr lang="ko-KR" altLang="en-US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개발개요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2781632" descr="EMB00000dc46e2e">
            <a:extLst>
              <a:ext uri="{FF2B5EF4-FFF2-40B4-BE49-F238E27FC236}">
                <a16:creationId xmlns:a16="http://schemas.microsoft.com/office/drawing/2014/main" id="{A55FB0D7-6685-42CE-926C-14E861108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" b="2073"/>
          <a:stretch/>
        </p:blipFill>
        <p:spPr bwMode="auto">
          <a:xfrm>
            <a:off x="3440010" y="1597981"/>
            <a:ext cx="5311979" cy="425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79F4EEF-B026-432C-8CD2-4AC0B3EA6A54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6DE600-A317-4439-978C-72C2EC3D944D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6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1. </a:t>
            </a:r>
            <a:r>
              <a:rPr lang="ko-KR" altLang="en-US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개발개요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9F4EEF-B026-432C-8CD2-4AC0B3EA6A54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6DE600-A317-4439-978C-72C2EC3D944D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9D86D9-001B-4E04-A859-DE1597D10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90296"/>
              </p:ext>
            </p:extLst>
          </p:nvPr>
        </p:nvGraphicFramePr>
        <p:xfrm>
          <a:off x="3042503" y="2172834"/>
          <a:ext cx="6106993" cy="4183128"/>
        </p:xfrm>
        <a:graphic>
          <a:graphicData uri="http://schemas.openxmlformats.org/drawingml/2006/table">
            <a:tbl>
              <a:tblPr/>
              <a:tblGrid>
                <a:gridCol w="807213">
                  <a:extLst>
                    <a:ext uri="{9D8B030D-6E8A-4147-A177-3AD203B41FA5}">
                      <a16:colId xmlns:a16="http://schemas.microsoft.com/office/drawing/2014/main" val="525981865"/>
                    </a:ext>
                  </a:extLst>
                </a:gridCol>
                <a:gridCol w="1178903">
                  <a:extLst>
                    <a:ext uri="{9D8B030D-6E8A-4147-A177-3AD203B41FA5}">
                      <a16:colId xmlns:a16="http://schemas.microsoft.com/office/drawing/2014/main" val="249003090"/>
                    </a:ext>
                  </a:extLst>
                </a:gridCol>
                <a:gridCol w="834591">
                  <a:extLst>
                    <a:ext uri="{9D8B030D-6E8A-4147-A177-3AD203B41FA5}">
                      <a16:colId xmlns:a16="http://schemas.microsoft.com/office/drawing/2014/main" val="494478983"/>
                    </a:ext>
                  </a:extLst>
                </a:gridCol>
                <a:gridCol w="3286286">
                  <a:extLst>
                    <a:ext uri="{9D8B030D-6E8A-4147-A177-3AD203B41FA5}">
                      <a16:colId xmlns:a16="http://schemas.microsoft.com/office/drawing/2014/main" val="2703069995"/>
                    </a:ext>
                  </a:extLst>
                </a:gridCol>
              </a:tblGrid>
              <a:tr h="1770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역할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학번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이름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역할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(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주요 개발기능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878625"/>
                  </a:ext>
                </a:extLst>
              </a:tr>
              <a:tr h="3990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팀장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201433775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김휘림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초음파로 거리 데이터 도출</a:t>
                      </a:r>
                    </a:p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감지 데이터를 소리로 변환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38070"/>
                  </a:ext>
                </a:extLst>
              </a:tr>
              <a:tr h="8460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팀원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201433830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우대철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네비게이션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길찾기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사용 최적화</a:t>
                      </a:r>
                    </a:p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나침반 기능</a:t>
                      </a:r>
                    </a:p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위험지역 경고 기능</a:t>
                      </a:r>
                    </a:p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지도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API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업데이트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58043"/>
                  </a:ext>
                </a:extLst>
              </a:tr>
              <a:tr h="8460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팀원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201433911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최성원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음성인식 및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음성명령어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도출</a:t>
                      </a:r>
                    </a:p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화자인식 기능</a:t>
                      </a:r>
                    </a:p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자주 찾는 도착지 기능</a:t>
                      </a:r>
                    </a:p>
                    <a:p>
                      <a:pPr marL="0" marR="0" lvl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데이터베이스 연동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6282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EFE254-43D0-4754-8C99-A2411E6FF680}"/>
              </a:ext>
            </a:extLst>
          </p:cNvPr>
          <p:cNvSpPr txBox="1"/>
          <p:nvPr/>
        </p:nvSpPr>
        <p:spPr>
          <a:xfrm>
            <a:off x="1866253" y="1651593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개발조직</a:t>
            </a:r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/</a:t>
            </a:r>
            <a:r>
              <a:rPr lang="ko-KR" altLang="en-US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역할</a:t>
            </a:r>
          </a:p>
        </p:txBody>
      </p:sp>
    </p:spTree>
    <p:extLst>
      <p:ext uri="{BB962C8B-B14F-4D97-AF65-F5344CB8AC3E}">
        <p14:creationId xmlns:p14="http://schemas.microsoft.com/office/powerpoint/2010/main" val="333543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1. </a:t>
            </a:r>
            <a:r>
              <a:rPr lang="ko-KR" altLang="en-US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서비스 구성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4625840" descr="EMB00000dc46e30">
            <a:extLst>
              <a:ext uri="{FF2B5EF4-FFF2-40B4-BE49-F238E27FC236}">
                <a16:creationId xmlns:a16="http://schemas.microsoft.com/office/drawing/2014/main" id="{3C62E50F-5CD2-4FAD-AFA0-98972720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37" y="1724233"/>
            <a:ext cx="7452925" cy="35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AE972-388C-4472-8C31-F3003522BD28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CA9309-75C8-43E4-8061-D67F63B5F905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7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3. API</a:t>
            </a:r>
            <a:endParaRPr lang="ko-KR" altLang="en-US" dirty="0">
              <a:latin typeface="THE바닐라빈B" panose="02020603020101020101" pitchFamily="18" charset="-127"/>
              <a:ea typeface="THE바닐라빈B" panose="0202060302010102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518553784" descr="EMB00000dc46e32">
            <a:extLst>
              <a:ext uri="{FF2B5EF4-FFF2-40B4-BE49-F238E27FC236}">
                <a16:creationId xmlns:a16="http://schemas.microsoft.com/office/drawing/2014/main" id="{72E384D9-CD28-431D-A9F7-8C69FB01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327" y="1280605"/>
            <a:ext cx="5147346" cy="5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0FBD3A-4F22-48A1-A8C1-2EED45FC83CB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A3595-7492-400B-852E-B3F5D0AEDACC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4. </a:t>
            </a:r>
            <a:r>
              <a:rPr lang="ko-KR" altLang="en-US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통합관리서버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3744568-4BC8-42A1-83DE-A089356F7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1329"/>
              </p:ext>
            </p:extLst>
          </p:nvPr>
        </p:nvGraphicFramePr>
        <p:xfrm>
          <a:off x="2237564" y="1963931"/>
          <a:ext cx="7545627" cy="2892155"/>
        </p:xfrm>
        <a:graphic>
          <a:graphicData uri="http://schemas.openxmlformats.org/drawingml/2006/table">
            <a:tbl>
              <a:tblPr/>
              <a:tblGrid>
                <a:gridCol w="710481">
                  <a:extLst>
                    <a:ext uri="{9D8B030D-6E8A-4147-A177-3AD203B41FA5}">
                      <a16:colId xmlns:a16="http://schemas.microsoft.com/office/drawing/2014/main" val="3164841158"/>
                    </a:ext>
                  </a:extLst>
                </a:gridCol>
                <a:gridCol w="2372936">
                  <a:extLst>
                    <a:ext uri="{9D8B030D-6E8A-4147-A177-3AD203B41FA5}">
                      <a16:colId xmlns:a16="http://schemas.microsoft.com/office/drawing/2014/main" val="4176073094"/>
                    </a:ext>
                  </a:extLst>
                </a:gridCol>
                <a:gridCol w="4462210">
                  <a:extLst>
                    <a:ext uri="{9D8B030D-6E8A-4147-A177-3AD203B41FA5}">
                      <a16:colId xmlns:a16="http://schemas.microsoft.com/office/drawing/2014/main" val="1004763932"/>
                    </a:ext>
                  </a:extLst>
                </a:gridCol>
              </a:tblGrid>
              <a:tr h="6524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번호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주요 기능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상세 정보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272065"/>
                  </a:ext>
                </a:extLst>
              </a:tr>
              <a:tr h="559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1)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DB</a:t>
                      </a:r>
                      <a:endParaRPr lang="en-US" sz="24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사용자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342730"/>
                  </a:ext>
                </a:extLst>
              </a:tr>
              <a:tr h="559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2)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자주 찾는 장소 정보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66761"/>
                  </a:ext>
                </a:extLst>
              </a:tr>
              <a:tr h="559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3)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위험지역 정보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58503"/>
                  </a:ext>
                </a:extLst>
              </a:tr>
              <a:tr h="559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4)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제품시리얼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 정보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HE바닐라빈R" panose="02020603020101020101" pitchFamily="18" charset="-127"/>
                        <a:ea typeface="THE바닐라빈R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38438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FAD2E97-4A5C-4AE8-85DE-6EA8069C0FE1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2000D2-9ED8-41B8-B254-B62BE830F576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2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5. </a:t>
            </a:r>
            <a:r>
              <a:rPr lang="ko-KR" altLang="en-US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하드웨어 구성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773909F-DDDD-4C6D-A480-378271C80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5" name="_x364625768" descr="DRW00000dc46e7a">
            <a:extLst>
              <a:ext uri="{FF2B5EF4-FFF2-40B4-BE49-F238E27FC236}">
                <a16:creationId xmlns:a16="http://schemas.microsoft.com/office/drawing/2014/main" id="{F6306D5C-08A7-4C1A-B8FE-C4C1A6CE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43" y="1484791"/>
            <a:ext cx="4862513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4761FF-227A-43A5-A9F5-9CDB5EFB3425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EA354E-591C-4A04-B198-2D9F5C6AD47E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5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208BCF0-DDB9-4DB1-815F-9A36446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THE바닐라빈B" panose="02020603020101020101" pitchFamily="18" charset="-127"/>
                <a:ea typeface="THE바닐라빈B" panose="02020603020101020101" pitchFamily="18" charset="-127"/>
              </a:rPr>
              <a:t>6. REST API</a:t>
            </a:r>
            <a:endParaRPr lang="ko-KR" altLang="en-US" dirty="0">
              <a:latin typeface="THE바닐라빈B" panose="02020603020101020101" pitchFamily="18" charset="-127"/>
              <a:ea typeface="THE바닐라빈B" panose="0202060302010102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4B41B2-392F-41BC-9854-FFDDDE47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317890-8FAF-4C3A-80C4-EB554507C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4205"/>
              </p:ext>
            </p:extLst>
          </p:nvPr>
        </p:nvGraphicFramePr>
        <p:xfrm>
          <a:off x="1780222" y="2273982"/>
          <a:ext cx="8631554" cy="3314766"/>
        </p:xfrm>
        <a:graphic>
          <a:graphicData uri="http://schemas.openxmlformats.org/drawingml/2006/table">
            <a:tbl>
              <a:tblPr/>
              <a:tblGrid>
                <a:gridCol w="920278">
                  <a:extLst>
                    <a:ext uri="{9D8B030D-6E8A-4147-A177-3AD203B41FA5}">
                      <a16:colId xmlns:a16="http://schemas.microsoft.com/office/drawing/2014/main" val="4075985980"/>
                    </a:ext>
                  </a:extLst>
                </a:gridCol>
                <a:gridCol w="920278">
                  <a:extLst>
                    <a:ext uri="{9D8B030D-6E8A-4147-A177-3AD203B41FA5}">
                      <a16:colId xmlns:a16="http://schemas.microsoft.com/office/drawing/2014/main" val="2536165115"/>
                    </a:ext>
                  </a:extLst>
                </a:gridCol>
                <a:gridCol w="3395773">
                  <a:extLst>
                    <a:ext uri="{9D8B030D-6E8A-4147-A177-3AD203B41FA5}">
                      <a16:colId xmlns:a16="http://schemas.microsoft.com/office/drawing/2014/main" val="3957384401"/>
                    </a:ext>
                  </a:extLst>
                </a:gridCol>
                <a:gridCol w="3395225">
                  <a:extLst>
                    <a:ext uri="{9D8B030D-6E8A-4147-A177-3AD203B41FA5}">
                      <a16:colId xmlns:a16="http://schemas.microsoft.com/office/drawing/2014/main" val="164454961"/>
                    </a:ext>
                  </a:extLst>
                </a:gridCol>
              </a:tblGrid>
              <a:tr h="316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API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Method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URI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Description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743339"/>
                  </a:ext>
                </a:extLst>
              </a:tr>
              <a:tr h="492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T map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https://api2.sktelecom.com/tmap/routes/pedestrian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내비게이션 경로 요청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909306"/>
                  </a:ext>
                </a:extLst>
              </a:tr>
              <a:tr h="492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ETRI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  <a:cs typeface="+mn-cs"/>
                        </a:rPr>
                        <a:t>http://aiopen.etri.re.kr:8000/WiseASR/Recognition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  <a:cs typeface="+mn-cs"/>
                        </a:rPr>
                        <a:t>음성 → 텍스트 변환 요청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266490"/>
                  </a:ext>
                </a:extLst>
              </a:tr>
              <a:tr h="492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AIBRIL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  <a:cs typeface="+mn-cs"/>
                        </a:rPr>
                        <a:t>wss://stream.aibril-watson.kr/text-to-speech/api/v1/synthesize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  <a:cs typeface="+mn-cs"/>
                        </a:rPr>
                        <a:t>텍스트 → 음성 변환 요청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832921"/>
                  </a:ext>
                </a:extLst>
              </a:tr>
              <a:tr h="4927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</a:rPr>
                        <a:t>MS Azure</a:t>
                      </a: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  <a:cs typeface="+mn-cs"/>
                        </a:rPr>
                        <a:t>POST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  <a:cs typeface="+mn-cs"/>
                        </a:rPr>
                        <a:t>https://westus.api.cognitive.microsoft.com/spid/v1.0/verify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THE바닐라빈R" panose="02020603020101020101" pitchFamily="18" charset="-127"/>
                          <a:ea typeface="THE바닐라빈R" panose="02020603020101020101" pitchFamily="18" charset="-127"/>
                          <a:cs typeface="+mn-cs"/>
                        </a:rPr>
                        <a:t>화자인증 요청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79969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6121327-0B1B-40ED-B17E-9F27C1F37A6F}"/>
              </a:ext>
            </a:extLst>
          </p:cNvPr>
          <p:cNvSpPr/>
          <p:nvPr/>
        </p:nvSpPr>
        <p:spPr>
          <a:xfrm>
            <a:off x="-1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9A031D-66C5-488B-BFFE-CC31966BF25B}"/>
              </a:ext>
            </a:extLst>
          </p:cNvPr>
          <p:cNvSpPr/>
          <p:nvPr/>
        </p:nvSpPr>
        <p:spPr>
          <a:xfrm>
            <a:off x="10639425" y="1597981"/>
            <a:ext cx="1552575" cy="3775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DB60C-DE0D-4B8F-B136-C86EE7EA9601}"/>
              </a:ext>
            </a:extLst>
          </p:cNvPr>
          <p:cNvSpPr txBox="1"/>
          <p:nvPr/>
        </p:nvSpPr>
        <p:spPr>
          <a:xfrm>
            <a:off x="1857375" y="1711169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REST API </a:t>
            </a:r>
            <a:r>
              <a:rPr lang="ko-KR" altLang="en-US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정의 </a:t>
            </a:r>
            <a:r>
              <a:rPr lang="en-US" altLang="ko-KR" sz="2400" dirty="0">
                <a:latin typeface="THE바닐라빈R" panose="02020603020101020101" pitchFamily="18" charset="-127"/>
                <a:ea typeface="THE바닐라빈R" panose="02020603020101020101" pitchFamily="18" charset="-127"/>
              </a:rPr>
              <a:t>(API)</a:t>
            </a:r>
            <a:endParaRPr lang="ko-KR" altLang="en-US" sz="2400" dirty="0">
              <a:latin typeface="THE바닐라빈R" panose="02020603020101020101" pitchFamily="18" charset="-127"/>
              <a:ea typeface="THE바닐라빈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71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292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THE바닐라빈B</vt:lpstr>
      <vt:lpstr>THE바닐라빈M</vt:lpstr>
      <vt:lpstr>THE바닐라빈R</vt:lpstr>
      <vt:lpstr>맑은 고딕</vt:lpstr>
      <vt:lpstr>Arial</vt:lpstr>
      <vt:lpstr>Wingdings</vt:lpstr>
      <vt:lpstr>Office 테마</vt:lpstr>
      <vt:lpstr>설계서 v1.0</vt:lpstr>
      <vt:lpstr>목차</vt:lpstr>
      <vt:lpstr>1. 개발개요</vt:lpstr>
      <vt:lpstr>1. 개발개요</vt:lpstr>
      <vt:lpstr>1. 서비스 구성</vt:lpstr>
      <vt:lpstr>3. API</vt:lpstr>
      <vt:lpstr>4. 통합관리서버</vt:lpstr>
      <vt:lpstr>5. 하드웨어 구성</vt:lpstr>
      <vt:lpstr>6. REST API</vt:lpstr>
      <vt:lpstr>6. REST API</vt:lpstr>
      <vt:lpstr>7. 데이터베이스 설계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설계서</dc:title>
  <dc:creator>성원 최</dc:creator>
  <cp:lastModifiedBy>성원 최</cp:lastModifiedBy>
  <cp:revision>8</cp:revision>
  <dcterms:created xsi:type="dcterms:W3CDTF">2018-11-05T13:16:31Z</dcterms:created>
  <dcterms:modified xsi:type="dcterms:W3CDTF">2018-11-05T14:27:49Z</dcterms:modified>
</cp:coreProperties>
</file>