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2"/>
    <p:sldId id="279" r:id="rId3"/>
    <p:sldId id="256" r:id="rId4"/>
    <p:sldId id="269" r:id="rId5"/>
    <p:sldId id="270" r:id="rId6"/>
    <p:sldId id="273" r:id="rId7"/>
    <p:sldId id="275" r:id="rId8"/>
    <p:sldId id="260" r:id="rId9"/>
    <p:sldId id="257" r:id="rId10"/>
    <p:sldId id="281" r:id="rId11"/>
    <p:sldId id="258"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2EA3626-268B-40EB-AAB7-5070EDEB0B2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EA3626-268B-40EB-AAB7-5070EDEB0B2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EA3626-268B-40EB-AAB7-5070EDEB0B2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F6909C4-A986-4E4F-9D26-E3E3E897EC87}" type="datetimeFigureOut">
              <a:rPr lang="en-IN" smtClean="0"/>
              <a:pPr/>
              <a:t>10/04/2019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EA3626-268B-40EB-AAB7-5070EDEB0B2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9F6909C4-A986-4E4F-9D26-E3E3E897EC87}" type="datetimeFigureOut">
              <a:rPr lang="en-IN" smtClean="0"/>
              <a:pPr/>
              <a:t>10/04/2019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B2EA3626-268B-40EB-AAB7-5070EDEB0B2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2204864"/>
            <a:ext cx="7704856" cy="6617196"/>
          </a:xfrm>
          <a:prstGeom prst="rect">
            <a:avLst/>
          </a:prstGeom>
          <a:noFill/>
        </p:spPr>
        <p:txBody>
          <a:bodyPr wrap="square" rtlCol="0">
            <a:spAutoFit/>
          </a:bodyPr>
          <a:lstStyle/>
          <a:p>
            <a:pPr algn="ctr"/>
            <a:endParaRPr lang="en-US" dirty="0" smtClean="0"/>
          </a:p>
          <a:p>
            <a:endParaRPr lang="en-US" dirty="0" smtClean="0"/>
          </a:p>
          <a:p>
            <a:pPr algn="ctr"/>
            <a:r>
              <a:rPr lang="en-US" sz="2400" dirty="0" smtClean="0"/>
              <a:t>REAL TIME OBJECT DETECTION USING AWS SERVICES</a:t>
            </a:r>
            <a:endParaRPr lang="en-US" sz="3600" dirty="0" smtClean="0"/>
          </a:p>
          <a:p>
            <a:endParaRPr lang="en-US" dirty="0" smtClean="0"/>
          </a:p>
          <a:p>
            <a:endParaRPr lang="en-US" dirty="0" smtClean="0"/>
          </a:p>
          <a:p>
            <a:endParaRPr lang="en-US" dirty="0" smtClean="0"/>
          </a:p>
          <a:p>
            <a:r>
              <a:rPr lang="en-US" dirty="0" smtClean="0"/>
              <a:t>SUBMITTED TO:-				SUBMITTED BY:-</a:t>
            </a:r>
          </a:p>
          <a:p>
            <a:endParaRPr lang="en-US" dirty="0" smtClean="0"/>
          </a:p>
          <a:p>
            <a:r>
              <a:rPr lang="en-US" dirty="0" smtClean="0"/>
              <a:t>Prof. NARENDRA PAL SINGH RATHORE	DEEPAK PATEL (29)</a:t>
            </a:r>
          </a:p>
          <a:p>
            <a:r>
              <a:rPr lang="en-US" dirty="0" smtClean="0"/>
              <a:t>					JAY YADAV (48)</a:t>
            </a:r>
          </a:p>
          <a:p>
            <a:r>
              <a:rPr lang="en-US" dirty="0" smtClean="0"/>
              <a:t>					KASHYAP RATHORE (51)</a:t>
            </a:r>
          </a:p>
          <a:p>
            <a:r>
              <a:rPr lang="en-US" dirty="0" smtClean="0"/>
              <a:t>					LALIT KUMAR BODANA (55)</a:t>
            </a:r>
          </a:p>
          <a:p>
            <a:r>
              <a:rPr lang="en-US" dirty="0" smtClean="0"/>
              <a:t>					MAYANK JADHAV(60)</a:t>
            </a:r>
          </a:p>
          <a:p>
            <a:r>
              <a:rPr lang="en-US" dirty="0" smtClean="0"/>
              <a:t>		</a:t>
            </a:r>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6" name="Picture 2"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8600"/>
            <a:ext cx="4381500"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endParaRPr lang="en-IN" dirty="0" smtClean="0"/>
          </a:p>
          <a:p>
            <a:pPr marL="82550" indent="0">
              <a:buNone/>
            </a:pPr>
            <a:endParaRPr lang="en-IN" dirty="0"/>
          </a:p>
          <a:p>
            <a:r>
              <a:rPr lang="en-IN" dirty="0" smtClean="0"/>
              <a:t>It will run real time, whatever series of images or video captured by the  webcam will generate labels  </a:t>
            </a:r>
            <a:endParaRPr lang="en-IN" dirty="0"/>
          </a:p>
        </p:txBody>
      </p:sp>
    </p:spTree>
    <p:extLst>
      <p:ext uri="{BB962C8B-B14F-4D97-AF65-F5344CB8AC3E}">
        <p14:creationId xmlns:p14="http://schemas.microsoft.com/office/powerpoint/2010/main" val="83039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a:xfrm>
            <a:off x="1259632" y="1340768"/>
            <a:ext cx="7498080" cy="4800600"/>
          </a:xfrm>
        </p:spPr>
        <p:txBody>
          <a:bodyPr/>
          <a:lstStyle/>
          <a:p>
            <a:endParaRPr lang="en-IN" dirty="0" smtClean="0"/>
          </a:p>
          <a:p>
            <a:pPr marL="82550" lvl="0" indent="0">
              <a:buNone/>
            </a:pPr>
            <a:r>
              <a:rPr lang="en-US" dirty="0" smtClean="0"/>
              <a:t> </a:t>
            </a:r>
            <a:endParaRPr lang="en-US" dirty="0"/>
          </a:p>
          <a:p>
            <a:pPr lvl="0"/>
            <a:r>
              <a:rPr lang="en-US" dirty="0" smtClean="0"/>
              <a:t>Because of free tier the processing is moderate. </a:t>
            </a:r>
            <a:endParaRPr lang="en-US" dirty="0"/>
          </a:p>
          <a:p>
            <a:r>
              <a:rPr lang="en-IN" dirty="0" smtClean="0"/>
              <a:t>It is not working for real time web </a:t>
            </a:r>
            <a:r>
              <a:rPr lang="en-IN" smtClean="0"/>
              <a:t>cam picture</a:t>
            </a:r>
            <a:endParaRPr lang="en-IN" dirty="0" smtClean="0"/>
          </a:p>
          <a:p>
            <a:endParaRPr lang="en-IN" dirty="0" smtClean="0"/>
          </a:p>
          <a:p>
            <a:endParaRPr lang="en-IN" dirty="0"/>
          </a:p>
        </p:txBody>
      </p:sp>
    </p:spTree>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ettyImages-185002046-5772f4153df78cb62ce1ad69.jpg"/>
          <p:cNvPicPr>
            <a:picLocks noGrp="1" noChangeAspect="1"/>
          </p:cNvPicPr>
          <p:nvPr>
            <p:ph idx="1"/>
          </p:nvPr>
        </p:nvPicPr>
        <p:blipFill>
          <a:blip r:embed="rId2" cstate="print"/>
          <a:stretch>
            <a:fillRect/>
          </a:stretch>
        </p:blipFill>
        <p:spPr>
          <a:xfrm>
            <a:off x="1763688" y="980728"/>
            <a:ext cx="7200900" cy="48006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CONTENT	</a:t>
            </a:r>
            <a:endParaRPr lang="en-US" sz="3600" dirty="0"/>
          </a:p>
        </p:txBody>
      </p:sp>
      <p:sp>
        <p:nvSpPr>
          <p:cNvPr id="3" name="Content Placeholder 2"/>
          <p:cNvSpPr>
            <a:spLocks noGrp="1"/>
          </p:cNvSpPr>
          <p:nvPr>
            <p:ph idx="1"/>
          </p:nvPr>
        </p:nvSpPr>
        <p:spPr/>
        <p:txBody>
          <a:bodyPr>
            <a:normAutofit/>
          </a:bodyPr>
          <a:lstStyle/>
          <a:p>
            <a:r>
              <a:rPr lang="en-US" sz="2800" dirty="0" smtClean="0"/>
              <a:t>INTRODUCTION</a:t>
            </a:r>
          </a:p>
          <a:p>
            <a:r>
              <a:rPr lang="en-US" sz="2800" dirty="0" smtClean="0"/>
              <a:t>PROBLEM DEFINITION</a:t>
            </a:r>
          </a:p>
          <a:p>
            <a:r>
              <a:rPr lang="en-US" sz="2800" dirty="0" smtClean="0"/>
              <a:t>PROJECT OBJECTIVES</a:t>
            </a:r>
          </a:p>
          <a:p>
            <a:r>
              <a:rPr lang="en-US" sz="2800" dirty="0" smtClean="0"/>
              <a:t>SURVEY</a:t>
            </a:r>
          </a:p>
          <a:p>
            <a:r>
              <a:rPr lang="en-US" sz="2800" dirty="0" smtClean="0"/>
              <a:t>EXPECTED OUTCOMES</a:t>
            </a:r>
          </a:p>
          <a:p>
            <a:r>
              <a:rPr lang="en-US" sz="2800" dirty="0" smtClean="0"/>
              <a:t>CONCLUSION</a:t>
            </a:r>
          </a:p>
          <a:p>
            <a:r>
              <a:rPr lang="en-US" sz="2800" dirty="0" smtClean="0"/>
              <a:t>FUTURE SCOPE</a:t>
            </a:r>
          </a:p>
          <a:p>
            <a:r>
              <a:rPr lang="en-US" sz="2800" dirty="0" smtClean="0"/>
              <a:t>LIMITATIONS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024824" cy="778098"/>
          </a:xfrm>
          <a:ln>
            <a:solidFill>
              <a:schemeClr val="accent1"/>
            </a:solidFill>
          </a:ln>
        </p:spPr>
        <p:txBody>
          <a:bodyPr>
            <a:normAutofit/>
          </a:bodyPr>
          <a:lstStyle/>
          <a:p>
            <a:r>
              <a:rPr lang="en-IN" sz="3600" dirty="0" smtClean="0"/>
              <a:t>Introduction</a:t>
            </a:r>
            <a:endParaRPr lang="en-IN" sz="3600" dirty="0"/>
          </a:p>
        </p:txBody>
      </p:sp>
      <p:sp>
        <p:nvSpPr>
          <p:cNvPr id="3" name="Subtitle 2"/>
          <p:cNvSpPr>
            <a:spLocks noGrp="1"/>
          </p:cNvSpPr>
          <p:nvPr>
            <p:ph idx="1"/>
          </p:nvPr>
        </p:nvSpPr>
        <p:spPr>
          <a:xfrm>
            <a:off x="1259632" y="1268760"/>
            <a:ext cx="7884368" cy="5589240"/>
          </a:xfrm>
        </p:spPr>
        <p:txBody>
          <a:bodyPr>
            <a:noAutofit/>
          </a:bodyPr>
          <a:lstStyle/>
          <a:p>
            <a:endParaRPr lang="en-IN" sz="2800" dirty="0" smtClean="0">
              <a:solidFill>
                <a:schemeClr val="tx1"/>
              </a:solidFill>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r>
              <a:rPr lang="en-US" sz="2400" dirty="0" smtClean="0"/>
              <a:t>Real time object detection using AWS services is a web based application. Image Detection and analysis is fundamental to extract useful information from images. Image </a:t>
            </a:r>
            <a:r>
              <a:rPr lang="en-US" sz="2400" dirty="0"/>
              <a:t>Detection </a:t>
            </a:r>
            <a:r>
              <a:rPr lang="en-US" sz="2400" dirty="0" smtClean="0"/>
              <a:t>refers to a variety of techniques that are used to maximize the information yield from a picture. To achieve this end,  Amazon Rekognition can be used with very flexibility to create workflows and is open to customization due to its open source architecture. </a:t>
            </a:r>
            <a:endParaRPr lang="en-GB" sz="2800" dirty="0" smtClean="0">
              <a:solidFill>
                <a:schemeClr val="tx1"/>
              </a:solidFill>
              <a:latin typeface="Times New Roman" panose="02020603050405020304" pitchFamily="18" charset="0"/>
              <a:cs typeface="Times New Roman" panose="02020603050405020304" pitchFamily="18" charset="0"/>
            </a:endParaRPr>
          </a:p>
          <a:p>
            <a:endParaRPr lang="en-GB" sz="2800" dirty="0" smtClean="0">
              <a:solidFill>
                <a:schemeClr val="tx1"/>
              </a:solidFill>
              <a:latin typeface="Times New Roman" panose="02020603050405020304" pitchFamily="18" charset="0"/>
              <a:cs typeface="Times New Roman" panose="02020603050405020304" pitchFamily="18" charset="0"/>
            </a:endParaRPr>
          </a:p>
          <a:p>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096832" cy="850106"/>
          </a:xfrm>
        </p:spPr>
        <p:txBody>
          <a:bodyPr>
            <a:normAutofit fontScale="90000"/>
          </a:bodyPr>
          <a:lstStyle/>
          <a:p>
            <a:r>
              <a:rPr lang="en-US" dirty="0" smtClean="0"/>
              <a:t/>
            </a:r>
            <a:br>
              <a:rPr lang="en-US" dirty="0" smtClean="0"/>
            </a:br>
            <a:r>
              <a:rPr lang="en-US" dirty="0" smtClean="0"/>
              <a:t>Problem Definition:</a:t>
            </a:r>
            <a:r>
              <a:rPr lang="en-IN" dirty="0" smtClean="0"/>
              <a:t/>
            </a:r>
            <a:br>
              <a:rPr lang="en-IN" dirty="0" smtClean="0"/>
            </a:br>
            <a:endParaRPr lang="en-IN" dirty="0"/>
          </a:p>
        </p:txBody>
      </p:sp>
      <p:sp>
        <p:nvSpPr>
          <p:cNvPr id="3" name="Content Placeholder 2"/>
          <p:cNvSpPr>
            <a:spLocks noGrp="1"/>
          </p:cNvSpPr>
          <p:nvPr>
            <p:ph idx="1"/>
          </p:nvPr>
        </p:nvSpPr>
        <p:spPr>
          <a:xfrm>
            <a:off x="1219584" y="1664355"/>
            <a:ext cx="7528880" cy="2069445"/>
          </a:xfrm>
        </p:spPr>
        <p:txBody>
          <a:bodyPr>
            <a:noAutofit/>
          </a:bodyPr>
          <a:lstStyle/>
          <a:p>
            <a:pPr lvl="0"/>
            <a:r>
              <a:rPr lang="en-IN" sz="2400" dirty="0" smtClean="0">
                <a:latin typeface="Gill Sans MT (Body)"/>
                <a:cs typeface="Times New Roman" panose="02020603050405020304" pitchFamily="18" charset="0"/>
              </a:rPr>
              <a:t>Detection of the components image composed of.</a:t>
            </a:r>
          </a:p>
          <a:p>
            <a:pPr marL="82550" lvl="0" indent="0">
              <a:buNone/>
            </a:pPr>
            <a:endParaRPr lang="en-IN" sz="2400" dirty="0" smtClean="0">
              <a:latin typeface="Gill Sans MT (Body)"/>
              <a:cs typeface="Times New Roman" panose="02020603050405020304" pitchFamily="18" charset="0"/>
            </a:endParaRPr>
          </a:p>
          <a:p>
            <a:pPr lvl="0"/>
            <a:r>
              <a:rPr lang="en-IN" sz="2400" dirty="0" smtClean="0">
                <a:latin typeface="Gill Sans MT (Body)"/>
                <a:cs typeface="Times New Roman" panose="02020603050405020304" pitchFamily="18" charset="0"/>
              </a:rPr>
              <a:t>Finding the components of images which are unnoticeable.</a:t>
            </a:r>
            <a:endParaRPr lang="en-IN" sz="2400" dirty="0">
              <a:latin typeface="Gill Sans MT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096832" cy="778098"/>
          </a:xfrm>
        </p:spPr>
        <p:txBody>
          <a:bodyPr>
            <a:normAutofit fontScale="90000"/>
          </a:bodyPr>
          <a:lstStyle/>
          <a:p>
            <a:r>
              <a:rPr lang="en-US" dirty="0" smtClean="0"/>
              <a:t/>
            </a:r>
            <a:br>
              <a:rPr lang="en-US" dirty="0" smtClean="0"/>
            </a:br>
            <a:r>
              <a:rPr lang="en-US" dirty="0" smtClean="0"/>
              <a:t>Project Objectives:</a:t>
            </a:r>
            <a:r>
              <a:rPr lang="en-IN" dirty="0" smtClean="0"/>
              <a:t/>
            </a:r>
            <a:br>
              <a:rPr lang="en-IN" dirty="0" smtClean="0"/>
            </a:br>
            <a:endParaRPr lang="en-IN" dirty="0"/>
          </a:p>
        </p:txBody>
      </p:sp>
      <p:sp>
        <p:nvSpPr>
          <p:cNvPr id="3" name="Content Placeholder 2"/>
          <p:cNvSpPr>
            <a:spLocks noGrp="1"/>
          </p:cNvSpPr>
          <p:nvPr>
            <p:ph idx="1"/>
          </p:nvPr>
        </p:nvSpPr>
        <p:spPr>
          <a:xfrm>
            <a:off x="1095592" y="1752600"/>
            <a:ext cx="7776864" cy="3159224"/>
          </a:xfrm>
        </p:spPr>
        <p:txBody>
          <a:bodyPr>
            <a:noAutofit/>
          </a:bodyPr>
          <a:lstStyle/>
          <a:p>
            <a:pPr lvl="0"/>
            <a:r>
              <a:rPr lang="en-US" sz="2400" dirty="0"/>
              <a:t>Capture and upload the picture on web app</a:t>
            </a:r>
            <a:r>
              <a:rPr lang="en-US" sz="2400" dirty="0" smtClean="0"/>
              <a:t>.</a:t>
            </a:r>
          </a:p>
          <a:p>
            <a:pPr lvl="0"/>
            <a:endParaRPr lang="en-IN" sz="2400" dirty="0"/>
          </a:p>
          <a:p>
            <a:pPr lvl="0"/>
            <a:r>
              <a:rPr lang="en-US" sz="2400" dirty="0"/>
              <a:t>Store the image on S3 bucket</a:t>
            </a:r>
            <a:r>
              <a:rPr lang="en-US" sz="2400" dirty="0" smtClean="0"/>
              <a:t>.</a:t>
            </a:r>
          </a:p>
          <a:p>
            <a:pPr lvl="0"/>
            <a:endParaRPr lang="en-IN" sz="2400" dirty="0"/>
          </a:p>
          <a:p>
            <a:pPr lvl="0"/>
            <a:r>
              <a:rPr lang="en-US" sz="2400" dirty="0"/>
              <a:t>Extract labels from the uploaded image and detect the object.</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0"/>
            <a:ext cx="7498080" cy="692696"/>
          </a:xfrm>
        </p:spPr>
        <p:txBody>
          <a:bodyPr>
            <a:normAutofit fontScale="90000"/>
          </a:bodyPr>
          <a:lstStyle/>
          <a:p>
            <a:r>
              <a:rPr lang="en-IN" dirty="0" smtClean="0"/>
              <a:t>SURVEY:-</a:t>
            </a:r>
            <a:endParaRPr lang="en-IN" dirty="0"/>
          </a:p>
        </p:txBody>
      </p:sp>
      <p:sp>
        <p:nvSpPr>
          <p:cNvPr id="3" name="Content Placeholder 2"/>
          <p:cNvSpPr>
            <a:spLocks noGrp="1"/>
          </p:cNvSpPr>
          <p:nvPr>
            <p:ph idx="1"/>
          </p:nvPr>
        </p:nvSpPr>
        <p:spPr>
          <a:xfrm>
            <a:off x="1043608" y="836712"/>
            <a:ext cx="8100392" cy="6021288"/>
          </a:xfrm>
        </p:spPr>
        <p:txBody>
          <a:bodyPr>
            <a:normAutofit/>
          </a:bodyPr>
          <a:lstStyle/>
          <a:p>
            <a:pPr>
              <a:buNone/>
            </a:pPr>
            <a:r>
              <a:rPr lang="en-IN" sz="2400" dirty="0" smtClean="0">
                <a:latin typeface="Times New Roman" panose="02020603050405020304" pitchFamily="18" charset="0"/>
                <a:cs typeface="Times New Roman" panose="02020603050405020304" pitchFamily="18" charset="0"/>
              </a:rPr>
              <a:t>1. </a:t>
            </a:r>
            <a:r>
              <a:rPr lang="en-US" sz="2400" b="1" dirty="0" err="1" smtClean="0"/>
              <a:t>Clarifai</a:t>
            </a:r>
            <a:endParaRPr lang="en-IN" sz="2400" b="1"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Clarifai</a:t>
            </a:r>
            <a:r>
              <a:rPr lang="en-US" sz="2400" dirty="0" smtClean="0">
                <a:latin typeface="Times New Roman" panose="02020603050405020304" pitchFamily="18" charset="0"/>
                <a:cs typeface="Times New Roman" panose="02020603050405020304" pitchFamily="18" charset="0"/>
              </a:rPr>
              <a:t> Inc. is an artificial intelligence (AI) company that specializes in computer vision and uses machine learning and deep neural networks to identify and analyze images and videos.</a:t>
            </a:r>
            <a:r>
              <a:rPr lang="en-IN" sz="2400" dirty="0" smtClean="0">
                <a:latin typeface="Times New Roman" panose="02020603050405020304" pitchFamily="18" charset="0"/>
                <a:cs typeface="Times New Roman" panose="02020603050405020304" pitchFamily="18" charset="0"/>
              </a:rPr>
              <a:t> </a:t>
            </a:r>
          </a:p>
          <a:p>
            <a:pPr>
              <a:buNone/>
            </a:pPr>
            <a:r>
              <a:rPr lang="en-IN" sz="2400" b="1" dirty="0" smtClean="0">
                <a:latin typeface="Times New Roman" panose="02020603050405020304" pitchFamily="18" charset="0"/>
                <a:cs typeface="Times New Roman" panose="02020603050405020304" pitchFamily="18" charset="0"/>
              </a:rPr>
              <a:t>Features:</a:t>
            </a:r>
          </a:p>
          <a:p>
            <a:pPr lvl="0"/>
            <a:r>
              <a:rPr lang="en-IN" sz="2400" dirty="0" smtClean="0">
                <a:latin typeface="Times New Roman" panose="02020603050405020304" pitchFamily="18" charset="0"/>
                <a:cs typeface="Times New Roman" panose="02020603050405020304" pitchFamily="18" charset="0"/>
              </a:rPr>
              <a:t>Face recognition </a:t>
            </a:r>
          </a:p>
          <a:p>
            <a:pPr>
              <a:buNone/>
            </a:pPr>
            <a:r>
              <a:rPr lang="en-IN" sz="2400" b="1" dirty="0" smtClean="0">
                <a:latin typeface="Times New Roman" panose="02020603050405020304" pitchFamily="18" charset="0"/>
                <a:cs typeface="Times New Roman" panose="02020603050405020304" pitchFamily="18" charset="0"/>
              </a:rPr>
              <a:t>Disadvantages:	</a:t>
            </a:r>
          </a:p>
          <a:p>
            <a:r>
              <a:rPr lang="en-IN" sz="2400" dirty="0" smtClean="0">
                <a:latin typeface="Times New Roman" panose="02020603050405020304" pitchFamily="18" charset="0"/>
                <a:cs typeface="Times New Roman" panose="02020603050405020304" pitchFamily="18" charset="0"/>
              </a:rPr>
              <a:t>Its software are basically for face detection only</a:t>
            </a:r>
            <a:r>
              <a:rPr lang="en-IN" sz="2400" b="1"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It cannot generate labels for images.</a:t>
            </a:r>
          </a:p>
          <a:p>
            <a:endParaRPr lang="en-IN" sz="2400" dirty="0" smtClean="0">
              <a:latin typeface="Times New Roman" panose="02020603050405020304" pitchFamily="18" charset="0"/>
              <a:cs typeface="Times New Roman" panose="02020603050405020304" pitchFamily="18" charset="0"/>
            </a:endParaRPr>
          </a:p>
          <a:p>
            <a:pPr>
              <a:buNone/>
            </a:pP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260648"/>
            <a:ext cx="8172400" cy="6597352"/>
          </a:xfrm>
        </p:spPr>
        <p:txBody>
          <a:bodyPr>
            <a:noAutofit/>
          </a:bodyPr>
          <a:lstStyle/>
          <a:p>
            <a:pPr lvl="0">
              <a:buNone/>
            </a:pPr>
            <a:r>
              <a:rPr lang="en-IN" sz="2400" dirty="0" smtClean="0">
                <a:latin typeface="Times New Roman" panose="02020603050405020304" pitchFamily="18" charset="0"/>
                <a:cs typeface="Times New Roman" panose="02020603050405020304" pitchFamily="18" charset="0"/>
              </a:rPr>
              <a:t>2.</a:t>
            </a:r>
            <a:r>
              <a:rPr lang="en-IN" sz="2400" b="1" dirty="0" smtClean="0">
                <a:latin typeface="Times New Roman" panose="02020603050405020304" pitchFamily="18" charset="0"/>
                <a:cs typeface="Times New Roman" panose="02020603050405020304" pitchFamily="18" charset="0"/>
              </a:rPr>
              <a:t> </a:t>
            </a:r>
            <a:r>
              <a:rPr lang="en-US" sz="2400" b="1" dirty="0"/>
              <a:t>Core ML</a:t>
            </a:r>
            <a:endParaRPr lang="en-IN" sz="2400" b="1" dirty="0" smtClean="0">
              <a:latin typeface="Times New Roman" panose="02020603050405020304" pitchFamily="18" charset="0"/>
              <a:cs typeface="Times New Roman" panose="02020603050405020304" pitchFamily="18" charset="0"/>
            </a:endParaRPr>
          </a:p>
          <a:p>
            <a:r>
              <a:rPr lang="en-US" sz="2400" b="1" dirty="0"/>
              <a:t>Core ML </a:t>
            </a:r>
            <a:r>
              <a:rPr lang="en-US" sz="2400" dirty="0"/>
              <a:t>is the easiest solution. Just take a model and drop it into your </a:t>
            </a:r>
            <a:r>
              <a:rPr lang="en-US" sz="2400" dirty="0" err="1"/>
              <a:t>Xcode</a:t>
            </a:r>
            <a:r>
              <a:rPr lang="en-US" sz="2400" dirty="0"/>
              <a:t> project</a:t>
            </a:r>
            <a:r>
              <a:rPr lang="en-US" sz="2400" dirty="0" smtClean="0"/>
              <a:t>. </a:t>
            </a:r>
          </a:p>
          <a:p>
            <a:pPr>
              <a:buNone/>
            </a:pPr>
            <a:endParaRPr lang="en-IN" sz="2400" b="1" dirty="0" smtClean="0">
              <a:latin typeface="Times New Roman" panose="02020603050405020304" pitchFamily="18" charset="0"/>
              <a:cs typeface="Times New Roman" panose="02020603050405020304" pitchFamily="18" charset="0"/>
            </a:endParaRPr>
          </a:p>
          <a:p>
            <a:pPr>
              <a:buNone/>
            </a:pPr>
            <a:r>
              <a:rPr lang="en-IN" sz="2400" b="1" dirty="0" smtClean="0">
                <a:latin typeface="Times New Roman" panose="02020603050405020304" pitchFamily="18" charset="0"/>
                <a:cs typeface="Times New Roman" panose="02020603050405020304" pitchFamily="18" charset="0"/>
              </a:rPr>
              <a:t>Features:</a:t>
            </a:r>
          </a:p>
          <a:p>
            <a:pPr lvl="0"/>
            <a:r>
              <a:rPr lang="en-US" sz="2400" dirty="0" smtClean="0"/>
              <a:t>Process </a:t>
            </a:r>
            <a:r>
              <a:rPr lang="en-US" sz="2400" dirty="0"/>
              <a:t>the input and output data that goes into / comes out of the model</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IN" sz="2400" b="1" dirty="0" smtClean="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D</a:t>
            </a:r>
            <a:r>
              <a:rPr lang="en-IN" sz="2400" b="1" dirty="0" smtClean="0">
                <a:latin typeface="Times New Roman" panose="02020603050405020304" pitchFamily="18" charset="0"/>
                <a:cs typeface="Times New Roman" panose="02020603050405020304" pitchFamily="18" charset="0"/>
              </a:rPr>
              <a:t>isadvantages:</a:t>
            </a:r>
          </a:p>
          <a:p>
            <a:r>
              <a:rPr lang="en-US" sz="2400" dirty="0"/>
              <a:t>Core ML only supports a limited number of model </a:t>
            </a:r>
            <a:r>
              <a:rPr lang="en-US" sz="2400" dirty="0" smtClean="0"/>
              <a:t>types</a:t>
            </a:r>
          </a:p>
          <a:p>
            <a:r>
              <a:rPr lang="en-US" sz="2400" dirty="0"/>
              <a:t>No flexibility, little control. The Core ML API is very basic, it only lets you load a model and run it</a:t>
            </a:r>
            <a:r>
              <a:rPr lang="en-US" sz="2400" dirty="0" smtClean="0"/>
              <a:t>.</a:t>
            </a:r>
          </a:p>
          <a:p>
            <a:r>
              <a:rPr lang="en-US" sz="2400" dirty="0" err="1"/>
              <a:t>iOS</a:t>
            </a:r>
            <a:r>
              <a:rPr lang="en-US" sz="2400" dirty="0"/>
              <a:t> 11 and later only</a:t>
            </a:r>
            <a:endParaRPr lang="en-IN" sz="2400" b="1"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7344816" cy="792088"/>
          </a:xfrm>
        </p:spPr>
        <p:txBody>
          <a:bodyPr/>
          <a:lstStyle/>
          <a:p>
            <a:r>
              <a:rPr lang="en-IN" dirty="0" smtClean="0"/>
              <a:t>Work Flow</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799" y="1752600"/>
            <a:ext cx="8235269" cy="2057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64704"/>
            <a:ext cx="7498080" cy="1143000"/>
          </a:xfrm>
        </p:spPr>
        <p:txBody>
          <a:bodyPr>
            <a:normAutofit fontScale="90000"/>
          </a:bodyPr>
          <a:lstStyle/>
          <a:p>
            <a:r>
              <a:rPr lang="en-IN" b="1" dirty="0" smtClean="0"/>
              <a:t>Conclusions:-</a:t>
            </a:r>
            <a:br>
              <a:rPr lang="en-IN" b="1" dirty="0" smtClean="0"/>
            </a:br>
            <a:endParaRPr lang="en-IN" dirty="0"/>
          </a:p>
        </p:txBody>
      </p:sp>
      <p:sp>
        <p:nvSpPr>
          <p:cNvPr id="3" name="Content Placeholder 2"/>
          <p:cNvSpPr>
            <a:spLocks noGrp="1"/>
          </p:cNvSpPr>
          <p:nvPr>
            <p:ph idx="1"/>
          </p:nvPr>
        </p:nvSpPr>
        <p:spPr>
          <a:xfrm>
            <a:off x="1043608" y="1772816"/>
            <a:ext cx="7498080" cy="4800600"/>
          </a:xfrm>
        </p:spPr>
        <p:txBody>
          <a:bodyPr>
            <a:normAutofit fontScale="92500" lnSpcReduction="20000"/>
          </a:bodyPr>
          <a:lstStyle/>
          <a:p>
            <a:endParaRPr lang="en-GB" dirty="0" smtClean="0">
              <a:latin typeface="Times New Roman" panose="02020603050405020304" pitchFamily="18" charset="0"/>
              <a:cs typeface="Times New Roman" panose="02020603050405020304" pitchFamily="18" charset="0"/>
            </a:endParaRPr>
          </a:p>
          <a:p>
            <a:r>
              <a:rPr lang="en-US" dirty="0" smtClean="0"/>
              <a:t>A major challenge for automatic image analysis is that the sheer complexity of the visual task which has been mostly ignored by the current approaches. New technological breakthrough in the areas of digital computation and telecommunication has relevance for future applications of image </a:t>
            </a:r>
            <a:r>
              <a:rPr lang="en-US" dirty="0" err="1" smtClean="0"/>
              <a:t>processing.This</a:t>
            </a:r>
            <a:r>
              <a:rPr lang="en-US" dirty="0" smtClean="0"/>
              <a:t> technology is required for military and other types of surveillance, statistical data collection in the fields of forestry and agriculture.</a:t>
            </a:r>
            <a:endParaRPr lang="en-US"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897</TotalTime>
  <Words>235</Words>
  <Application>Microsoft Office PowerPoint</Application>
  <PresentationFormat>On-screen Show (4:3)</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Gill Sans MT</vt:lpstr>
      <vt:lpstr>Gill Sans MT (Body)</vt:lpstr>
      <vt:lpstr>Times New Roman</vt:lpstr>
      <vt:lpstr>Verdana</vt:lpstr>
      <vt:lpstr>Wingdings 2</vt:lpstr>
      <vt:lpstr>Solstice</vt:lpstr>
      <vt:lpstr>PowerPoint Presentation</vt:lpstr>
      <vt:lpstr>CONTENT </vt:lpstr>
      <vt:lpstr>Introduction</vt:lpstr>
      <vt:lpstr> Problem Definition: </vt:lpstr>
      <vt:lpstr> Project Objectives: </vt:lpstr>
      <vt:lpstr>SURVEY:-</vt:lpstr>
      <vt:lpstr>PowerPoint Presentation</vt:lpstr>
      <vt:lpstr>Work Flow</vt:lpstr>
      <vt:lpstr>Conclusions:- </vt:lpstr>
      <vt:lpstr>Future Scope</vt:lpstr>
      <vt:lpstr>Limitations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EXPECTED OUTCOME:-</dc:title>
  <dc:creator>Harsh mehta</dc:creator>
  <cp:lastModifiedBy>Kashyap Rathore</cp:lastModifiedBy>
  <cp:revision>82</cp:revision>
  <dcterms:created xsi:type="dcterms:W3CDTF">2018-03-08T13:59:00Z</dcterms:created>
  <dcterms:modified xsi:type="dcterms:W3CDTF">2019-04-10T05:57:52Z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