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78" r:id="rId2"/>
    <p:sldId id="269" r:id="rId3"/>
    <p:sldId id="257" r:id="rId4"/>
    <p:sldId id="258" r:id="rId5"/>
    <p:sldId id="268" r:id="rId6"/>
    <p:sldId id="267" r:id="rId7"/>
    <p:sldId id="266" r:id="rId8"/>
    <p:sldId id="273" r:id="rId9"/>
    <p:sldId id="260" r:id="rId10"/>
    <p:sldId id="265" r:id="rId11"/>
    <p:sldId id="280" r:id="rId12"/>
    <p:sldId id="274" r:id="rId13"/>
    <p:sldId id="271" r:id="rId14"/>
    <p:sldId id="270" r:id="rId15"/>
    <p:sldId id="272" r:id="rId16"/>
    <p:sldId id="276" r:id="rId17"/>
    <p:sldId id="261" r:id="rId18"/>
    <p:sldId id="264" r:id="rId19"/>
    <p:sldId id="275"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EC5F97-81F9-4E14-9E86-FE84BF50E7B3}" v="1" dt="2024-01-08T11:06:19.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5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62C7B-70E9-4318-89FD-320C56BDC3D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2429343F-8868-4131-8E8C-4614EBE7DE7F}">
      <dgm:prSet custT="1"/>
      <dgm:spPr/>
      <dgm:t>
        <a:bodyPr/>
        <a:lstStyle/>
        <a:p>
          <a:r>
            <a:rPr lang="en-US" sz="2800" dirty="0">
              <a:latin typeface=" Tahoma "/>
            </a:rPr>
            <a:t>What is Spring MVC ?</a:t>
          </a:r>
        </a:p>
      </dgm:t>
    </dgm:pt>
    <dgm:pt modelId="{C5673E15-76F8-4FC7-8DBF-FF8B380FEBB4}" type="parTrans" cxnId="{B53F4C8C-C398-459D-96C5-318CA07B66FA}">
      <dgm:prSet/>
      <dgm:spPr/>
      <dgm:t>
        <a:bodyPr/>
        <a:lstStyle/>
        <a:p>
          <a:endParaRPr lang="en-US"/>
        </a:p>
      </dgm:t>
    </dgm:pt>
    <dgm:pt modelId="{D04529A5-BBB7-4783-878B-4494400CC9B0}" type="sibTrans" cxnId="{B53F4C8C-C398-459D-96C5-318CA07B66FA}">
      <dgm:prSet/>
      <dgm:spPr/>
      <dgm:t>
        <a:bodyPr/>
        <a:lstStyle/>
        <a:p>
          <a:endParaRPr lang="en-US"/>
        </a:p>
      </dgm:t>
    </dgm:pt>
    <dgm:pt modelId="{039024B2-FE83-49F9-B62F-07CE1950D7FE}">
      <dgm:prSet custT="1"/>
      <dgm:spPr/>
      <dgm:t>
        <a:bodyPr/>
        <a:lstStyle/>
        <a:p>
          <a:r>
            <a:rPr lang="en-US" sz="2800">
              <a:latin typeface=" Tahoma "/>
            </a:rPr>
            <a:t>Spring MVC Architecture</a:t>
          </a:r>
        </a:p>
      </dgm:t>
    </dgm:pt>
    <dgm:pt modelId="{8EB4D5B6-F1ED-4963-B4F7-02D16C85D7E9}" type="parTrans" cxnId="{29147E5A-DDD5-42AC-B70B-AEAE33DA0CDF}">
      <dgm:prSet/>
      <dgm:spPr/>
      <dgm:t>
        <a:bodyPr/>
        <a:lstStyle/>
        <a:p>
          <a:endParaRPr lang="en-US"/>
        </a:p>
      </dgm:t>
    </dgm:pt>
    <dgm:pt modelId="{AF1488FA-A665-41CA-A4C9-005580A651BF}" type="sibTrans" cxnId="{29147E5A-DDD5-42AC-B70B-AEAE33DA0CDF}">
      <dgm:prSet/>
      <dgm:spPr/>
      <dgm:t>
        <a:bodyPr/>
        <a:lstStyle/>
        <a:p>
          <a:endParaRPr lang="en-US"/>
        </a:p>
      </dgm:t>
    </dgm:pt>
    <dgm:pt modelId="{0F8F04A8-5E3A-4CC9-B87F-D146D16633E2}">
      <dgm:prSet custT="1"/>
      <dgm:spPr/>
      <dgm:t>
        <a:bodyPr/>
        <a:lstStyle/>
        <a:p>
          <a:r>
            <a:rPr lang="en-US" sz="2800">
              <a:latin typeface=" Tahoma "/>
            </a:rPr>
            <a:t>Workflow in Spring MVC </a:t>
          </a:r>
        </a:p>
      </dgm:t>
    </dgm:pt>
    <dgm:pt modelId="{408059E9-AC30-43CB-A247-444526A95364}" type="parTrans" cxnId="{423560F7-8A18-4C76-B57E-E19F9365BFCD}">
      <dgm:prSet/>
      <dgm:spPr/>
      <dgm:t>
        <a:bodyPr/>
        <a:lstStyle/>
        <a:p>
          <a:endParaRPr lang="en-US"/>
        </a:p>
      </dgm:t>
    </dgm:pt>
    <dgm:pt modelId="{8325D8F1-B29D-4752-9FBD-0FE78D881397}" type="sibTrans" cxnId="{423560F7-8A18-4C76-B57E-E19F9365BFCD}">
      <dgm:prSet/>
      <dgm:spPr/>
      <dgm:t>
        <a:bodyPr/>
        <a:lstStyle/>
        <a:p>
          <a:endParaRPr lang="en-US"/>
        </a:p>
      </dgm:t>
    </dgm:pt>
    <dgm:pt modelId="{902B004F-77D3-4A8A-BE59-30FB6B3E4661}">
      <dgm:prSet custT="1"/>
      <dgm:spPr/>
      <dgm:t>
        <a:bodyPr/>
        <a:lstStyle/>
        <a:p>
          <a:r>
            <a:rPr lang="en-US" sz="2800">
              <a:latin typeface=" Tahoma "/>
            </a:rPr>
            <a:t>Spring MVC Configuration</a:t>
          </a:r>
        </a:p>
      </dgm:t>
    </dgm:pt>
    <dgm:pt modelId="{8D5C8F8D-2F3C-4CFA-AD92-2B682E8F9F1F}" type="parTrans" cxnId="{9CF9BC80-3AE4-4960-822A-7D0EC8377BDB}">
      <dgm:prSet/>
      <dgm:spPr/>
      <dgm:t>
        <a:bodyPr/>
        <a:lstStyle/>
        <a:p>
          <a:endParaRPr lang="en-US"/>
        </a:p>
      </dgm:t>
    </dgm:pt>
    <dgm:pt modelId="{FF93CA04-3350-40C3-B165-94880AD2AA01}" type="sibTrans" cxnId="{9CF9BC80-3AE4-4960-822A-7D0EC8377BDB}">
      <dgm:prSet/>
      <dgm:spPr/>
      <dgm:t>
        <a:bodyPr/>
        <a:lstStyle/>
        <a:p>
          <a:endParaRPr lang="en-US"/>
        </a:p>
      </dgm:t>
    </dgm:pt>
    <dgm:pt modelId="{5DF64CFD-0DA3-4E44-BCEA-E17F556EB12F}">
      <dgm:prSet custT="1"/>
      <dgm:spPr/>
      <dgm:t>
        <a:bodyPr/>
        <a:lstStyle/>
        <a:p>
          <a:r>
            <a:rPr lang="en-US" sz="2800">
              <a:latin typeface=" Tahoma "/>
            </a:rPr>
            <a:t>Important Annotations</a:t>
          </a:r>
        </a:p>
      </dgm:t>
    </dgm:pt>
    <dgm:pt modelId="{83A92D8D-1993-4138-9880-A92999A2FC8A}" type="parTrans" cxnId="{E3D4E1C8-3ABC-486A-A018-2AE457BDE03D}">
      <dgm:prSet/>
      <dgm:spPr/>
      <dgm:t>
        <a:bodyPr/>
        <a:lstStyle/>
        <a:p>
          <a:endParaRPr lang="en-US"/>
        </a:p>
      </dgm:t>
    </dgm:pt>
    <dgm:pt modelId="{8EEA9B4E-9D6B-4913-823F-CFF4DC829AB1}" type="sibTrans" cxnId="{E3D4E1C8-3ABC-486A-A018-2AE457BDE03D}">
      <dgm:prSet/>
      <dgm:spPr/>
      <dgm:t>
        <a:bodyPr/>
        <a:lstStyle/>
        <a:p>
          <a:endParaRPr lang="en-US"/>
        </a:p>
      </dgm:t>
    </dgm:pt>
    <dgm:pt modelId="{2A6DA66A-AF06-4436-94F0-BA1833B3BCEF}">
      <dgm:prSet custT="1"/>
      <dgm:spPr/>
      <dgm:t>
        <a:bodyPr/>
        <a:lstStyle/>
        <a:p>
          <a:r>
            <a:rPr lang="en-US" sz="2800">
              <a:latin typeface=" Tahoma "/>
            </a:rPr>
            <a:t>Summary</a:t>
          </a:r>
        </a:p>
      </dgm:t>
    </dgm:pt>
    <dgm:pt modelId="{48F349BD-2A1C-462A-9796-0D4C02E37E62}" type="parTrans" cxnId="{8117D7B3-D6A7-4E70-9BA8-A152038989AA}">
      <dgm:prSet/>
      <dgm:spPr/>
      <dgm:t>
        <a:bodyPr/>
        <a:lstStyle/>
        <a:p>
          <a:endParaRPr lang="en-US"/>
        </a:p>
      </dgm:t>
    </dgm:pt>
    <dgm:pt modelId="{48B520E6-141C-427C-BC75-912C92E5447F}" type="sibTrans" cxnId="{8117D7B3-D6A7-4E70-9BA8-A152038989AA}">
      <dgm:prSet/>
      <dgm:spPr/>
      <dgm:t>
        <a:bodyPr/>
        <a:lstStyle/>
        <a:p>
          <a:endParaRPr lang="en-US"/>
        </a:p>
      </dgm:t>
    </dgm:pt>
    <dgm:pt modelId="{7D97C9F4-5FC1-43F5-B65B-7047B24C430E}" type="pres">
      <dgm:prSet presAssocID="{CD262C7B-70E9-4318-89FD-320C56BDC3DD}" presName="vert0" presStyleCnt="0">
        <dgm:presLayoutVars>
          <dgm:dir/>
          <dgm:animOne val="branch"/>
          <dgm:animLvl val="lvl"/>
        </dgm:presLayoutVars>
      </dgm:prSet>
      <dgm:spPr/>
    </dgm:pt>
    <dgm:pt modelId="{C856B60C-31A2-4F3C-ABFD-334FC872168B}" type="pres">
      <dgm:prSet presAssocID="{2429343F-8868-4131-8E8C-4614EBE7DE7F}" presName="thickLine" presStyleLbl="alignNode1" presStyleIdx="0" presStyleCnt="6"/>
      <dgm:spPr/>
    </dgm:pt>
    <dgm:pt modelId="{12E7F810-BEC8-4BEA-93C5-A5D581E133C6}" type="pres">
      <dgm:prSet presAssocID="{2429343F-8868-4131-8E8C-4614EBE7DE7F}" presName="horz1" presStyleCnt="0"/>
      <dgm:spPr/>
    </dgm:pt>
    <dgm:pt modelId="{E0560606-4FE0-4FE3-8038-D92556EDC863}" type="pres">
      <dgm:prSet presAssocID="{2429343F-8868-4131-8E8C-4614EBE7DE7F}" presName="tx1" presStyleLbl="revTx" presStyleIdx="0" presStyleCnt="6"/>
      <dgm:spPr/>
    </dgm:pt>
    <dgm:pt modelId="{5DD4224D-D630-49C8-9BB9-A4376CD91625}" type="pres">
      <dgm:prSet presAssocID="{2429343F-8868-4131-8E8C-4614EBE7DE7F}" presName="vert1" presStyleCnt="0"/>
      <dgm:spPr/>
    </dgm:pt>
    <dgm:pt modelId="{501A0268-9B27-42EA-8C5E-2AE8588355D4}" type="pres">
      <dgm:prSet presAssocID="{039024B2-FE83-49F9-B62F-07CE1950D7FE}" presName="thickLine" presStyleLbl="alignNode1" presStyleIdx="1" presStyleCnt="6"/>
      <dgm:spPr/>
    </dgm:pt>
    <dgm:pt modelId="{A695881D-35D5-4CAB-A12F-D03471740FA2}" type="pres">
      <dgm:prSet presAssocID="{039024B2-FE83-49F9-B62F-07CE1950D7FE}" presName="horz1" presStyleCnt="0"/>
      <dgm:spPr/>
    </dgm:pt>
    <dgm:pt modelId="{0A9A4B4D-BC76-419F-9A2F-C5D9D1E95C84}" type="pres">
      <dgm:prSet presAssocID="{039024B2-FE83-49F9-B62F-07CE1950D7FE}" presName="tx1" presStyleLbl="revTx" presStyleIdx="1" presStyleCnt="6"/>
      <dgm:spPr/>
    </dgm:pt>
    <dgm:pt modelId="{BC248AF3-FCC2-43EC-B6BF-AB2663400E53}" type="pres">
      <dgm:prSet presAssocID="{039024B2-FE83-49F9-B62F-07CE1950D7FE}" presName="vert1" presStyleCnt="0"/>
      <dgm:spPr/>
    </dgm:pt>
    <dgm:pt modelId="{10A840C7-173E-419D-BE71-39D599477758}" type="pres">
      <dgm:prSet presAssocID="{0F8F04A8-5E3A-4CC9-B87F-D146D16633E2}" presName="thickLine" presStyleLbl="alignNode1" presStyleIdx="2" presStyleCnt="6"/>
      <dgm:spPr/>
    </dgm:pt>
    <dgm:pt modelId="{5188EE0F-D8C8-42E0-92C5-C726C8290AF0}" type="pres">
      <dgm:prSet presAssocID="{0F8F04A8-5E3A-4CC9-B87F-D146D16633E2}" presName="horz1" presStyleCnt="0"/>
      <dgm:spPr/>
    </dgm:pt>
    <dgm:pt modelId="{76A49B6E-D2F2-45FA-A9CE-B5E86BDC8898}" type="pres">
      <dgm:prSet presAssocID="{0F8F04A8-5E3A-4CC9-B87F-D146D16633E2}" presName="tx1" presStyleLbl="revTx" presStyleIdx="2" presStyleCnt="6"/>
      <dgm:spPr/>
    </dgm:pt>
    <dgm:pt modelId="{5BC7A03F-C6DD-4265-9A8C-43AD2A1C7D21}" type="pres">
      <dgm:prSet presAssocID="{0F8F04A8-5E3A-4CC9-B87F-D146D16633E2}" presName="vert1" presStyleCnt="0"/>
      <dgm:spPr/>
    </dgm:pt>
    <dgm:pt modelId="{3064FFED-1AC6-4027-8126-DE9C94F01248}" type="pres">
      <dgm:prSet presAssocID="{902B004F-77D3-4A8A-BE59-30FB6B3E4661}" presName="thickLine" presStyleLbl="alignNode1" presStyleIdx="3" presStyleCnt="6"/>
      <dgm:spPr/>
    </dgm:pt>
    <dgm:pt modelId="{CCEF84E8-B98A-4914-8882-B7EE3C1C4DC6}" type="pres">
      <dgm:prSet presAssocID="{902B004F-77D3-4A8A-BE59-30FB6B3E4661}" presName="horz1" presStyleCnt="0"/>
      <dgm:spPr/>
    </dgm:pt>
    <dgm:pt modelId="{565D1BB4-1BFA-4FAC-9766-53251B6D6F07}" type="pres">
      <dgm:prSet presAssocID="{902B004F-77D3-4A8A-BE59-30FB6B3E4661}" presName="tx1" presStyleLbl="revTx" presStyleIdx="3" presStyleCnt="6"/>
      <dgm:spPr/>
    </dgm:pt>
    <dgm:pt modelId="{D04ACE1C-B3B9-44A2-BE41-50113D60487E}" type="pres">
      <dgm:prSet presAssocID="{902B004F-77D3-4A8A-BE59-30FB6B3E4661}" presName="vert1" presStyleCnt="0"/>
      <dgm:spPr/>
    </dgm:pt>
    <dgm:pt modelId="{0FF4EB06-F576-493E-8B80-6D6575B0B6D2}" type="pres">
      <dgm:prSet presAssocID="{5DF64CFD-0DA3-4E44-BCEA-E17F556EB12F}" presName="thickLine" presStyleLbl="alignNode1" presStyleIdx="4" presStyleCnt="6"/>
      <dgm:spPr/>
    </dgm:pt>
    <dgm:pt modelId="{0773787C-F446-495A-BBA8-C038897F2A40}" type="pres">
      <dgm:prSet presAssocID="{5DF64CFD-0DA3-4E44-BCEA-E17F556EB12F}" presName="horz1" presStyleCnt="0"/>
      <dgm:spPr/>
    </dgm:pt>
    <dgm:pt modelId="{480D466A-42C3-4D62-BDE9-584AD6DAE50D}" type="pres">
      <dgm:prSet presAssocID="{5DF64CFD-0DA3-4E44-BCEA-E17F556EB12F}" presName="tx1" presStyleLbl="revTx" presStyleIdx="4" presStyleCnt="6"/>
      <dgm:spPr/>
    </dgm:pt>
    <dgm:pt modelId="{583D07A5-539D-4AF4-ACCA-E0D391597A28}" type="pres">
      <dgm:prSet presAssocID="{5DF64CFD-0DA3-4E44-BCEA-E17F556EB12F}" presName="vert1" presStyleCnt="0"/>
      <dgm:spPr/>
    </dgm:pt>
    <dgm:pt modelId="{DBA426F1-184E-4320-A597-72759A9D953E}" type="pres">
      <dgm:prSet presAssocID="{2A6DA66A-AF06-4436-94F0-BA1833B3BCEF}" presName="thickLine" presStyleLbl="alignNode1" presStyleIdx="5" presStyleCnt="6"/>
      <dgm:spPr/>
    </dgm:pt>
    <dgm:pt modelId="{F346B2AC-9661-4755-B66F-8896C2905987}" type="pres">
      <dgm:prSet presAssocID="{2A6DA66A-AF06-4436-94F0-BA1833B3BCEF}" presName="horz1" presStyleCnt="0"/>
      <dgm:spPr/>
    </dgm:pt>
    <dgm:pt modelId="{7ABE4198-55DB-4294-81B8-479D81E3907C}" type="pres">
      <dgm:prSet presAssocID="{2A6DA66A-AF06-4436-94F0-BA1833B3BCEF}" presName="tx1" presStyleLbl="revTx" presStyleIdx="5" presStyleCnt="6"/>
      <dgm:spPr/>
    </dgm:pt>
    <dgm:pt modelId="{E6D75DDD-41E9-4922-AEF9-7003B05512C5}" type="pres">
      <dgm:prSet presAssocID="{2A6DA66A-AF06-4436-94F0-BA1833B3BCEF}" presName="vert1" presStyleCnt="0"/>
      <dgm:spPr/>
    </dgm:pt>
  </dgm:ptLst>
  <dgm:cxnLst>
    <dgm:cxn modelId="{D350790D-BDA1-459F-8899-4D4E4C7994BB}" type="presOf" srcId="{5DF64CFD-0DA3-4E44-BCEA-E17F556EB12F}" destId="{480D466A-42C3-4D62-BDE9-584AD6DAE50D}" srcOrd="0" destOrd="0" presId="urn:microsoft.com/office/officeart/2008/layout/LinedList"/>
    <dgm:cxn modelId="{205D7E15-B27E-4D84-AC4D-3FB0B97A46C3}" type="presOf" srcId="{CD262C7B-70E9-4318-89FD-320C56BDC3DD}" destId="{7D97C9F4-5FC1-43F5-B65B-7047B24C430E}" srcOrd="0" destOrd="0" presId="urn:microsoft.com/office/officeart/2008/layout/LinedList"/>
    <dgm:cxn modelId="{51808E3B-51F3-44EF-9820-FA860CF43642}" type="presOf" srcId="{0F8F04A8-5E3A-4CC9-B87F-D146D16633E2}" destId="{76A49B6E-D2F2-45FA-A9CE-B5E86BDC8898}" srcOrd="0" destOrd="0" presId="urn:microsoft.com/office/officeart/2008/layout/LinedList"/>
    <dgm:cxn modelId="{7B33525B-65DB-4801-917D-B6337F8F6386}" type="presOf" srcId="{2429343F-8868-4131-8E8C-4614EBE7DE7F}" destId="{E0560606-4FE0-4FE3-8038-D92556EDC863}" srcOrd="0" destOrd="0" presId="urn:microsoft.com/office/officeart/2008/layout/LinedList"/>
    <dgm:cxn modelId="{B0DE0870-4F8B-4912-8C20-62738599E298}" type="presOf" srcId="{039024B2-FE83-49F9-B62F-07CE1950D7FE}" destId="{0A9A4B4D-BC76-419F-9A2F-C5D9D1E95C84}" srcOrd="0" destOrd="0" presId="urn:microsoft.com/office/officeart/2008/layout/LinedList"/>
    <dgm:cxn modelId="{29147E5A-DDD5-42AC-B70B-AEAE33DA0CDF}" srcId="{CD262C7B-70E9-4318-89FD-320C56BDC3DD}" destId="{039024B2-FE83-49F9-B62F-07CE1950D7FE}" srcOrd="1" destOrd="0" parTransId="{8EB4D5B6-F1ED-4963-B4F7-02D16C85D7E9}" sibTransId="{AF1488FA-A665-41CA-A4C9-005580A651BF}"/>
    <dgm:cxn modelId="{9CF9BC80-3AE4-4960-822A-7D0EC8377BDB}" srcId="{CD262C7B-70E9-4318-89FD-320C56BDC3DD}" destId="{902B004F-77D3-4A8A-BE59-30FB6B3E4661}" srcOrd="3" destOrd="0" parTransId="{8D5C8F8D-2F3C-4CFA-AD92-2B682E8F9F1F}" sibTransId="{FF93CA04-3350-40C3-B165-94880AD2AA01}"/>
    <dgm:cxn modelId="{B53F4C8C-C398-459D-96C5-318CA07B66FA}" srcId="{CD262C7B-70E9-4318-89FD-320C56BDC3DD}" destId="{2429343F-8868-4131-8E8C-4614EBE7DE7F}" srcOrd="0" destOrd="0" parTransId="{C5673E15-76F8-4FC7-8DBF-FF8B380FEBB4}" sibTransId="{D04529A5-BBB7-4783-878B-4494400CC9B0}"/>
    <dgm:cxn modelId="{1B6E9398-3733-4806-9021-98DC55DAB784}" type="presOf" srcId="{902B004F-77D3-4A8A-BE59-30FB6B3E4661}" destId="{565D1BB4-1BFA-4FAC-9766-53251B6D6F07}" srcOrd="0" destOrd="0" presId="urn:microsoft.com/office/officeart/2008/layout/LinedList"/>
    <dgm:cxn modelId="{8117D7B3-D6A7-4E70-9BA8-A152038989AA}" srcId="{CD262C7B-70E9-4318-89FD-320C56BDC3DD}" destId="{2A6DA66A-AF06-4436-94F0-BA1833B3BCEF}" srcOrd="5" destOrd="0" parTransId="{48F349BD-2A1C-462A-9796-0D4C02E37E62}" sibTransId="{48B520E6-141C-427C-BC75-912C92E5447F}"/>
    <dgm:cxn modelId="{E3D4E1C8-3ABC-486A-A018-2AE457BDE03D}" srcId="{CD262C7B-70E9-4318-89FD-320C56BDC3DD}" destId="{5DF64CFD-0DA3-4E44-BCEA-E17F556EB12F}" srcOrd="4" destOrd="0" parTransId="{83A92D8D-1993-4138-9880-A92999A2FC8A}" sibTransId="{8EEA9B4E-9D6B-4913-823F-CFF4DC829AB1}"/>
    <dgm:cxn modelId="{FFC402E9-C434-40C3-8639-353EE48C0CE0}" type="presOf" srcId="{2A6DA66A-AF06-4436-94F0-BA1833B3BCEF}" destId="{7ABE4198-55DB-4294-81B8-479D81E3907C}" srcOrd="0" destOrd="0" presId="urn:microsoft.com/office/officeart/2008/layout/LinedList"/>
    <dgm:cxn modelId="{423560F7-8A18-4C76-B57E-E19F9365BFCD}" srcId="{CD262C7B-70E9-4318-89FD-320C56BDC3DD}" destId="{0F8F04A8-5E3A-4CC9-B87F-D146D16633E2}" srcOrd="2" destOrd="0" parTransId="{408059E9-AC30-43CB-A247-444526A95364}" sibTransId="{8325D8F1-B29D-4752-9FBD-0FE78D881397}"/>
    <dgm:cxn modelId="{F19FCCC4-6056-4BB4-8A00-A12126E0FA9E}" type="presParOf" srcId="{7D97C9F4-5FC1-43F5-B65B-7047B24C430E}" destId="{C856B60C-31A2-4F3C-ABFD-334FC872168B}" srcOrd="0" destOrd="0" presId="urn:microsoft.com/office/officeart/2008/layout/LinedList"/>
    <dgm:cxn modelId="{12C49D1E-09E0-4EDC-B79E-72CF10ACE4AB}" type="presParOf" srcId="{7D97C9F4-5FC1-43F5-B65B-7047B24C430E}" destId="{12E7F810-BEC8-4BEA-93C5-A5D581E133C6}" srcOrd="1" destOrd="0" presId="urn:microsoft.com/office/officeart/2008/layout/LinedList"/>
    <dgm:cxn modelId="{AA046F8D-1ECA-4921-838E-53DE412B4C3E}" type="presParOf" srcId="{12E7F810-BEC8-4BEA-93C5-A5D581E133C6}" destId="{E0560606-4FE0-4FE3-8038-D92556EDC863}" srcOrd="0" destOrd="0" presId="urn:microsoft.com/office/officeart/2008/layout/LinedList"/>
    <dgm:cxn modelId="{A9F225AA-7188-4D8E-B5EB-9FA92837D03F}" type="presParOf" srcId="{12E7F810-BEC8-4BEA-93C5-A5D581E133C6}" destId="{5DD4224D-D630-49C8-9BB9-A4376CD91625}" srcOrd="1" destOrd="0" presId="urn:microsoft.com/office/officeart/2008/layout/LinedList"/>
    <dgm:cxn modelId="{0B7573A4-349E-462B-9EE9-CC44F909326B}" type="presParOf" srcId="{7D97C9F4-5FC1-43F5-B65B-7047B24C430E}" destId="{501A0268-9B27-42EA-8C5E-2AE8588355D4}" srcOrd="2" destOrd="0" presId="urn:microsoft.com/office/officeart/2008/layout/LinedList"/>
    <dgm:cxn modelId="{5D9A789B-CAE6-47ED-8C50-30441B7C196A}" type="presParOf" srcId="{7D97C9F4-5FC1-43F5-B65B-7047B24C430E}" destId="{A695881D-35D5-4CAB-A12F-D03471740FA2}" srcOrd="3" destOrd="0" presId="urn:microsoft.com/office/officeart/2008/layout/LinedList"/>
    <dgm:cxn modelId="{657B5378-952A-4C70-9995-F37413646BFB}" type="presParOf" srcId="{A695881D-35D5-4CAB-A12F-D03471740FA2}" destId="{0A9A4B4D-BC76-419F-9A2F-C5D9D1E95C84}" srcOrd="0" destOrd="0" presId="urn:microsoft.com/office/officeart/2008/layout/LinedList"/>
    <dgm:cxn modelId="{5733910C-2DA0-456B-8362-5E8D4E9DA8EB}" type="presParOf" srcId="{A695881D-35D5-4CAB-A12F-D03471740FA2}" destId="{BC248AF3-FCC2-43EC-B6BF-AB2663400E53}" srcOrd="1" destOrd="0" presId="urn:microsoft.com/office/officeart/2008/layout/LinedList"/>
    <dgm:cxn modelId="{2BC48B69-1EB2-41B0-BE66-C577E4A375ED}" type="presParOf" srcId="{7D97C9F4-5FC1-43F5-B65B-7047B24C430E}" destId="{10A840C7-173E-419D-BE71-39D599477758}" srcOrd="4" destOrd="0" presId="urn:microsoft.com/office/officeart/2008/layout/LinedList"/>
    <dgm:cxn modelId="{5A3FC97B-14E4-4FA3-81BB-E57939E4DE83}" type="presParOf" srcId="{7D97C9F4-5FC1-43F5-B65B-7047B24C430E}" destId="{5188EE0F-D8C8-42E0-92C5-C726C8290AF0}" srcOrd="5" destOrd="0" presId="urn:microsoft.com/office/officeart/2008/layout/LinedList"/>
    <dgm:cxn modelId="{7B44B298-A19C-4352-92EC-A4E8C4DE7F0A}" type="presParOf" srcId="{5188EE0F-D8C8-42E0-92C5-C726C8290AF0}" destId="{76A49B6E-D2F2-45FA-A9CE-B5E86BDC8898}" srcOrd="0" destOrd="0" presId="urn:microsoft.com/office/officeart/2008/layout/LinedList"/>
    <dgm:cxn modelId="{38235949-413B-4ADA-A5F2-32055EC5C651}" type="presParOf" srcId="{5188EE0F-D8C8-42E0-92C5-C726C8290AF0}" destId="{5BC7A03F-C6DD-4265-9A8C-43AD2A1C7D21}" srcOrd="1" destOrd="0" presId="urn:microsoft.com/office/officeart/2008/layout/LinedList"/>
    <dgm:cxn modelId="{E79026B1-A742-4537-B991-3C734E767182}" type="presParOf" srcId="{7D97C9F4-5FC1-43F5-B65B-7047B24C430E}" destId="{3064FFED-1AC6-4027-8126-DE9C94F01248}" srcOrd="6" destOrd="0" presId="urn:microsoft.com/office/officeart/2008/layout/LinedList"/>
    <dgm:cxn modelId="{1BCA7402-FB48-4531-B944-7C12499C1B34}" type="presParOf" srcId="{7D97C9F4-5FC1-43F5-B65B-7047B24C430E}" destId="{CCEF84E8-B98A-4914-8882-B7EE3C1C4DC6}" srcOrd="7" destOrd="0" presId="urn:microsoft.com/office/officeart/2008/layout/LinedList"/>
    <dgm:cxn modelId="{C27996F1-A776-4654-9FBC-D4D3171192DF}" type="presParOf" srcId="{CCEF84E8-B98A-4914-8882-B7EE3C1C4DC6}" destId="{565D1BB4-1BFA-4FAC-9766-53251B6D6F07}" srcOrd="0" destOrd="0" presId="urn:microsoft.com/office/officeart/2008/layout/LinedList"/>
    <dgm:cxn modelId="{344B7B1F-9120-4EE0-8EDA-26EB3A1CBB6D}" type="presParOf" srcId="{CCEF84E8-B98A-4914-8882-B7EE3C1C4DC6}" destId="{D04ACE1C-B3B9-44A2-BE41-50113D60487E}" srcOrd="1" destOrd="0" presId="urn:microsoft.com/office/officeart/2008/layout/LinedList"/>
    <dgm:cxn modelId="{5ACE7B15-D982-470C-B3E2-08E50265A650}" type="presParOf" srcId="{7D97C9F4-5FC1-43F5-B65B-7047B24C430E}" destId="{0FF4EB06-F576-493E-8B80-6D6575B0B6D2}" srcOrd="8" destOrd="0" presId="urn:microsoft.com/office/officeart/2008/layout/LinedList"/>
    <dgm:cxn modelId="{4C3E8B09-4278-464B-B20B-1053DA225F44}" type="presParOf" srcId="{7D97C9F4-5FC1-43F5-B65B-7047B24C430E}" destId="{0773787C-F446-495A-BBA8-C038897F2A40}" srcOrd="9" destOrd="0" presId="urn:microsoft.com/office/officeart/2008/layout/LinedList"/>
    <dgm:cxn modelId="{868302FB-F783-4EDF-89D1-5469C40DE583}" type="presParOf" srcId="{0773787C-F446-495A-BBA8-C038897F2A40}" destId="{480D466A-42C3-4D62-BDE9-584AD6DAE50D}" srcOrd="0" destOrd="0" presId="urn:microsoft.com/office/officeart/2008/layout/LinedList"/>
    <dgm:cxn modelId="{79FCBB1A-D5A5-462E-8DD4-A8BA93DA1F12}" type="presParOf" srcId="{0773787C-F446-495A-BBA8-C038897F2A40}" destId="{583D07A5-539D-4AF4-ACCA-E0D391597A28}" srcOrd="1" destOrd="0" presId="urn:microsoft.com/office/officeart/2008/layout/LinedList"/>
    <dgm:cxn modelId="{FA11AC61-F058-4FD2-A59A-85B9E9DF446A}" type="presParOf" srcId="{7D97C9F4-5FC1-43F5-B65B-7047B24C430E}" destId="{DBA426F1-184E-4320-A597-72759A9D953E}" srcOrd="10" destOrd="0" presId="urn:microsoft.com/office/officeart/2008/layout/LinedList"/>
    <dgm:cxn modelId="{BEBFC4BA-3D25-4CD7-9BAB-1B8F2D2AF01C}" type="presParOf" srcId="{7D97C9F4-5FC1-43F5-B65B-7047B24C430E}" destId="{F346B2AC-9661-4755-B66F-8896C2905987}" srcOrd="11" destOrd="0" presId="urn:microsoft.com/office/officeart/2008/layout/LinedList"/>
    <dgm:cxn modelId="{6B1C9588-10EB-48CC-9863-A4F89032C61A}" type="presParOf" srcId="{F346B2AC-9661-4755-B66F-8896C2905987}" destId="{7ABE4198-55DB-4294-81B8-479D81E3907C}" srcOrd="0" destOrd="0" presId="urn:microsoft.com/office/officeart/2008/layout/LinedList"/>
    <dgm:cxn modelId="{D23D9E72-830B-4695-8F9E-91A2F1FD8F7E}" type="presParOf" srcId="{F346B2AC-9661-4755-B66F-8896C2905987}" destId="{E6D75DDD-41E9-4922-AEF9-7003B05512C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6B60C-31A2-4F3C-ABFD-334FC872168B}">
      <dsp:nvSpPr>
        <dsp:cNvPr id="0" name=""/>
        <dsp:cNvSpPr/>
      </dsp:nvSpPr>
      <dsp:spPr>
        <a:xfrm>
          <a:off x="0" y="2484"/>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0560606-4FE0-4FE3-8038-D92556EDC863}">
      <dsp:nvSpPr>
        <dsp:cNvPr id="0" name=""/>
        <dsp:cNvSpPr/>
      </dsp:nvSpPr>
      <dsp:spPr>
        <a:xfrm>
          <a:off x="0" y="2484"/>
          <a:ext cx="6403994" cy="84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 Tahoma "/>
            </a:rPr>
            <a:t>What is Spring MVC ?</a:t>
          </a:r>
        </a:p>
      </dsp:txBody>
      <dsp:txXfrm>
        <a:off x="0" y="2484"/>
        <a:ext cx="6403994" cy="847073"/>
      </dsp:txXfrm>
    </dsp:sp>
    <dsp:sp modelId="{501A0268-9B27-42EA-8C5E-2AE8588355D4}">
      <dsp:nvSpPr>
        <dsp:cNvPr id="0" name=""/>
        <dsp:cNvSpPr/>
      </dsp:nvSpPr>
      <dsp:spPr>
        <a:xfrm>
          <a:off x="0" y="849557"/>
          <a:ext cx="6403994" cy="0"/>
        </a:xfrm>
        <a:prstGeom prst="line">
          <a:avLst/>
        </a:prstGeom>
        <a:gradFill rotWithShape="0">
          <a:gsLst>
            <a:gs pos="0">
              <a:schemeClr val="accent2">
                <a:hueOff val="203934"/>
                <a:satOff val="-532"/>
                <a:lumOff val="1255"/>
                <a:alphaOff val="0"/>
                <a:tint val="96000"/>
                <a:satMod val="100000"/>
                <a:lumMod val="104000"/>
              </a:schemeClr>
            </a:gs>
            <a:gs pos="78000">
              <a:schemeClr val="accent2">
                <a:hueOff val="203934"/>
                <a:satOff val="-532"/>
                <a:lumOff val="1255"/>
                <a:alphaOff val="0"/>
                <a:shade val="100000"/>
                <a:satMod val="110000"/>
                <a:lumMod val="100000"/>
              </a:schemeClr>
            </a:gs>
          </a:gsLst>
          <a:lin ang="5400000" scaled="0"/>
        </a:gradFill>
        <a:ln w="9525" cap="flat" cmpd="sng" algn="ctr">
          <a:solidFill>
            <a:schemeClr val="accent2">
              <a:hueOff val="203934"/>
              <a:satOff val="-532"/>
              <a:lumOff val="1255"/>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A9A4B4D-BC76-419F-9A2F-C5D9D1E95C84}">
      <dsp:nvSpPr>
        <dsp:cNvPr id="0" name=""/>
        <dsp:cNvSpPr/>
      </dsp:nvSpPr>
      <dsp:spPr>
        <a:xfrm>
          <a:off x="0" y="849557"/>
          <a:ext cx="6403994" cy="84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 Tahoma "/>
            </a:rPr>
            <a:t>Spring MVC Architecture</a:t>
          </a:r>
        </a:p>
      </dsp:txBody>
      <dsp:txXfrm>
        <a:off x="0" y="849557"/>
        <a:ext cx="6403994" cy="847073"/>
      </dsp:txXfrm>
    </dsp:sp>
    <dsp:sp modelId="{10A840C7-173E-419D-BE71-39D599477758}">
      <dsp:nvSpPr>
        <dsp:cNvPr id="0" name=""/>
        <dsp:cNvSpPr/>
      </dsp:nvSpPr>
      <dsp:spPr>
        <a:xfrm>
          <a:off x="0" y="1696631"/>
          <a:ext cx="6403994" cy="0"/>
        </a:xfrm>
        <a:prstGeom prst="line">
          <a:avLst/>
        </a:prstGeom>
        <a:gradFill rotWithShape="0">
          <a:gsLst>
            <a:gs pos="0">
              <a:schemeClr val="accent2">
                <a:hueOff val="407867"/>
                <a:satOff val="-1063"/>
                <a:lumOff val="2510"/>
                <a:alphaOff val="0"/>
                <a:tint val="96000"/>
                <a:satMod val="100000"/>
                <a:lumMod val="104000"/>
              </a:schemeClr>
            </a:gs>
            <a:gs pos="78000">
              <a:schemeClr val="accent2">
                <a:hueOff val="407867"/>
                <a:satOff val="-1063"/>
                <a:lumOff val="2510"/>
                <a:alphaOff val="0"/>
                <a:shade val="100000"/>
                <a:satMod val="110000"/>
                <a:lumMod val="100000"/>
              </a:schemeClr>
            </a:gs>
          </a:gsLst>
          <a:lin ang="5400000" scaled="0"/>
        </a:gradFill>
        <a:ln w="9525" cap="flat" cmpd="sng" algn="ctr">
          <a:solidFill>
            <a:schemeClr val="accent2">
              <a:hueOff val="407867"/>
              <a:satOff val="-1063"/>
              <a:lumOff val="251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6A49B6E-D2F2-45FA-A9CE-B5E86BDC8898}">
      <dsp:nvSpPr>
        <dsp:cNvPr id="0" name=""/>
        <dsp:cNvSpPr/>
      </dsp:nvSpPr>
      <dsp:spPr>
        <a:xfrm>
          <a:off x="0" y="1696631"/>
          <a:ext cx="6403994" cy="84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 Tahoma "/>
            </a:rPr>
            <a:t>Workflow in Spring MVC </a:t>
          </a:r>
        </a:p>
      </dsp:txBody>
      <dsp:txXfrm>
        <a:off x="0" y="1696631"/>
        <a:ext cx="6403994" cy="847073"/>
      </dsp:txXfrm>
    </dsp:sp>
    <dsp:sp modelId="{3064FFED-1AC6-4027-8126-DE9C94F01248}">
      <dsp:nvSpPr>
        <dsp:cNvPr id="0" name=""/>
        <dsp:cNvSpPr/>
      </dsp:nvSpPr>
      <dsp:spPr>
        <a:xfrm>
          <a:off x="0" y="2543704"/>
          <a:ext cx="6403994" cy="0"/>
        </a:xfrm>
        <a:prstGeom prst="line">
          <a:avLst/>
        </a:prstGeom>
        <a:gradFill rotWithShape="0">
          <a:gsLst>
            <a:gs pos="0">
              <a:schemeClr val="accent2">
                <a:hueOff val="611801"/>
                <a:satOff val="-1595"/>
                <a:lumOff val="3764"/>
                <a:alphaOff val="0"/>
                <a:tint val="96000"/>
                <a:satMod val="100000"/>
                <a:lumMod val="104000"/>
              </a:schemeClr>
            </a:gs>
            <a:gs pos="78000">
              <a:schemeClr val="accent2">
                <a:hueOff val="611801"/>
                <a:satOff val="-1595"/>
                <a:lumOff val="3764"/>
                <a:alphaOff val="0"/>
                <a:shade val="100000"/>
                <a:satMod val="110000"/>
                <a:lumMod val="100000"/>
              </a:schemeClr>
            </a:gs>
          </a:gsLst>
          <a:lin ang="5400000" scaled="0"/>
        </a:gradFill>
        <a:ln w="9525" cap="flat" cmpd="sng" algn="ctr">
          <a:solidFill>
            <a:schemeClr val="accent2">
              <a:hueOff val="611801"/>
              <a:satOff val="-1595"/>
              <a:lumOff val="376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65D1BB4-1BFA-4FAC-9766-53251B6D6F07}">
      <dsp:nvSpPr>
        <dsp:cNvPr id="0" name=""/>
        <dsp:cNvSpPr/>
      </dsp:nvSpPr>
      <dsp:spPr>
        <a:xfrm>
          <a:off x="0" y="2543704"/>
          <a:ext cx="6403994" cy="84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 Tahoma "/>
            </a:rPr>
            <a:t>Spring MVC Configuration</a:t>
          </a:r>
        </a:p>
      </dsp:txBody>
      <dsp:txXfrm>
        <a:off x="0" y="2543704"/>
        <a:ext cx="6403994" cy="847073"/>
      </dsp:txXfrm>
    </dsp:sp>
    <dsp:sp modelId="{0FF4EB06-F576-493E-8B80-6D6575B0B6D2}">
      <dsp:nvSpPr>
        <dsp:cNvPr id="0" name=""/>
        <dsp:cNvSpPr/>
      </dsp:nvSpPr>
      <dsp:spPr>
        <a:xfrm>
          <a:off x="0" y="3390777"/>
          <a:ext cx="6403994" cy="0"/>
        </a:xfrm>
        <a:prstGeom prst="line">
          <a:avLst/>
        </a:prstGeom>
        <a:gradFill rotWithShape="0">
          <a:gsLst>
            <a:gs pos="0">
              <a:schemeClr val="accent2">
                <a:hueOff val="815734"/>
                <a:satOff val="-2126"/>
                <a:lumOff val="5019"/>
                <a:alphaOff val="0"/>
                <a:tint val="96000"/>
                <a:satMod val="100000"/>
                <a:lumMod val="104000"/>
              </a:schemeClr>
            </a:gs>
            <a:gs pos="78000">
              <a:schemeClr val="accent2">
                <a:hueOff val="815734"/>
                <a:satOff val="-2126"/>
                <a:lumOff val="5019"/>
                <a:alphaOff val="0"/>
                <a:shade val="100000"/>
                <a:satMod val="110000"/>
                <a:lumMod val="100000"/>
              </a:schemeClr>
            </a:gs>
          </a:gsLst>
          <a:lin ang="5400000" scaled="0"/>
        </a:gradFill>
        <a:ln w="9525" cap="flat" cmpd="sng" algn="ctr">
          <a:solidFill>
            <a:schemeClr val="accent2">
              <a:hueOff val="815734"/>
              <a:satOff val="-2126"/>
              <a:lumOff val="5019"/>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480D466A-42C3-4D62-BDE9-584AD6DAE50D}">
      <dsp:nvSpPr>
        <dsp:cNvPr id="0" name=""/>
        <dsp:cNvSpPr/>
      </dsp:nvSpPr>
      <dsp:spPr>
        <a:xfrm>
          <a:off x="0" y="3390777"/>
          <a:ext cx="6403994" cy="84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 Tahoma "/>
            </a:rPr>
            <a:t>Important Annotations</a:t>
          </a:r>
        </a:p>
      </dsp:txBody>
      <dsp:txXfrm>
        <a:off x="0" y="3390777"/>
        <a:ext cx="6403994" cy="847073"/>
      </dsp:txXfrm>
    </dsp:sp>
    <dsp:sp modelId="{DBA426F1-184E-4320-A597-72759A9D953E}">
      <dsp:nvSpPr>
        <dsp:cNvPr id="0" name=""/>
        <dsp:cNvSpPr/>
      </dsp:nvSpPr>
      <dsp:spPr>
        <a:xfrm>
          <a:off x="0" y="4237851"/>
          <a:ext cx="6403994" cy="0"/>
        </a:xfrm>
        <a:prstGeom prst="line">
          <a:avLst/>
        </a:prstGeom>
        <a:gradFill rotWithShape="0">
          <a:gsLst>
            <a:gs pos="0">
              <a:schemeClr val="accent2">
                <a:hueOff val="1019668"/>
                <a:satOff val="-2658"/>
                <a:lumOff val="6274"/>
                <a:alphaOff val="0"/>
                <a:tint val="96000"/>
                <a:satMod val="100000"/>
                <a:lumMod val="104000"/>
              </a:schemeClr>
            </a:gs>
            <a:gs pos="78000">
              <a:schemeClr val="accent2">
                <a:hueOff val="1019668"/>
                <a:satOff val="-2658"/>
                <a:lumOff val="6274"/>
                <a:alphaOff val="0"/>
                <a:shade val="100000"/>
                <a:satMod val="110000"/>
                <a:lumMod val="100000"/>
              </a:schemeClr>
            </a:gs>
          </a:gsLst>
          <a:lin ang="5400000" scaled="0"/>
        </a:gradFill>
        <a:ln w="9525" cap="flat" cmpd="sng" algn="ctr">
          <a:solidFill>
            <a:schemeClr val="accent2">
              <a:hueOff val="1019668"/>
              <a:satOff val="-2658"/>
              <a:lumOff val="627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ABE4198-55DB-4294-81B8-479D81E3907C}">
      <dsp:nvSpPr>
        <dsp:cNvPr id="0" name=""/>
        <dsp:cNvSpPr/>
      </dsp:nvSpPr>
      <dsp:spPr>
        <a:xfrm>
          <a:off x="0" y="4237851"/>
          <a:ext cx="6403994" cy="84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 Tahoma "/>
            </a:rPr>
            <a:t>Summary</a:t>
          </a:r>
        </a:p>
      </dsp:txBody>
      <dsp:txXfrm>
        <a:off x="0" y="4237851"/>
        <a:ext cx="6403994" cy="8470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507AC48-4410-4394-BE4F-A6D43982093E}" type="datetimeFigureOut">
              <a:rPr lang="en-IN" smtClean="0"/>
              <a:t>19-01-2024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357919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7AC48-4410-4394-BE4F-A6D43982093E}"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250554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507AC48-4410-4394-BE4F-A6D43982093E}" type="datetimeFigureOut">
              <a:rPr lang="en-IN" smtClean="0"/>
              <a:t>19-01-2024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1852063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507AC48-4410-4394-BE4F-A6D43982093E}" type="datetimeFigureOut">
              <a:rPr lang="en-IN" smtClean="0"/>
              <a:t>19-01-2024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66D2639-F030-4E97-97AC-7A8C2F4BBAC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8575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507AC48-4410-4394-BE4F-A6D43982093E}" type="datetimeFigureOut">
              <a:rPr lang="en-IN" smtClean="0"/>
              <a:t>19-01-2024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2985400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07AC48-4410-4394-BE4F-A6D43982093E}"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2156728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07AC48-4410-4394-BE4F-A6D43982093E}"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2954070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7AC48-4410-4394-BE4F-A6D43982093E}"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3085012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507AC48-4410-4394-BE4F-A6D43982093E}" type="datetimeFigureOut">
              <a:rPr lang="en-IN" smtClean="0"/>
              <a:t>19-01-2024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243547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7AC48-4410-4394-BE4F-A6D43982093E}"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314165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507AC48-4410-4394-BE4F-A6D43982093E}" type="datetimeFigureOut">
              <a:rPr lang="en-IN" smtClean="0"/>
              <a:t>19-01-2024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90729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7AC48-4410-4394-BE4F-A6D43982093E}"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35254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7AC48-4410-4394-BE4F-A6D43982093E}"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31201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7AC48-4410-4394-BE4F-A6D43982093E}"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49009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7AC48-4410-4394-BE4F-A6D43982093E}"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86144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7AC48-4410-4394-BE4F-A6D43982093E}"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2638980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7AC48-4410-4394-BE4F-A6D43982093E}"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6D2639-F030-4E97-97AC-7A8C2F4BBACB}" type="slidenum">
              <a:rPr lang="en-IN" smtClean="0"/>
              <a:t>‹#›</a:t>
            </a:fld>
            <a:endParaRPr lang="en-IN"/>
          </a:p>
        </p:txBody>
      </p:sp>
    </p:spTree>
    <p:extLst>
      <p:ext uri="{BB962C8B-B14F-4D97-AF65-F5344CB8AC3E}">
        <p14:creationId xmlns:p14="http://schemas.microsoft.com/office/powerpoint/2010/main" val="282183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07AC48-4410-4394-BE4F-A6D43982093E}" type="datetimeFigureOut">
              <a:rPr lang="en-IN" smtClean="0"/>
              <a:t>19-01-2024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6D2639-F030-4E97-97AC-7A8C2F4BBACB}" type="slidenum">
              <a:rPr lang="en-IN" smtClean="0"/>
              <a:t>‹#›</a:t>
            </a:fld>
            <a:endParaRPr lang="en-IN"/>
          </a:p>
        </p:txBody>
      </p:sp>
    </p:spTree>
    <p:extLst>
      <p:ext uri="{BB962C8B-B14F-4D97-AF65-F5344CB8AC3E}">
        <p14:creationId xmlns:p14="http://schemas.microsoft.com/office/powerpoint/2010/main" val="248407086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ocs.spring.io/spring/docs/3.2.x/javadoc-api/org/springframework/web/servlet/HandlerInterceptor.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baeldung.com/spring-dispatcherservle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2blog.com/2016/08/spring-restcontroller-example.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867C-645F-5295-C70F-6E929463F386}"/>
              </a:ext>
            </a:extLst>
          </p:cNvPr>
          <p:cNvSpPr>
            <a:spLocks noGrp="1"/>
          </p:cNvSpPr>
          <p:nvPr>
            <p:ph type="ctrTitle"/>
          </p:nvPr>
        </p:nvSpPr>
        <p:spPr>
          <a:xfrm>
            <a:off x="1076960" y="1153165"/>
            <a:ext cx="9448800" cy="1825096"/>
          </a:xfrm>
        </p:spPr>
        <p:txBody>
          <a:bodyPr/>
          <a:lstStyle/>
          <a:p>
            <a:r>
              <a:rPr lang="en-IN" b="1" cap="none" dirty="0">
                <a:solidFill>
                  <a:srgbClr val="FF0000"/>
                </a:solidFill>
                <a:latin typeface="Tahoma "/>
              </a:rPr>
              <a:t>Spring </a:t>
            </a:r>
            <a:r>
              <a:rPr lang="en-IN" b="1" dirty="0">
                <a:solidFill>
                  <a:srgbClr val="FF0000"/>
                </a:solidFill>
                <a:latin typeface="Tahoma "/>
              </a:rPr>
              <a:t>MVC </a:t>
            </a:r>
          </a:p>
        </p:txBody>
      </p:sp>
      <p:sp>
        <p:nvSpPr>
          <p:cNvPr id="3" name="Subtitle 2">
            <a:extLst>
              <a:ext uri="{FF2B5EF4-FFF2-40B4-BE49-F238E27FC236}">
                <a16:creationId xmlns:a16="http://schemas.microsoft.com/office/drawing/2014/main" id="{67D3F946-2430-E2A9-F9F7-02B2DF38B3AB}"/>
              </a:ext>
            </a:extLst>
          </p:cNvPr>
          <p:cNvSpPr>
            <a:spLocks noGrp="1"/>
          </p:cNvSpPr>
          <p:nvPr>
            <p:ph type="subTitle" idx="1"/>
          </p:nvPr>
        </p:nvSpPr>
        <p:spPr>
          <a:xfrm>
            <a:off x="5344160" y="3699400"/>
            <a:ext cx="9448800" cy="685800"/>
          </a:xfrm>
        </p:spPr>
        <p:txBody>
          <a:bodyPr>
            <a:normAutofit fontScale="92500" lnSpcReduction="20000"/>
          </a:bodyPr>
          <a:lstStyle/>
          <a:p>
            <a:r>
              <a:rPr lang="en-IN" dirty="0"/>
              <a:t> Presented By-         </a:t>
            </a:r>
            <a:endParaRPr lang="en-IN" b="1" dirty="0">
              <a:solidFill>
                <a:schemeClr val="accent3">
                  <a:lumMod val="75000"/>
                </a:schemeClr>
              </a:solidFill>
            </a:endParaRPr>
          </a:p>
          <a:p>
            <a:r>
              <a:rPr lang="en-IN" b="1" dirty="0">
                <a:solidFill>
                  <a:schemeClr val="accent3">
                    <a:lumMod val="75000"/>
                  </a:schemeClr>
                </a:solidFill>
              </a:rPr>
              <a:t>                              </a:t>
            </a:r>
            <a:r>
              <a:rPr lang="en-IN" sz="2600" b="1" dirty="0">
                <a:solidFill>
                  <a:schemeClr val="accent3">
                    <a:lumMod val="75000"/>
                  </a:schemeClr>
                </a:solidFill>
              </a:rPr>
              <a:t>Krati Tamrakar </a:t>
            </a:r>
          </a:p>
        </p:txBody>
      </p:sp>
    </p:spTree>
    <p:extLst>
      <p:ext uri="{BB962C8B-B14F-4D97-AF65-F5344CB8AC3E}">
        <p14:creationId xmlns:p14="http://schemas.microsoft.com/office/powerpoint/2010/main" val="318393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9F77E-27C3-AA55-2546-102071D408FF}"/>
              </a:ext>
            </a:extLst>
          </p:cNvPr>
          <p:cNvSpPr txBox="1"/>
          <p:nvPr/>
        </p:nvSpPr>
        <p:spPr>
          <a:xfrm>
            <a:off x="396240" y="1430992"/>
            <a:ext cx="11023600" cy="923330"/>
          </a:xfrm>
          <a:prstGeom prst="rect">
            <a:avLst/>
          </a:prstGeom>
          <a:noFill/>
        </p:spPr>
        <p:txBody>
          <a:bodyPr wrap="square">
            <a:spAutoFit/>
          </a:bodyPr>
          <a:lstStyle/>
          <a:p>
            <a:pPr algn="l"/>
            <a:r>
              <a:rPr lang="en-US" b="1" dirty="0">
                <a:solidFill>
                  <a:srgbClr val="FF0000"/>
                </a:solidFill>
                <a:latin typeface="DM Sans" pitchFamily="2" charset="0"/>
              </a:rPr>
              <a:t>Spring Component, Service, Repository Annotations :-</a:t>
            </a:r>
            <a:endParaRPr lang="en-US" b="1" i="0" dirty="0">
              <a:solidFill>
                <a:srgbClr val="FF0000"/>
              </a:solidFill>
              <a:effectLst/>
              <a:latin typeface="DM Sans" pitchFamily="2" charset="0"/>
            </a:endParaRPr>
          </a:p>
          <a:p>
            <a:pPr algn="l"/>
            <a:r>
              <a:rPr lang="en-US" b="0" i="0" dirty="0">
                <a:solidFill>
                  <a:srgbClr val="4B4B4B"/>
                </a:solidFill>
                <a:effectLst/>
                <a:latin typeface="DM Sans" pitchFamily="2" charset="0"/>
              </a:rPr>
              <a:t>There is three most important annotation in spring i.e. @Component, @Service and @Repository. These annotations are used declare appropriate bean based on its nature.</a:t>
            </a:r>
          </a:p>
        </p:txBody>
      </p:sp>
      <p:sp>
        <p:nvSpPr>
          <p:cNvPr id="4" name="TextBox 3">
            <a:extLst>
              <a:ext uri="{FF2B5EF4-FFF2-40B4-BE49-F238E27FC236}">
                <a16:creationId xmlns:a16="http://schemas.microsoft.com/office/drawing/2014/main" id="{2A85C74A-3304-CFB3-6767-7F0E8D83294B}"/>
              </a:ext>
            </a:extLst>
          </p:cNvPr>
          <p:cNvSpPr txBox="1"/>
          <p:nvPr/>
        </p:nvSpPr>
        <p:spPr>
          <a:xfrm>
            <a:off x="284480" y="2678232"/>
            <a:ext cx="10728960" cy="2031325"/>
          </a:xfrm>
          <a:prstGeom prst="rect">
            <a:avLst/>
          </a:prstGeom>
          <a:noFill/>
        </p:spPr>
        <p:txBody>
          <a:bodyPr wrap="square">
            <a:spAutoFit/>
          </a:bodyPr>
          <a:lstStyle/>
          <a:p>
            <a:pPr algn="l"/>
            <a:r>
              <a:rPr lang="en-US" b="1" i="0" dirty="0">
                <a:solidFill>
                  <a:srgbClr val="000000"/>
                </a:solidFill>
                <a:effectLst/>
                <a:latin typeface="DM Sans" pitchFamily="2" charset="0"/>
              </a:rPr>
              <a:t>1. @Component:</a:t>
            </a:r>
          </a:p>
          <a:p>
            <a:pPr algn="l"/>
            <a:r>
              <a:rPr lang="en-US" b="0" i="0" dirty="0">
                <a:solidFill>
                  <a:srgbClr val="4B4B4B"/>
                </a:solidFill>
                <a:effectLst/>
                <a:latin typeface="DM Sans" pitchFamily="2" charset="0"/>
              </a:rPr>
              <a:t>@Component is </a:t>
            </a:r>
            <a:r>
              <a:rPr lang="en-US" b="1" i="0" dirty="0">
                <a:solidFill>
                  <a:srgbClr val="4B4B4B"/>
                </a:solidFill>
                <a:effectLst/>
                <a:latin typeface="DM Sans" pitchFamily="2" charset="0"/>
              </a:rPr>
              <a:t>generic annotation</a:t>
            </a:r>
            <a:r>
              <a:rPr lang="en-US" b="0" i="0" dirty="0">
                <a:solidFill>
                  <a:srgbClr val="4B4B4B"/>
                </a:solidFill>
                <a:effectLst/>
                <a:latin typeface="DM Sans" pitchFamily="2" charset="0"/>
              </a:rPr>
              <a:t> for bean definition and registers with application context.</a:t>
            </a:r>
          </a:p>
          <a:p>
            <a:pPr algn="l"/>
            <a:endParaRPr lang="en-US" b="0" i="0" dirty="0">
              <a:solidFill>
                <a:srgbClr val="4B4B4B"/>
              </a:solidFill>
              <a:effectLst/>
              <a:latin typeface="DM Sans" pitchFamily="2" charset="0"/>
            </a:endParaRPr>
          </a:p>
          <a:p>
            <a:pPr algn="l"/>
            <a:endParaRPr lang="en-US" b="0" i="0" dirty="0">
              <a:solidFill>
                <a:srgbClr val="4B4B4B"/>
              </a:solidFill>
              <a:effectLst/>
              <a:latin typeface="DM Sans" pitchFamily="2" charset="0"/>
            </a:endParaRPr>
          </a:p>
          <a:p>
            <a:pPr algn="l"/>
            <a:r>
              <a:rPr lang="en-US" b="1" i="0" dirty="0">
                <a:solidFill>
                  <a:srgbClr val="000000"/>
                </a:solidFill>
                <a:effectLst/>
                <a:latin typeface="DM Sans" pitchFamily="2" charset="0"/>
              </a:rPr>
              <a:t>2. @Service :</a:t>
            </a:r>
          </a:p>
          <a:p>
            <a:pPr algn="l"/>
            <a:r>
              <a:rPr lang="en-US" b="0" i="0" dirty="0">
                <a:solidFill>
                  <a:srgbClr val="4B4B4B"/>
                </a:solidFill>
                <a:effectLst/>
                <a:latin typeface="DM Sans" pitchFamily="2" charset="0"/>
              </a:rPr>
              <a:t>@Service is </a:t>
            </a:r>
            <a:r>
              <a:rPr lang="en-US" b="1" i="0" dirty="0">
                <a:solidFill>
                  <a:srgbClr val="4B4B4B"/>
                </a:solidFill>
                <a:effectLst/>
                <a:latin typeface="DM Sans" pitchFamily="2" charset="0"/>
              </a:rPr>
              <a:t>specialized component annotation</a:t>
            </a:r>
            <a:r>
              <a:rPr lang="en-US" b="0" i="0" dirty="0">
                <a:solidFill>
                  <a:srgbClr val="4B4B4B"/>
                </a:solidFill>
                <a:effectLst/>
                <a:latin typeface="DM Sans" pitchFamily="2" charset="0"/>
              </a:rPr>
              <a:t> which is used to annotate classes which belongs to service layer.</a:t>
            </a:r>
          </a:p>
        </p:txBody>
      </p:sp>
      <p:sp>
        <p:nvSpPr>
          <p:cNvPr id="6" name="TextBox 5">
            <a:extLst>
              <a:ext uri="{FF2B5EF4-FFF2-40B4-BE49-F238E27FC236}">
                <a16:creationId xmlns:a16="http://schemas.microsoft.com/office/drawing/2014/main" id="{DE6CA432-F819-4DE5-2867-1A1C2AF0C4F2}"/>
              </a:ext>
            </a:extLst>
          </p:cNvPr>
          <p:cNvSpPr txBox="1"/>
          <p:nvPr/>
        </p:nvSpPr>
        <p:spPr>
          <a:xfrm>
            <a:off x="284480" y="5173345"/>
            <a:ext cx="11643360" cy="1200329"/>
          </a:xfrm>
          <a:prstGeom prst="rect">
            <a:avLst/>
          </a:prstGeom>
          <a:noFill/>
        </p:spPr>
        <p:txBody>
          <a:bodyPr wrap="square">
            <a:spAutoFit/>
          </a:bodyPr>
          <a:lstStyle/>
          <a:p>
            <a:pPr algn="l"/>
            <a:r>
              <a:rPr lang="en-US" b="1" i="0" dirty="0">
                <a:solidFill>
                  <a:srgbClr val="000000"/>
                </a:solidFill>
                <a:effectLst/>
                <a:latin typeface="DM Sans" pitchFamily="2" charset="0"/>
              </a:rPr>
              <a:t>3. @Repository :</a:t>
            </a:r>
          </a:p>
          <a:p>
            <a:pPr algn="l"/>
            <a:r>
              <a:rPr lang="en-US" b="0" i="0" dirty="0">
                <a:solidFill>
                  <a:srgbClr val="4B4B4B"/>
                </a:solidFill>
                <a:effectLst/>
                <a:latin typeface="DM Sans" pitchFamily="2" charset="0"/>
              </a:rPr>
              <a:t>@Repository annotation is </a:t>
            </a:r>
            <a:r>
              <a:rPr lang="en-US" b="1" i="0" dirty="0">
                <a:solidFill>
                  <a:srgbClr val="4B4B4B"/>
                </a:solidFill>
                <a:effectLst/>
                <a:latin typeface="DM Sans" pitchFamily="2" charset="0"/>
              </a:rPr>
              <a:t>specialized component annotation </a:t>
            </a:r>
            <a:r>
              <a:rPr lang="en-US" b="0" i="0" dirty="0">
                <a:solidFill>
                  <a:srgbClr val="4B4B4B"/>
                </a:solidFill>
                <a:effectLst/>
                <a:latin typeface="DM Sans" pitchFamily="2" charset="0"/>
              </a:rPr>
              <a:t>which is used to annotate classes at DAO layer. It also makes unchecked exception eligible for conversion into Spring </a:t>
            </a:r>
            <a:r>
              <a:rPr lang="en-US" b="0" i="0" dirty="0" err="1">
                <a:solidFill>
                  <a:srgbClr val="4B4B4B"/>
                </a:solidFill>
                <a:effectLst/>
                <a:latin typeface="DM Sans" pitchFamily="2" charset="0"/>
              </a:rPr>
              <a:t>DataAccessException</a:t>
            </a:r>
            <a:r>
              <a:rPr lang="en-US" b="0" i="0" dirty="0">
                <a:solidFill>
                  <a:srgbClr val="4B4B4B"/>
                </a:solidFill>
                <a:effectLst/>
                <a:latin typeface="DM Sans" pitchFamily="2" charset="0"/>
              </a:rPr>
              <a:t>.</a:t>
            </a:r>
          </a:p>
          <a:p>
            <a:pPr algn="l"/>
            <a:endParaRPr lang="en-US" b="0" i="0" dirty="0">
              <a:solidFill>
                <a:srgbClr val="4B4B4B"/>
              </a:solidFill>
              <a:effectLst/>
              <a:latin typeface="DM Sans" pitchFamily="2" charset="0"/>
            </a:endParaRPr>
          </a:p>
        </p:txBody>
      </p:sp>
    </p:spTree>
    <p:extLst>
      <p:ext uri="{BB962C8B-B14F-4D97-AF65-F5344CB8AC3E}">
        <p14:creationId xmlns:p14="http://schemas.microsoft.com/office/powerpoint/2010/main" val="336038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EC27D-C65E-BAD3-0FFC-EE81C57A5E41}"/>
              </a:ext>
            </a:extLst>
          </p:cNvPr>
          <p:cNvSpPr txBox="1"/>
          <p:nvPr/>
        </p:nvSpPr>
        <p:spPr>
          <a:xfrm>
            <a:off x="944880" y="1818640"/>
            <a:ext cx="9692640" cy="1200329"/>
          </a:xfrm>
          <a:prstGeom prst="rect">
            <a:avLst/>
          </a:prstGeom>
          <a:noFill/>
        </p:spPr>
        <p:txBody>
          <a:bodyPr wrap="square" rtlCol="0">
            <a:spAutoFit/>
          </a:bodyPr>
          <a:lstStyle/>
          <a:p>
            <a:r>
              <a:rPr lang="en-IN" dirty="0"/>
              <a:t>@ComponentScan -  responsible for scanning each and every classes in sub packages. And find that bean in sub package.</a:t>
            </a:r>
          </a:p>
          <a:p>
            <a:endParaRPr lang="en-IN" dirty="0"/>
          </a:p>
          <a:p>
            <a:r>
              <a:rPr lang="en-IN"/>
              <a:t>@autoconfiguration -</a:t>
            </a:r>
            <a:endParaRPr lang="en-IN" dirty="0"/>
          </a:p>
        </p:txBody>
      </p:sp>
    </p:spTree>
    <p:extLst>
      <p:ext uri="{BB962C8B-B14F-4D97-AF65-F5344CB8AC3E}">
        <p14:creationId xmlns:p14="http://schemas.microsoft.com/office/powerpoint/2010/main" val="384223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52DB2-F5CB-E4B9-D5BA-71AAD2882EE9}"/>
              </a:ext>
            </a:extLst>
          </p:cNvPr>
          <p:cNvSpPr txBox="1"/>
          <p:nvPr/>
        </p:nvSpPr>
        <p:spPr>
          <a:xfrm>
            <a:off x="2082800" y="1057255"/>
            <a:ext cx="9865360" cy="677108"/>
          </a:xfrm>
          <a:prstGeom prst="rect">
            <a:avLst/>
          </a:prstGeom>
          <a:noFill/>
        </p:spPr>
        <p:txBody>
          <a:bodyPr wrap="square">
            <a:spAutoFit/>
          </a:bodyPr>
          <a:lstStyle/>
          <a:p>
            <a:r>
              <a:rPr lang="en-US" sz="2000" b="0" i="0" dirty="0">
                <a:solidFill>
                  <a:srgbClr val="FF0000"/>
                </a:solidFill>
                <a:effectLst/>
                <a:latin typeface=" Tahoma "/>
              </a:rPr>
              <a:t>Request-Handling Annotations: </a:t>
            </a:r>
            <a:r>
              <a:rPr lang="en-US" b="0" i="0" dirty="0">
                <a:solidFill>
                  <a:srgbClr val="2C2F34"/>
                </a:solidFill>
                <a:effectLst/>
                <a:latin typeface="Tahoma" panose="020B0604030504040204" pitchFamily="34" charset="0"/>
              </a:rPr>
              <a:t>the annotations which are used for handling </a:t>
            </a:r>
            <a:r>
              <a:rPr lang="en-US" b="0" dirty="0">
                <a:solidFill>
                  <a:srgbClr val="2C2F34"/>
                </a:solidFill>
                <a:effectLst/>
                <a:latin typeface="Tahoma" panose="020B0604030504040204" pitchFamily="34" charset="0"/>
              </a:rPr>
              <a:t>HTTP</a:t>
            </a:r>
            <a:r>
              <a:rPr lang="en-US" b="0" i="1" dirty="0">
                <a:solidFill>
                  <a:srgbClr val="2C2F34"/>
                </a:solidFill>
                <a:effectLst/>
                <a:latin typeface="Tahoma" panose="020B0604030504040204" pitchFamily="34" charset="0"/>
              </a:rPr>
              <a:t> </a:t>
            </a:r>
            <a:r>
              <a:rPr lang="en-US" b="0" i="0" dirty="0">
                <a:solidFill>
                  <a:srgbClr val="2C2F34"/>
                </a:solidFill>
                <a:effectLst/>
                <a:latin typeface="Tahoma" panose="020B0604030504040204" pitchFamily="34" charset="0"/>
              </a:rPr>
              <a:t>requests.</a:t>
            </a:r>
          </a:p>
          <a:p>
            <a:pPr algn="l"/>
            <a:endParaRPr lang="en-US" b="0" i="0" dirty="0">
              <a:solidFill>
                <a:srgbClr val="2C2F34"/>
              </a:solidFill>
              <a:effectLst/>
              <a:latin typeface="Oswald" panose="00000500000000000000" pitchFamily="2" charset="0"/>
            </a:endParaRPr>
          </a:p>
        </p:txBody>
      </p:sp>
      <p:sp>
        <p:nvSpPr>
          <p:cNvPr id="5" name="TextBox 4">
            <a:extLst>
              <a:ext uri="{FF2B5EF4-FFF2-40B4-BE49-F238E27FC236}">
                <a16:creationId xmlns:a16="http://schemas.microsoft.com/office/drawing/2014/main" id="{66CBB3C8-9F53-129C-5CF6-B4F9780B1389}"/>
              </a:ext>
            </a:extLst>
          </p:cNvPr>
          <p:cNvSpPr txBox="1"/>
          <p:nvPr/>
        </p:nvSpPr>
        <p:spPr>
          <a:xfrm>
            <a:off x="274320" y="1933694"/>
            <a:ext cx="11917680" cy="3139321"/>
          </a:xfrm>
          <a:prstGeom prst="rect">
            <a:avLst/>
          </a:prstGeom>
          <a:noFill/>
        </p:spPr>
        <p:txBody>
          <a:bodyPr wrap="square">
            <a:spAutoFit/>
          </a:bodyPr>
          <a:lstStyle/>
          <a:p>
            <a:pPr marL="342900" indent="-342900" algn="l">
              <a:buAutoNum type="arabicPeriod"/>
            </a:pPr>
            <a:r>
              <a:rPr lang="en-IN" b="0" dirty="0">
                <a:solidFill>
                  <a:srgbClr val="FF0000"/>
                </a:solidFill>
                <a:effectLst/>
                <a:latin typeface=" Tahoma "/>
              </a:rPr>
              <a:t>@RequestMapping</a:t>
            </a:r>
            <a:r>
              <a:rPr lang="en-IN" b="0" dirty="0">
                <a:solidFill>
                  <a:srgbClr val="2C2F34"/>
                </a:solidFill>
                <a:effectLst/>
                <a:latin typeface="Oswald" panose="00000500000000000000" pitchFamily="2" charset="0"/>
              </a:rPr>
              <a:t>:  </a:t>
            </a:r>
            <a:r>
              <a:rPr lang="en-US" i="0" dirty="0">
                <a:solidFill>
                  <a:srgbClr val="2C2F34"/>
                </a:solidFill>
                <a:effectLst/>
                <a:latin typeface="Tahoma" panose="020B0604030504040204" pitchFamily="34" charset="0"/>
              </a:rPr>
              <a:t>We use this annotation to map the web request methods in the Spring MVC Controller</a:t>
            </a:r>
            <a:r>
              <a:rPr lang="en-US" b="0" i="0" dirty="0">
                <a:solidFill>
                  <a:srgbClr val="2C2F34"/>
                </a:solidFill>
                <a:effectLst/>
                <a:latin typeface="Tahoma" panose="020B0604030504040204" pitchFamily="34" charset="0"/>
              </a:rPr>
              <a:t>. </a:t>
            </a:r>
          </a:p>
          <a:p>
            <a:r>
              <a:rPr lang="en-US" dirty="0">
                <a:solidFill>
                  <a:srgbClr val="2C2F34"/>
                </a:solidFill>
                <a:latin typeface="Tahoma" panose="020B0604030504040204" pitchFamily="34" charset="0"/>
              </a:rPr>
              <a:t>                               </a:t>
            </a:r>
            <a:r>
              <a:rPr lang="en-US" b="0" i="0" dirty="0">
                <a:solidFill>
                  <a:srgbClr val="2C2F34"/>
                </a:solidFill>
                <a:effectLst/>
                <a:latin typeface="Tahoma" panose="020B0604030504040204" pitchFamily="34" charset="0"/>
              </a:rPr>
              <a:t>We can also customize it using its available attributes:</a:t>
            </a:r>
          </a:p>
          <a:p>
            <a:pPr algn="l"/>
            <a:r>
              <a:rPr lang="en-US" b="0" i="0" dirty="0">
                <a:solidFill>
                  <a:srgbClr val="2C2F34"/>
                </a:solidFill>
                <a:effectLst/>
                <a:latin typeface="Tahoma" panose="020B0604030504040204" pitchFamily="34" charset="0"/>
              </a:rPr>
              <a:t> </a:t>
            </a:r>
            <a:r>
              <a:rPr lang="en-US" dirty="0">
                <a:solidFill>
                  <a:srgbClr val="2C2F34"/>
                </a:solidFill>
                <a:latin typeface="Tahoma" panose="020B0604030504040204" pitchFamily="34" charset="0"/>
              </a:rPr>
              <a:t>                                             </a:t>
            </a:r>
            <a:endParaRPr lang="en-US" b="0" i="0" dirty="0">
              <a:solidFill>
                <a:srgbClr val="2C2F34"/>
              </a:solidFill>
              <a:effectLst/>
              <a:latin typeface="Tahoma" panose="020B0604030504040204" pitchFamily="34" charset="0"/>
            </a:endParaRPr>
          </a:p>
          <a:p>
            <a:pPr algn="l">
              <a:buFont typeface="Arial" panose="020B0604020202020204" pitchFamily="34" charset="0"/>
              <a:buChar char="•"/>
            </a:pPr>
            <a:r>
              <a:rPr lang="en-US" b="1" dirty="0">
                <a:solidFill>
                  <a:srgbClr val="2C2F34"/>
                </a:solidFill>
                <a:effectLst/>
                <a:latin typeface="Tahoma" panose="020B0604030504040204" pitchFamily="34" charset="0"/>
              </a:rPr>
              <a:t>method:</a:t>
            </a:r>
            <a:r>
              <a:rPr lang="en-US" b="0" dirty="0">
                <a:solidFill>
                  <a:srgbClr val="2C2F34"/>
                </a:solidFill>
                <a:effectLst/>
                <a:latin typeface="Tahoma" panose="020B0604030504040204" pitchFamily="34" charset="0"/>
              </a:rPr>
              <a:t> </a:t>
            </a:r>
            <a:r>
              <a:rPr lang="en-US" b="0" i="0" dirty="0">
                <a:solidFill>
                  <a:srgbClr val="2C2F34"/>
                </a:solidFill>
                <a:effectLst/>
                <a:latin typeface="Tahoma" panose="020B0604030504040204" pitchFamily="34" charset="0"/>
              </a:rPr>
              <a:t>denotes one the</a:t>
            </a:r>
            <a:r>
              <a:rPr lang="en-US" b="0" dirty="0">
                <a:solidFill>
                  <a:srgbClr val="2C2F34"/>
                </a:solidFill>
                <a:effectLst/>
                <a:latin typeface="Tahoma" panose="020B0604030504040204" pitchFamily="34" charset="0"/>
              </a:rPr>
              <a:t> HTTP </a:t>
            </a:r>
            <a:r>
              <a:rPr lang="en-US" b="0" i="0" dirty="0">
                <a:solidFill>
                  <a:srgbClr val="2C2F34"/>
                </a:solidFill>
                <a:effectLst/>
                <a:latin typeface="Tahoma" panose="020B0604030504040204" pitchFamily="34" charset="0"/>
              </a:rPr>
              <a:t>request methods –</a:t>
            </a:r>
            <a:r>
              <a:rPr lang="en-US" b="0" i="1" dirty="0">
                <a:solidFill>
                  <a:srgbClr val="2C2F34"/>
                </a:solidFill>
                <a:effectLst/>
                <a:latin typeface="Tahoma" panose="020B0604030504040204" pitchFamily="34" charset="0"/>
              </a:rPr>
              <a:t> </a:t>
            </a:r>
            <a:r>
              <a:rPr lang="en-US" b="0" dirty="0">
                <a:solidFill>
                  <a:srgbClr val="2C2F34"/>
                </a:solidFill>
                <a:effectLst/>
                <a:latin typeface="Tahoma" panose="020B0604030504040204" pitchFamily="34" charset="0"/>
              </a:rPr>
              <a:t>GET, POST, PUT, PATCH, DELETE</a:t>
            </a:r>
          </a:p>
          <a:p>
            <a:pPr algn="l">
              <a:buFont typeface="Arial" panose="020B0604020202020204" pitchFamily="34" charset="0"/>
              <a:buChar char="•"/>
            </a:pPr>
            <a:r>
              <a:rPr lang="en-US" b="1" dirty="0">
                <a:solidFill>
                  <a:srgbClr val="2C2F34"/>
                </a:solidFill>
                <a:effectLst/>
                <a:latin typeface="Tahoma" panose="020B0604030504040204" pitchFamily="34" charset="0"/>
              </a:rPr>
              <a:t>value:</a:t>
            </a:r>
            <a:r>
              <a:rPr lang="en-US" b="0" dirty="0">
                <a:solidFill>
                  <a:srgbClr val="2C2F34"/>
                </a:solidFill>
                <a:effectLst/>
                <a:latin typeface="Tahoma" panose="020B0604030504040204" pitchFamily="34" charset="0"/>
              </a:rPr>
              <a:t>    </a:t>
            </a:r>
            <a:r>
              <a:rPr lang="en-US" b="0" i="0" dirty="0">
                <a:solidFill>
                  <a:srgbClr val="2C2F34"/>
                </a:solidFill>
                <a:effectLst/>
                <a:latin typeface="Tahoma" panose="020B0604030504040204" pitchFamily="34" charset="0"/>
              </a:rPr>
              <a:t>the mapped </a:t>
            </a:r>
            <a:r>
              <a:rPr lang="en-US" b="0" dirty="0">
                <a:solidFill>
                  <a:srgbClr val="2C2F34"/>
                </a:solidFill>
                <a:effectLst/>
                <a:latin typeface="Tahoma" panose="020B0604030504040204" pitchFamily="34" charset="0"/>
              </a:rPr>
              <a:t>URL</a:t>
            </a:r>
          </a:p>
          <a:p>
            <a:pPr algn="l">
              <a:buFont typeface="Arial" panose="020B0604020202020204" pitchFamily="34" charset="0"/>
              <a:buChar char="•"/>
            </a:pPr>
            <a:r>
              <a:rPr lang="en-US" b="1" dirty="0">
                <a:solidFill>
                  <a:srgbClr val="2C2F34"/>
                </a:solidFill>
                <a:effectLst/>
                <a:latin typeface="Tahoma" panose="020B0604030504040204" pitchFamily="34" charset="0"/>
              </a:rPr>
              <a:t>params:</a:t>
            </a:r>
            <a:r>
              <a:rPr lang="en-US" b="0" dirty="0">
                <a:solidFill>
                  <a:srgbClr val="2C2F34"/>
                </a:solidFill>
                <a:effectLst/>
                <a:latin typeface="Tahoma" panose="020B0604030504040204" pitchFamily="34" charset="0"/>
              </a:rPr>
              <a:t> </a:t>
            </a:r>
            <a:r>
              <a:rPr lang="en-US" b="0" i="0" dirty="0">
                <a:solidFill>
                  <a:srgbClr val="2C2F34"/>
                </a:solidFill>
                <a:effectLst/>
                <a:latin typeface="Tahoma" panose="020B0604030504040204" pitchFamily="34" charset="0"/>
              </a:rPr>
              <a:t>filters the request based on the </a:t>
            </a:r>
            <a:r>
              <a:rPr lang="en-US" b="0" dirty="0">
                <a:solidFill>
                  <a:srgbClr val="2C2F34"/>
                </a:solidFill>
                <a:effectLst/>
                <a:latin typeface="Tahoma" panose="020B0604030504040204" pitchFamily="34" charset="0"/>
              </a:rPr>
              <a:t>HTTP </a:t>
            </a:r>
            <a:r>
              <a:rPr lang="en-US" b="0" i="0" dirty="0">
                <a:solidFill>
                  <a:srgbClr val="2C2F34"/>
                </a:solidFill>
                <a:effectLst/>
                <a:latin typeface="Tahoma" panose="020B0604030504040204" pitchFamily="34" charset="0"/>
              </a:rPr>
              <a:t>parameters</a:t>
            </a:r>
          </a:p>
          <a:p>
            <a:pPr algn="l">
              <a:buFont typeface="Arial" panose="020B0604020202020204" pitchFamily="34" charset="0"/>
              <a:buChar char="•"/>
            </a:pPr>
            <a:r>
              <a:rPr lang="en-US" b="1" dirty="0">
                <a:solidFill>
                  <a:srgbClr val="2C2F34"/>
                </a:solidFill>
                <a:effectLst/>
                <a:latin typeface="Tahoma" panose="020B0604030504040204" pitchFamily="34" charset="0"/>
              </a:rPr>
              <a:t>headers:</a:t>
            </a:r>
            <a:r>
              <a:rPr lang="en-US" b="0" dirty="0">
                <a:solidFill>
                  <a:srgbClr val="2C2F34"/>
                </a:solidFill>
                <a:effectLst/>
                <a:latin typeface="Tahoma" panose="020B0604030504040204" pitchFamily="34" charset="0"/>
              </a:rPr>
              <a:t> </a:t>
            </a:r>
            <a:r>
              <a:rPr lang="en-US" b="0" i="0" dirty="0">
                <a:solidFill>
                  <a:srgbClr val="2C2F34"/>
                </a:solidFill>
                <a:effectLst/>
                <a:latin typeface="Tahoma" panose="020B0604030504040204" pitchFamily="34" charset="0"/>
              </a:rPr>
              <a:t>filters the request based on the </a:t>
            </a:r>
            <a:r>
              <a:rPr lang="en-US" b="0" dirty="0">
                <a:solidFill>
                  <a:srgbClr val="2C2F34"/>
                </a:solidFill>
                <a:effectLst/>
                <a:latin typeface="Tahoma" panose="020B0604030504040204" pitchFamily="34" charset="0"/>
              </a:rPr>
              <a:t>HTTP </a:t>
            </a:r>
            <a:r>
              <a:rPr lang="en-US" b="0" i="0" dirty="0">
                <a:solidFill>
                  <a:srgbClr val="2C2F34"/>
                </a:solidFill>
                <a:effectLst/>
                <a:latin typeface="Tahoma" panose="020B0604030504040204" pitchFamily="34" charset="0"/>
              </a:rPr>
              <a:t>headers.</a:t>
            </a:r>
          </a:p>
          <a:p>
            <a:pPr algn="l">
              <a:buFont typeface="Arial" panose="020B0604020202020204" pitchFamily="34" charset="0"/>
              <a:buChar char="•"/>
            </a:pPr>
            <a:r>
              <a:rPr lang="en-US" b="1" dirty="0">
                <a:solidFill>
                  <a:srgbClr val="2C2F34"/>
                </a:solidFill>
                <a:effectLst/>
                <a:latin typeface="Tahoma" panose="020B0604030504040204" pitchFamily="34" charset="0"/>
              </a:rPr>
              <a:t>produces: </a:t>
            </a:r>
            <a:r>
              <a:rPr lang="en-US" b="0" i="0" dirty="0">
                <a:solidFill>
                  <a:srgbClr val="2C2F34"/>
                </a:solidFill>
                <a:effectLst/>
                <a:latin typeface="Tahoma" panose="020B0604030504040204" pitchFamily="34" charset="0"/>
              </a:rPr>
              <a:t>defines the media type of the</a:t>
            </a:r>
            <a:r>
              <a:rPr lang="en-US" b="0" dirty="0">
                <a:solidFill>
                  <a:srgbClr val="2C2F34"/>
                </a:solidFill>
                <a:effectLst/>
                <a:latin typeface="Tahoma" panose="020B0604030504040204" pitchFamily="34" charset="0"/>
              </a:rPr>
              <a:t> HTTP </a:t>
            </a:r>
            <a:r>
              <a:rPr lang="en-US" b="0" i="0" dirty="0">
                <a:solidFill>
                  <a:srgbClr val="2C2F34"/>
                </a:solidFill>
                <a:effectLst/>
                <a:latin typeface="Tahoma" panose="020B0604030504040204" pitchFamily="34" charset="0"/>
              </a:rPr>
              <a:t>responses</a:t>
            </a:r>
          </a:p>
          <a:p>
            <a:pPr algn="l">
              <a:buFont typeface="Arial" panose="020B0604020202020204" pitchFamily="34" charset="0"/>
              <a:buChar char="•"/>
            </a:pPr>
            <a:r>
              <a:rPr lang="en-US" b="1" dirty="0">
                <a:solidFill>
                  <a:srgbClr val="2C2F34"/>
                </a:solidFill>
                <a:effectLst/>
                <a:latin typeface="Tahoma" panose="020B0604030504040204" pitchFamily="34" charset="0"/>
              </a:rPr>
              <a:t>consumes:</a:t>
            </a:r>
            <a:r>
              <a:rPr lang="en-US" b="0" dirty="0">
                <a:solidFill>
                  <a:srgbClr val="2C2F34"/>
                </a:solidFill>
                <a:effectLst/>
                <a:latin typeface="Tahoma" panose="020B0604030504040204" pitchFamily="34" charset="0"/>
              </a:rPr>
              <a:t> </a:t>
            </a:r>
            <a:r>
              <a:rPr lang="en-US" b="0" i="0" dirty="0">
                <a:solidFill>
                  <a:srgbClr val="2C2F34"/>
                </a:solidFill>
                <a:effectLst/>
                <a:latin typeface="Tahoma" panose="020B0604030504040204" pitchFamily="34" charset="0"/>
              </a:rPr>
              <a:t>specifies the media type of the </a:t>
            </a:r>
            <a:r>
              <a:rPr lang="en-US" b="0" dirty="0">
                <a:solidFill>
                  <a:srgbClr val="2C2F34"/>
                </a:solidFill>
                <a:effectLst/>
                <a:latin typeface="Tahoma" panose="020B0604030504040204" pitchFamily="34" charset="0"/>
              </a:rPr>
              <a:t>HTTP </a:t>
            </a:r>
            <a:r>
              <a:rPr lang="en-US" b="0" i="0" dirty="0">
                <a:solidFill>
                  <a:srgbClr val="2C2F34"/>
                </a:solidFill>
                <a:effectLst/>
                <a:latin typeface="Tahoma" panose="020B0604030504040204" pitchFamily="34" charset="0"/>
              </a:rPr>
              <a:t>request</a:t>
            </a:r>
          </a:p>
          <a:p>
            <a:br>
              <a:rPr lang="en-US" b="0" i="0" dirty="0">
                <a:solidFill>
                  <a:srgbClr val="2C2F34"/>
                </a:solidFill>
                <a:effectLst/>
                <a:latin typeface="Tahoma" panose="020B0604030504040204" pitchFamily="34" charset="0"/>
              </a:rPr>
            </a:br>
            <a:endParaRPr lang="en-IN" b="0" dirty="0">
              <a:solidFill>
                <a:srgbClr val="2C2F34"/>
              </a:solidFill>
              <a:effectLst/>
              <a:latin typeface="Oswald" panose="00000500000000000000" pitchFamily="2" charset="0"/>
            </a:endParaRPr>
          </a:p>
        </p:txBody>
      </p:sp>
      <p:sp>
        <p:nvSpPr>
          <p:cNvPr id="7" name="TextBox 6">
            <a:extLst>
              <a:ext uri="{FF2B5EF4-FFF2-40B4-BE49-F238E27FC236}">
                <a16:creationId xmlns:a16="http://schemas.microsoft.com/office/drawing/2014/main" id="{EA0A08DE-626E-AA40-F510-4583112EA1B4}"/>
              </a:ext>
            </a:extLst>
          </p:cNvPr>
          <p:cNvSpPr txBox="1"/>
          <p:nvPr/>
        </p:nvSpPr>
        <p:spPr>
          <a:xfrm>
            <a:off x="792480" y="4663440"/>
            <a:ext cx="11125200" cy="2308324"/>
          </a:xfrm>
          <a:prstGeom prst="rect">
            <a:avLst/>
          </a:prstGeom>
          <a:noFill/>
        </p:spPr>
        <p:txBody>
          <a:bodyPr wrap="square">
            <a:spAutoFit/>
          </a:bodyPr>
          <a:lstStyle/>
          <a:p>
            <a:r>
              <a:rPr lang="en-IN" dirty="0">
                <a:latin typeface="Abadi Extra Light" panose="020B0204020104020204" pitchFamily="34" charset="0"/>
              </a:rPr>
              <a:t>@Controller</a:t>
            </a:r>
          </a:p>
          <a:p>
            <a:r>
              <a:rPr lang="en-IN" dirty="0">
                <a:latin typeface="Abadi Extra Light" panose="020B0204020104020204" pitchFamily="34" charset="0"/>
              </a:rPr>
              <a:t>@RequestMapping("/hello-world")</a:t>
            </a:r>
          </a:p>
          <a:p>
            <a:r>
              <a:rPr lang="en-IN" dirty="0">
                <a:latin typeface="Abadi Extra Light" panose="020B0204020104020204" pitchFamily="34" charset="0"/>
              </a:rPr>
              <a:t>class </a:t>
            </a:r>
            <a:r>
              <a:rPr lang="en-IN" dirty="0" err="1">
                <a:latin typeface="Abadi Extra Light" panose="020B0204020104020204" pitchFamily="34" charset="0"/>
              </a:rPr>
              <a:t>MyController</a:t>
            </a:r>
            <a:r>
              <a:rPr lang="en-IN" dirty="0">
                <a:latin typeface="Abadi Extra Light" panose="020B0204020104020204" pitchFamily="34" charset="0"/>
              </a:rPr>
              <a:t> {</a:t>
            </a:r>
          </a:p>
          <a:p>
            <a:r>
              <a:rPr lang="en-IN" dirty="0">
                <a:latin typeface="Abadi Extra Light" panose="020B0204020104020204" pitchFamily="34" charset="0"/>
              </a:rPr>
              <a:t>    @RequestMapping(value = "/message", method = </a:t>
            </a:r>
            <a:r>
              <a:rPr lang="en-IN" dirty="0" err="1">
                <a:latin typeface="Abadi Extra Light" panose="020B0204020104020204" pitchFamily="34" charset="0"/>
              </a:rPr>
              <a:t>RequestMethod.GET</a:t>
            </a:r>
            <a:r>
              <a:rPr lang="en-IN" dirty="0">
                <a:latin typeface="Abadi Extra Light" panose="020B0204020104020204" pitchFamily="34" charset="0"/>
              </a:rPr>
              <a:t>)</a:t>
            </a:r>
          </a:p>
          <a:p>
            <a:r>
              <a:rPr lang="en-IN" dirty="0">
                <a:latin typeface="Abadi Extra Light" panose="020B0204020104020204" pitchFamily="34" charset="0"/>
              </a:rPr>
              <a:t>    String message() </a:t>
            </a:r>
          </a:p>
          <a:p>
            <a:r>
              <a:rPr lang="en-IN" dirty="0">
                <a:latin typeface="Abadi Extra Light" panose="020B0204020104020204" pitchFamily="34" charset="0"/>
              </a:rPr>
              <a:t>       { return "Hello World!"; }</a:t>
            </a:r>
          </a:p>
          <a:p>
            <a:r>
              <a:rPr lang="en-IN" dirty="0">
                <a:latin typeface="Abadi Extra Light" panose="020B0204020104020204" pitchFamily="34" charset="0"/>
              </a:rPr>
              <a:t>    }</a:t>
            </a:r>
          </a:p>
          <a:p>
            <a:endParaRPr lang="en-IN" dirty="0">
              <a:latin typeface="Abadi Extra Light" panose="020B0204020104020204" pitchFamily="34" charset="0"/>
            </a:endParaRPr>
          </a:p>
        </p:txBody>
      </p:sp>
    </p:spTree>
    <p:extLst>
      <p:ext uri="{BB962C8B-B14F-4D97-AF65-F5344CB8AC3E}">
        <p14:creationId xmlns:p14="http://schemas.microsoft.com/office/powerpoint/2010/main" val="31418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5FC17-F745-AC25-1D81-443F92A9712E}"/>
              </a:ext>
            </a:extLst>
          </p:cNvPr>
          <p:cNvSpPr txBox="1"/>
          <p:nvPr/>
        </p:nvSpPr>
        <p:spPr>
          <a:xfrm>
            <a:off x="274320" y="2116019"/>
            <a:ext cx="10840720" cy="3693319"/>
          </a:xfrm>
          <a:prstGeom prst="rect">
            <a:avLst/>
          </a:prstGeom>
          <a:noFill/>
        </p:spPr>
        <p:txBody>
          <a:bodyPr wrap="square">
            <a:spAutoFit/>
          </a:bodyPr>
          <a:lstStyle/>
          <a:p>
            <a:pPr algn="just"/>
            <a:r>
              <a:rPr lang="en-US" b="0" i="0" dirty="0">
                <a:solidFill>
                  <a:srgbClr val="333333"/>
                </a:solidFill>
                <a:effectLst/>
                <a:latin typeface="inter-regular"/>
              </a:rPr>
              <a:t>The following annotations are used to handle different types of incoming HTTP request methods: -</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@GetMapping- </a:t>
            </a:r>
            <a:r>
              <a:rPr lang="en-US" b="0" i="0" dirty="0">
                <a:solidFill>
                  <a:srgbClr val="24292E"/>
                </a:solidFill>
                <a:effectLst/>
                <a:latin typeface="-apple-system"/>
              </a:rPr>
              <a:t>The </a:t>
            </a:r>
            <a:r>
              <a:rPr lang="en-US" b="1" i="0" dirty="0">
                <a:solidFill>
                  <a:srgbClr val="24292E"/>
                </a:solidFill>
                <a:effectLst/>
                <a:latin typeface="-apple-system"/>
              </a:rPr>
              <a:t>GET HTTP</a:t>
            </a:r>
            <a:r>
              <a:rPr lang="en-US" b="0" i="0" dirty="0">
                <a:solidFill>
                  <a:srgbClr val="24292E"/>
                </a:solidFill>
                <a:effectLst/>
                <a:latin typeface="-apple-system"/>
              </a:rPr>
              <a:t> request is used to get single or multiple resources.</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@PostMapping- </a:t>
            </a:r>
            <a:r>
              <a:rPr lang="en-US" b="0" i="0" dirty="0">
                <a:solidFill>
                  <a:srgbClr val="24292E"/>
                </a:solidFill>
                <a:effectLst/>
                <a:latin typeface="-apple-system"/>
              </a:rPr>
              <a:t>The </a:t>
            </a:r>
            <a:r>
              <a:rPr lang="en-US" b="1" i="0" dirty="0">
                <a:solidFill>
                  <a:srgbClr val="24292E"/>
                </a:solidFill>
                <a:effectLst/>
                <a:latin typeface="-apple-system"/>
              </a:rPr>
              <a:t>POST HTTP method</a:t>
            </a:r>
            <a:r>
              <a:rPr lang="en-US" b="0" i="0" dirty="0">
                <a:solidFill>
                  <a:srgbClr val="24292E"/>
                </a:solidFill>
                <a:effectLst/>
                <a:latin typeface="-apple-system"/>
              </a:rPr>
              <a:t> is used to create a resource.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@PutMapping- </a:t>
            </a:r>
            <a:r>
              <a:rPr lang="en-US" b="0" i="0" dirty="0">
                <a:solidFill>
                  <a:srgbClr val="24292E"/>
                </a:solidFill>
                <a:effectLst/>
                <a:latin typeface="-apple-system"/>
              </a:rPr>
              <a:t>The </a:t>
            </a:r>
            <a:r>
              <a:rPr lang="en-US" b="1" i="0" dirty="0">
                <a:solidFill>
                  <a:srgbClr val="24292E"/>
                </a:solidFill>
                <a:effectLst/>
                <a:latin typeface="-apple-system"/>
              </a:rPr>
              <a:t>PUT HTTP </a:t>
            </a:r>
            <a:r>
              <a:rPr lang="en-US" b="0" i="0" dirty="0">
                <a:solidFill>
                  <a:srgbClr val="24292E"/>
                </a:solidFill>
                <a:effectLst/>
                <a:latin typeface="-apple-system"/>
              </a:rPr>
              <a:t>method is used to update the resource.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@PatchMapping- </a:t>
            </a:r>
            <a:r>
              <a:rPr lang="en-US" b="0" i="0" dirty="0">
                <a:solidFill>
                  <a:srgbClr val="000000"/>
                </a:solidFill>
                <a:effectLst/>
                <a:latin typeface="-apple-system"/>
              </a:rPr>
              <a:t>The </a:t>
            </a:r>
            <a:r>
              <a:rPr lang="en-US" b="1" i="0" dirty="0">
                <a:solidFill>
                  <a:srgbClr val="000000"/>
                </a:solidFill>
                <a:effectLst/>
                <a:latin typeface="-apple-system"/>
              </a:rPr>
              <a:t>PATCH HTTP </a:t>
            </a:r>
            <a:r>
              <a:rPr lang="en-US" b="0" i="0" dirty="0">
                <a:solidFill>
                  <a:srgbClr val="000000"/>
                </a:solidFill>
                <a:effectLst/>
                <a:latin typeface="-apple-system"/>
              </a:rPr>
              <a:t>method is used when you want to apply a partial update to the resource.</a:t>
            </a:r>
            <a:endParaRPr lang="en-US" b="0" i="0" dirty="0">
              <a:solidFill>
                <a:srgbClr val="000000"/>
              </a:solidFill>
              <a:effectLst/>
              <a:latin typeface="inter-regular"/>
            </a:endParaRPr>
          </a:p>
          <a:p>
            <a:pPr algn="just"/>
            <a:endParaRPr lang="en-US" dirty="0">
              <a:solidFill>
                <a:srgbClr val="000000"/>
              </a:solidFill>
              <a:latin typeface="inter-regular"/>
            </a:endParaRPr>
          </a:p>
          <a:p>
            <a:pPr algn="just">
              <a:buFont typeface="Arial" panose="020B0604020202020204" pitchFamily="34" charset="0"/>
              <a:buChar char="•"/>
            </a:pPr>
            <a:r>
              <a:rPr lang="en-US" b="0" i="0" dirty="0">
                <a:solidFill>
                  <a:srgbClr val="000000"/>
                </a:solidFill>
                <a:effectLst/>
                <a:latin typeface="inter-regular"/>
              </a:rPr>
              <a:t>@DeleteMapping- </a:t>
            </a:r>
            <a:r>
              <a:rPr lang="en-US" b="0" i="0" dirty="0">
                <a:solidFill>
                  <a:srgbClr val="24292E"/>
                </a:solidFill>
                <a:effectLst/>
                <a:latin typeface="-apple-system"/>
              </a:rPr>
              <a:t>The </a:t>
            </a:r>
            <a:r>
              <a:rPr lang="en-US" b="1" i="0" dirty="0">
                <a:solidFill>
                  <a:srgbClr val="24292E"/>
                </a:solidFill>
                <a:effectLst/>
                <a:latin typeface="-apple-system"/>
              </a:rPr>
              <a:t>DELETE HTTP method</a:t>
            </a:r>
            <a:r>
              <a:rPr lang="en-US" b="0" i="0" dirty="0">
                <a:solidFill>
                  <a:srgbClr val="24292E"/>
                </a:solidFill>
                <a:effectLst/>
                <a:latin typeface="-apple-system"/>
              </a:rPr>
              <a:t> is used to delete the resource.</a:t>
            </a:r>
            <a:endParaRPr lang="en-US" b="0" i="0" dirty="0">
              <a:solidFill>
                <a:srgbClr val="000000"/>
              </a:solidFill>
              <a:effectLst/>
              <a:latin typeface="inter-regular"/>
            </a:endParaRPr>
          </a:p>
          <a:p>
            <a:br>
              <a:rPr lang="en-US" dirty="0"/>
            </a:br>
            <a:endParaRPr lang="en-IN" dirty="0"/>
          </a:p>
        </p:txBody>
      </p:sp>
    </p:spTree>
    <p:extLst>
      <p:ext uri="{BB962C8B-B14F-4D97-AF65-F5344CB8AC3E}">
        <p14:creationId xmlns:p14="http://schemas.microsoft.com/office/powerpoint/2010/main" val="50065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1DCBE31-305A-8785-1655-AD458309709F}"/>
              </a:ext>
            </a:extLst>
          </p:cNvPr>
          <p:cNvSpPr>
            <a:spLocks noChangeArrowheads="1"/>
          </p:cNvSpPr>
          <p:nvPr/>
        </p:nvSpPr>
        <p:spPr bwMode="auto">
          <a:xfrm>
            <a:off x="510661" y="50971"/>
            <a:ext cx="10829888" cy="361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en-US" altLang="en-US" b="1" i="0" u="none" strike="noStrike" cap="none" normalizeH="0" baseline="0" dirty="0">
                <a:ln>
                  <a:noFill/>
                </a:ln>
                <a:solidFill>
                  <a:schemeClr val="accent1"/>
                </a:solidFill>
                <a:effectLst/>
                <a:latin typeface="DM Sans" pitchFamily="2" charset="0"/>
              </a:rPr>
              <a:t>     </a:t>
            </a:r>
            <a:endParaRPr lang="en-US" b="1" dirty="0">
              <a:solidFill>
                <a:schemeClr val="accent1"/>
              </a:solidFill>
              <a:latin typeface="DM Sans" pitchFamily="2" charset="0"/>
            </a:endParaRPr>
          </a:p>
          <a:p>
            <a:pPr defTabSz="914400"/>
            <a:endParaRPr lang="en-US" b="1" i="0" dirty="0">
              <a:solidFill>
                <a:schemeClr val="accent1"/>
              </a:solidFill>
              <a:effectLst/>
              <a:latin typeface="DM Sans" pitchFamily="2" charset="0"/>
            </a:endParaRPr>
          </a:p>
          <a:p>
            <a:pPr defTabSz="914400"/>
            <a:endParaRPr lang="en-US" b="1" dirty="0">
              <a:solidFill>
                <a:schemeClr val="accent1"/>
              </a:solidFill>
              <a:latin typeface="DM Sans" pitchFamily="2" charset="0"/>
            </a:endParaRPr>
          </a:p>
          <a:p>
            <a:pPr defTabSz="914400"/>
            <a:endParaRPr lang="en-US" b="1" dirty="0">
              <a:solidFill>
                <a:schemeClr val="accent1"/>
              </a:solidFill>
              <a:latin typeface="DM Sans" pitchFamily="2" charset="0"/>
            </a:endParaRPr>
          </a:p>
          <a:p>
            <a:pPr defTabSz="914400"/>
            <a:r>
              <a:rPr lang="en-US" altLang="en-US" b="1" dirty="0">
                <a:solidFill>
                  <a:schemeClr val="accent1"/>
                </a:solidFill>
                <a:latin typeface="DM Sans" pitchFamily="2" charset="0"/>
              </a:rPr>
              <a:t>               Spring MVC</a:t>
            </a:r>
            <a:r>
              <a:rPr kumimoji="0" lang="en-US" altLang="en-US" b="1" i="0" u="none" strike="noStrike" cap="none" normalizeH="0" baseline="0" dirty="0">
                <a:ln>
                  <a:noFill/>
                </a:ln>
                <a:solidFill>
                  <a:schemeClr val="accent1"/>
                </a:solidFill>
                <a:effectLst/>
                <a:latin typeface="DM Sans" pitchFamily="2" charset="0"/>
              </a:rPr>
              <a:t> </a:t>
            </a:r>
            <a:r>
              <a:rPr kumimoji="0" lang="en-US" altLang="en-US" b="1" i="0" u="none" strike="noStrike" cap="none" normalizeH="0" baseline="0" dirty="0" err="1">
                <a:ln>
                  <a:noFill/>
                </a:ln>
                <a:solidFill>
                  <a:schemeClr val="accent1"/>
                </a:solidFill>
                <a:effectLst/>
                <a:latin typeface="DM Sans" pitchFamily="2" charset="0"/>
              </a:rPr>
              <a:t>RequestMapping</a:t>
            </a:r>
            <a:r>
              <a:rPr kumimoji="0" lang="en-US" altLang="en-US" b="1" i="0" u="none" strike="noStrike" cap="none" normalizeH="0" baseline="0" dirty="0">
                <a:ln>
                  <a:noFill/>
                </a:ln>
                <a:solidFill>
                  <a:schemeClr val="accent1"/>
                </a:solidFill>
                <a:effectLst/>
                <a:latin typeface="DM Sans" pitchFamily="2" charset="0"/>
              </a:rPr>
              <a:t> example : </a:t>
            </a:r>
          </a:p>
          <a:p>
            <a:pPr defTabSz="914400"/>
            <a:endParaRPr lang="en-US" b="1" dirty="0">
              <a:solidFill>
                <a:schemeClr val="accent1"/>
              </a:solidFill>
              <a:latin typeface="DM Sans" pitchFamily="2" charset="0"/>
            </a:endParaRPr>
          </a:p>
          <a:p>
            <a:pPr defTabSz="914400"/>
            <a:r>
              <a:rPr lang="en-US" b="0" i="0" dirty="0">
                <a:effectLst/>
                <a:latin typeface="DM Sans" pitchFamily="2" charset="0"/>
              </a:rPr>
              <a:t>@RequestMapping is used to define mapping of web request to appropriate handler method </a:t>
            </a:r>
            <a:r>
              <a:rPr lang="en-US" dirty="0">
                <a:latin typeface="DM Sans" pitchFamily="2" charset="0"/>
              </a:rPr>
              <a:t>or </a:t>
            </a:r>
            <a:r>
              <a:rPr lang="en-US" b="0" i="0" dirty="0">
                <a:effectLst/>
                <a:latin typeface="DM Sans" pitchFamily="2" charset="0"/>
              </a:rPr>
              <a:t>class.</a:t>
            </a:r>
          </a:p>
          <a:p>
            <a:pPr defTabSz="914400"/>
            <a:r>
              <a:rPr lang="en-US" dirty="0">
                <a:latin typeface="DM Sans" pitchFamily="2" charset="0"/>
              </a:rPr>
              <a:t> It </a:t>
            </a:r>
            <a:r>
              <a:rPr lang="en-US" b="0" i="0" dirty="0">
                <a:effectLst/>
                <a:latin typeface="DM Sans" pitchFamily="2" charset="0"/>
              </a:rPr>
              <a:t>can be used at method level or class level. </a:t>
            </a:r>
            <a:br>
              <a:rPr lang="en-US" dirty="0"/>
            </a:br>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accent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accent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F1D619C-691B-E814-6F6A-59F5DF8624CA}"/>
              </a:ext>
            </a:extLst>
          </p:cNvPr>
          <p:cNvSpPr txBox="1"/>
          <p:nvPr/>
        </p:nvSpPr>
        <p:spPr>
          <a:xfrm>
            <a:off x="720867" y="2610683"/>
            <a:ext cx="8846699" cy="4247317"/>
          </a:xfrm>
          <a:prstGeom prst="rect">
            <a:avLst/>
          </a:prstGeom>
          <a:noFill/>
        </p:spPr>
        <p:txBody>
          <a:bodyPr wrap="square">
            <a:spAutoFit/>
          </a:bodyPr>
          <a:lstStyle/>
          <a:p>
            <a:pPr algn="l" fontAlgn="t" latinLnBrk="1"/>
            <a:r>
              <a:rPr lang="en-US" sz="1800" dirty="0">
                <a:solidFill>
                  <a:srgbClr val="333333"/>
                </a:solidFill>
                <a:effectLst/>
                <a:latin typeface="inherit"/>
              </a:rPr>
              <a:t>@</a:t>
            </a:r>
            <a:r>
              <a:rPr lang="en-US" sz="1800" dirty="0">
                <a:solidFill>
                  <a:srgbClr val="000000"/>
                </a:solidFill>
                <a:effectLst/>
                <a:latin typeface="inherit"/>
              </a:rPr>
              <a:t>RestController</a:t>
            </a:r>
          </a:p>
          <a:p>
            <a:pPr algn="l" fontAlgn="t" latinLnBrk="1"/>
            <a:r>
              <a:rPr lang="en-US" sz="1800" dirty="0">
                <a:solidFill>
                  <a:srgbClr val="333333"/>
                </a:solidFill>
                <a:effectLst/>
                <a:latin typeface="inherit"/>
              </a:rPr>
              <a:t>@</a:t>
            </a:r>
            <a:r>
              <a:rPr lang="en-US" sz="1800" dirty="0">
                <a:solidFill>
                  <a:srgbClr val="008080"/>
                </a:solidFill>
                <a:effectLst/>
                <a:latin typeface="inherit"/>
              </a:rPr>
              <a:t>RequestMapping</a:t>
            </a:r>
            <a:r>
              <a:rPr lang="en-US" sz="1800" dirty="0">
                <a:solidFill>
                  <a:srgbClr val="333333"/>
                </a:solidFill>
                <a:effectLst/>
                <a:latin typeface="inherit"/>
              </a:rPr>
              <a:t>(</a:t>
            </a:r>
            <a:r>
              <a:rPr lang="en-US" sz="1800" dirty="0">
                <a:solidFill>
                  <a:srgbClr val="002D7A"/>
                </a:solidFill>
                <a:effectLst/>
                <a:latin typeface="inherit"/>
              </a:rPr>
              <a:t>value</a:t>
            </a:r>
            <a:r>
              <a:rPr lang="en-US" sz="1800" dirty="0">
                <a:solidFill>
                  <a:srgbClr val="006FE0"/>
                </a:solidFill>
                <a:effectLst/>
                <a:latin typeface="inherit"/>
              </a:rPr>
              <a:t> = </a:t>
            </a:r>
            <a:r>
              <a:rPr lang="en-US" sz="1800" dirty="0">
                <a:solidFill>
                  <a:srgbClr val="DD1144"/>
                </a:solidFill>
                <a:effectLst/>
                <a:latin typeface="inherit"/>
              </a:rPr>
              <a:t>"/countries"</a:t>
            </a:r>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800080"/>
                </a:solidFill>
                <a:effectLst/>
                <a:latin typeface="inherit"/>
              </a:rPr>
              <a:t>public</a:t>
            </a:r>
            <a:r>
              <a:rPr lang="en-US" sz="1800" dirty="0">
                <a:solidFill>
                  <a:srgbClr val="006FE0"/>
                </a:solidFill>
                <a:effectLst/>
                <a:latin typeface="inherit"/>
              </a:rPr>
              <a:t> </a:t>
            </a:r>
            <a:r>
              <a:rPr lang="en-US" sz="1800" b="1" dirty="0">
                <a:solidFill>
                  <a:srgbClr val="800080"/>
                </a:solidFill>
                <a:effectLst/>
                <a:latin typeface="inherit"/>
              </a:rPr>
              <a:t>class</a:t>
            </a:r>
            <a:r>
              <a:rPr lang="en-US" sz="1800" dirty="0">
                <a:solidFill>
                  <a:srgbClr val="006FE0"/>
                </a:solidFill>
                <a:effectLst/>
                <a:latin typeface="inherit"/>
              </a:rPr>
              <a:t> </a:t>
            </a:r>
            <a:r>
              <a:rPr lang="en-US" sz="1800" dirty="0" err="1">
                <a:solidFill>
                  <a:srgbClr val="008080"/>
                </a:solidFill>
                <a:effectLst/>
                <a:latin typeface="inherit"/>
              </a:rPr>
              <a:t>CountryController</a:t>
            </a:r>
            <a:r>
              <a:rPr lang="en-US" sz="1800" dirty="0">
                <a:solidFill>
                  <a:srgbClr val="006FE0"/>
                </a:solidFill>
                <a:effectLst/>
                <a:latin typeface="inherit"/>
              </a:rPr>
              <a:t> </a:t>
            </a:r>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333333"/>
                </a:solidFill>
                <a:effectLst/>
                <a:latin typeface="inherit"/>
              </a:rPr>
              <a:t>@</a:t>
            </a:r>
            <a:r>
              <a:rPr lang="en-US" sz="1800" dirty="0">
                <a:solidFill>
                  <a:srgbClr val="008080"/>
                </a:solidFill>
                <a:effectLst/>
                <a:latin typeface="inherit"/>
              </a:rPr>
              <a:t>RequestMapping</a:t>
            </a:r>
            <a:r>
              <a:rPr lang="en-US" sz="1800" dirty="0">
                <a:solidFill>
                  <a:srgbClr val="333333"/>
                </a:solidFill>
                <a:effectLst/>
                <a:latin typeface="inherit"/>
              </a:rPr>
              <a:t>(</a:t>
            </a:r>
            <a:r>
              <a:rPr lang="en-US" sz="1800" dirty="0">
                <a:solidFill>
                  <a:srgbClr val="002D7A"/>
                </a:solidFill>
                <a:effectLst/>
                <a:latin typeface="inherit"/>
              </a:rPr>
              <a:t>method</a:t>
            </a:r>
            <a:r>
              <a:rPr lang="en-US" sz="1800" dirty="0">
                <a:solidFill>
                  <a:srgbClr val="006FE0"/>
                </a:solidFill>
                <a:effectLst/>
                <a:latin typeface="inherit"/>
              </a:rPr>
              <a:t> = </a:t>
            </a:r>
            <a:r>
              <a:rPr lang="en-US" sz="1800" dirty="0" err="1">
                <a:solidFill>
                  <a:srgbClr val="002D7A"/>
                </a:solidFill>
                <a:effectLst/>
                <a:latin typeface="inherit"/>
              </a:rPr>
              <a:t>RequestMethod</a:t>
            </a:r>
            <a:r>
              <a:rPr lang="en-US" sz="1800" dirty="0" err="1">
                <a:solidFill>
                  <a:srgbClr val="333333"/>
                </a:solidFill>
                <a:effectLst/>
                <a:latin typeface="inherit"/>
              </a:rPr>
              <a:t>.</a:t>
            </a:r>
            <a:r>
              <a:rPr lang="en-US" sz="1800" dirty="0" err="1">
                <a:solidFill>
                  <a:srgbClr val="002D7A"/>
                </a:solidFill>
                <a:effectLst/>
                <a:latin typeface="inherit"/>
              </a:rPr>
              <a:t>POST</a:t>
            </a:r>
            <a:r>
              <a:rPr lang="en-US" sz="1800" dirty="0">
                <a:solidFill>
                  <a:srgbClr val="333333"/>
                </a:solidFill>
                <a:effectLst/>
                <a:latin typeface="inherit"/>
              </a:rPr>
              <a:t>,</a:t>
            </a:r>
            <a:r>
              <a:rPr lang="en-US" sz="1800" dirty="0">
                <a:solidFill>
                  <a:srgbClr val="006FE0"/>
                </a:solidFill>
                <a:effectLst/>
                <a:latin typeface="inherit"/>
              </a:rPr>
              <a:t> </a:t>
            </a:r>
            <a:r>
              <a:rPr lang="en-US" sz="1800" dirty="0">
                <a:solidFill>
                  <a:srgbClr val="002D7A"/>
                </a:solidFill>
                <a:effectLst/>
                <a:latin typeface="inherit"/>
              </a:rPr>
              <a:t>headers</a:t>
            </a:r>
            <a:r>
              <a:rPr lang="en-US" sz="1800" dirty="0">
                <a:solidFill>
                  <a:srgbClr val="006FE0"/>
                </a:solidFill>
                <a:effectLst/>
                <a:latin typeface="inherit"/>
              </a:rPr>
              <a:t> = </a:t>
            </a:r>
            <a:r>
              <a:rPr lang="en-US" sz="1800" dirty="0">
                <a:solidFill>
                  <a:srgbClr val="DD1144"/>
                </a:solidFill>
                <a:effectLst/>
                <a:latin typeface="inherit"/>
              </a:rPr>
              <a:t>"Accept=application/</a:t>
            </a:r>
            <a:r>
              <a:rPr lang="en-US" sz="1800" dirty="0" err="1">
                <a:solidFill>
                  <a:srgbClr val="DD1144"/>
                </a:solidFill>
                <a:effectLst/>
                <a:latin typeface="inherit"/>
              </a:rPr>
              <a:t>json</a:t>
            </a:r>
            <a:r>
              <a:rPr lang="en-US" sz="1800" dirty="0">
                <a:solidFill>
                  <a:srgbClr val="DD1144"/>
                </a:solidFill>
                <a:effectLst/>
                <a:latin typeface="inherit"/>
              </a:rPr>
              <a:t>"</a:t>
            </a:r>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800080"/>
                </a:solidFill>
                <a:effectLst/>
                <a:latin typeface="inherit"/>
              </a:rPr>
              <a:t>public</a:t>
            </a:r>
            <a:r>
              <a:rPr lang="en-US" sz="1800" dirty="0">
                <a:solidFill>
                  <a:srgbClr val="006FE0"/>
                </a:solidFill>
                <a:effectLst/>
                <a:latin typeface="inherit"/>
              </a:rPr>
              <a:t> </a:t>
            </a:r>
            <a:r>
              <a:rPr lang="en-US" sz="1800" dirty="0">
                <a:solidFill>
                  <a:srgbClr val="008080"/>
                </a:solidFill>
                <a:effectLst/>
                <a:latin typeface="inherit"/>
              </a:rPr>
              <a:t>Country </a:t>
            </a:r>
            <a:r>
              <a:rPr lang="en-US" sz="1800" dirty="0" err="1">
                <a:solidFill>
                  <a:srgbClr val="008080"/>
                </a:solidFill>
                <a:effectLst/>
                <a:latin typeface="inherit"/>
              </a:rPr>
              <a:t>addCountry</a:t>
            </a:r>
            <a:r>
              <a:rPr lang="en-US" sz="1800" dirty="0">
                <a:solidFill>
                  <a:srgbClr val="333333"/>
                </a:solidFill>
                <a:effectLst/>
                <a:latin typeface="inherit"/>
              </a:rPr>
              <a:t>(@</a:t>
            </a:r>
            <a:r>
              <a:rPr lang="en-US" sz="1800" dirty="0">
                <a:solidFill>
                  <a:srgbClr val="008080"/>
                </a:solidFill>
                <a:effectLst/>
                <a:latin typeface="inherit"/>
              </a:rPr>
              <a:t>RequestBody Country </a:t>
            </a:r>
            <a:r>
              <a:rPr lang="en-US" sz="1800" dirty="0">
                <a:solidFill>
                  <a:srgbClr val="002D7A"/>
                </a:solidFill>
                <a:effectLst/>
                <a:latin typeface="inherit"/>
              </a:rPr>
              <a:t>country</a:t>
            </a:r>
            <a:r>
              <a:rPr lang="en-US" sz="1800" dirty="0">
                <a:solidFill>
                  <a:srgbClr val="333333"/>
                </a:solidFill>
                <a:effectLst/>
                <a:latin typeface="inherit"/>
              </a:rPr>
              <a:t>)</a:t>
            </a:r>
            <a:r>
              <a:rPr lang="en-US" sz="1800" dirty="0">
                <a:solidFill>
                  <a:srgbClr val="006FE0"/>
                </a:solidFill>
                <a:effectLst/>
                <a:latin typeface="inherit"/>
              </a:rPr>
              <a:t> </a:t>
            </a:r>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006FE0"/>
                </a:solidFill>
                <a:effectLst/>
                <a:latin typeface="inherit"/>
              </a:rPr>
              <a:t>  </a:t>
            </a:r>
            <a:r>
              <a:rPr lang="en-US" sz="1800" b="1" dirty="0">
                <a:solidFill>
                  <a:srgbClr val="000000"/>
                </a:solidFill>
                <a:effectLst/>
                <a:latin typeface="inherit"/>
              </a:rPr>
              <a:t>return</a:t>
            </a:r>
            <a:r>
              <a:rPr lang="en-US" sz="1800" dirty="0">
                <a:solidFill>
                  <a:srgbClr val="006FE0"/>
                </a:solidFill>
                <a:effectLst/>
                <a:latin typeface="inherit"/>
              </a:rPr>
              <a:t> </a:t>
            </a:r>
            <a:r>
              <a:rPr lang="en-US" sz="1800" dirty="0" err="1">
                <a:solidFill>
                  <a:srgbClr val="002D7A"/>
                </a:solidFill>
                <a:effectLst/>
                <a:latin typeface="inherit"/>
              </a:rPr>
              <a:t>countryService</a:t>
            </a:r>
            <a:r>
              <a:rPr lang="en-US" sz="1800" dirty="0" err="1">
                <a:solidFill>
                  <a:srgbClr val="333333"/>
                </a:solidFill>
                <a:effectLst/>
                <a:latin typeface="inherit"/>
              </a:rPr>
              <a:t>.</a:t>
            </a:r>
            <a:r>
              <a:rPr lang="en-US" sz="1800" dirty="0" err="1">
                <a:solidFill>
                  <a:srgbClr val="008080"/>
                </a:solidFill>
                <a:effectLst/>
                <a:latin typeface="inherit"/>
              </a:rPr>
              <a:t>addCountry</a:t>
            </a:r>
            <a:r>
              <a:rPr lang="en-US" sz="1800" dirty="0">
                <a:solidFill>
                  <a:srgbClr val="333333"/>
                </a:solidFill>
                <a:effectLst/>
                <a:latin typeface="inherit"/>
              </a:rPr>
              <a:t>(</a:t>
            </a:r>
            <a:r>
              <a:rPr lang="en-US" sz="1800" dirty="0">
                <a:solidFill>
                  <a:srgbClr val="002D7A"/>
                </a:solidFill>
                <a:effectLst/>
                <a:latin typeface="inherit"/>
              </a:rPr>
              <a:t>country</a:t>
            </a:r>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000000"/>
                </a:solidFill>
                <a:effectLst/>
                <a:latin typeface="inherit"/>
              </a:rPr>
              <a:t> </a:t>
            </a:r>
          </a:p>
          <a:p>
            <a:pPr algn="l" fontAlgn="t" latinLnBrk="1"/>
            <a:r>
              <a:rPr lang="en-US" sz="1800" dirty="0">
                <a:solidFill>
                  <a:srgbClr val="333333"/>
                </a:solidFill>
                <a:effectLst/>
                <a:latin typeface="inherit"/>
              </a:rPr>
              <a:t>@</a:t>
            </a:r>
            <a:r>
              <a:rPr lang="en-US" sz="1800" dirty="0">
                <a:solidFill>
                  <a:srgbClr val="008080"/>
                </a:solidFill>
                <a:effectLst/>
                <a:latin typeface="inherit"/>
              </a:rPr>
              <a:t>RequestMapping</a:t>
            </a:r>
            <a:r>
              <a:rPr lang="en-US" sz="1800" dirty="0">
                <a:solidFill>
                  <a:srgbClr val="333333"/>
                </a:solidFill>
                <a:effectLst/>
                <a:latin typeface="inherit"/>
              </a:rPr>
              <a:t>(</a:t>
            </a:r>
            <a:r>
              <a:rPr lang="en-US" sz="1800" dirty="0">
                <a:solidFill>
                  <a:srgbClr val="002D7A"/>
                </a:solidFill>
                <a:effectLst/>
                <a:latin typeface="inherit"/>
              </a:rPr>
              <a:t>method</a:t>
            </a:r>
            <a:r>
              <a:rPr lang="en-US" sz="1800" dirty="0">
                <a:solidFill>
                  <a:srgbClr val="006FE0"/>
                </a:solidFill>
                <a:effectLst/>
                <a:latin typeface="inherit"/>
              </a:rPr>
              <a:t> = </a:t>
            </a:r>
            <a:r>
              <a:rPr lang="en-US" sz="1800" dirty="0" err="1">
                <a:solidFill>
                  <a:srgbClr val="002D7A"/>
                </a:solidFill>
                <a:effectLst/>
                <a:latin typeface="inherit"/>
              </a:rPr>
              <a:t>RequestMethod</a:t>
            </a:r>
            <a:r>
              <a:rPr lang="en-US" sz="1800" dirty="0" err="1">
                <a:solidFill>
                  <a:srgbClr val="333333"/>
                </a:solidFill>
                <a:effectLst/>
                <a:latin typeface="inherit"/>
              </a:rPr>
              <a:t>.</a:t>
            </a:r>
            <a:r>
              <a:rPr lang="en-US" sz="1800" dirty="0" err="1">
                <a:solidFill>
                  <a:srgbClr val="002D7A"/>
                </a:solidFill>
                <a:effectLst/>
                <a:latin typeface="inherit"/>
              </a:rPr>
              <a:t>PUT</a:t>
            </a:r>
            <a:r>
              <a:rPr lang="en-US" sz="1800" dirty="0">
                <a:solidFill>
                  <a:srgbClr val="333333"/>
                </a:solidFill>
                <a:effectLst/>
                <a:latin typeface="inherit"/>
              </a:rPr>
              <a:t>,</a:t>
            </a:r>
            <a:r>
              <a:rPr lang="en-US" sz="1800" dirty="0">
                <a:solidFill>
                  <a:srgbClr val="006FE0"/>
                </a:solidFill>
                <a:effectLst/>
                <a:latin typeface="inherit"/>
              </a:rPr>
              <a:t> </a:t>
            </a:r>
            <a:r>
              <a:rPr lang="en-US" sz="1800" dirty="0">
                <a:solidFill>
                  <a:srgbClr val="002D7A"/>
                </a:solidFill>
                <a:effectLst/>
                <a:latin typeface="inherit"/>
              </a:rPr>
              <a:t>headers</a:t>
            </a:r>
            <a:r>
              <a:rPr lang="en-US" sz="1800" dirty="0">
                <a:solidFill>
                  <a:srgbClr val="006FE0"/>
                </a:solidFill>
                <a:effectLst/>
                <a:latin typeface="inherit"/>
              </a:rPr>
              <a:t> = </a:t>
            </a:r>
            <a:r>
              <a:rPr lang="en-US" sz="1800" dirty="0">
                <a:solidFill>
                  <a:srgbClr val="DD1144"/>
                </a:solidFill>
                <a:effectLst/>
                <a:latin typeface="inherit"/>
              </a:rPr>
              <a:t>"Accept=application/</a:t>
            </a:r>
            <a:r>
              <a:rPr lang="en-US" sz="1800" dirty="0" err="1">
                <a:solidFill>
                  <a:srgbClr val="DD1144"/>
                </a:solidFill>
                <a:effectLst/>
                <a:latin typeface="inherit"/>
              </a:rPr>
              <a:t>json</a:t>
            </a:r>
            <a:r>
              <a:rPr lang="en-US" sz="1800" dirty="0">
                <a:solidFill>
                  <a:srgbClr val="DD1144"/>
                </a:solidFill>
                <a:effectLst/>
                <a:latin typeface="inherit"/>
              </a:rPr>
              <a:t>"</a:t>
            </a:r>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800080"/>
                </a:solidFill>
                <a:effectLst/>
                <a:latin typeface="inherit"/>
              </a:rPr>
              <a:t>public</a:t>
            </a:r>
            <a:r>
              <a:rPr lang="en-US" sz="1800" dirty="0">
                <a:solidFill>
                  <a:srgbClr val="006FE0"/>
                </a:solidFill>
                <a:effectLst/>
                <a:latin typeface="inherit"/>
              </a:rPr>
              <a:t> </a:t>
            </a:r>
            <a:r>
              <a:rPr lang="en-US" sz="1800" dirty="0">
                <a:solidFill>
                  <a:srgbClr val="008080"/>
                </a:solidFill>
                <a:effectLst/>
                <a:latin typeface="inherit"/>
              </a:rPr>
              <a:t>Country </a:t>
            </a:r>
            <a:r>
              <a:rPr lang="en-US" sz="1800" dirty="0" err="1">
                <a:solidFill>
                  <a:srgbClr val="008080"/>
                </a:solidFill>
                <a:effectLst/>
                <a:latin typeface="inherit"/>
              </a:rPr>
              <a:t>updateCountry</a:t>
            </a:r>
            <a:r>
              <a:rPr lang="en-US" sz="1800" dirty="0">
                <a:solidFill>
                  <a:srgbClr val="333333"/>
                </a:solidFill>
                <a:effectLst/>
                <a:latin typeface="inherit"/>
              </a:rPr>
              <a:t>(@</a:t>
            </a:r>
            <a:r>
              <a:rPr lang="en-US" sz="1800" dirty="0">
                <a:solidFill>
                  <a:srgbClr val="008080"/>
                </a:solidFill>
                <a:effectLst/>
                <a:latin typeface="inherit"/>
              </a:rPr>
              <a:t>RequestBody Country </a:t>
            </a:r>
            <a:r>
              <a:rPr lang="en-US" sz="1800" dirty="0">
                <a:solidFill>
                  <a:srgbClr val="002D7A"/>
                </a:solidFill>
                <a:effectLst/>
                <a:latin typeface="inherit"/>
              </a:rPr>
              <a:t>country</a:t>
            </a:r>
            <a:r>
              <a:rPr lang="en-US" sz="1800" dirty="0">
                <a:solidFill>
                  <a:srgbClr val="333333"/>
                </a:solidFill>
                <a:effectLst/>
                <a:latin typeface="inherit"/>
              </a:rPr>
              <a:t>)</a:t>
            </a:r>
            <a:r>
              <a:rPr lang="en-US" sz="1800" dirty="0">
                <a:solidFill>
                  <a:srgbClr val="006FE0"/>
                </a:solidFill>
                <a:effectLst/>
                <a:latin typeface="inherit"/>
              </a:rPr>
              <a:t> </a:t>
            </a:r>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006FE0"/>
                </a:solidFill>
                <a:effectLst/>
                <a:latin typeface="inherit"/>
              </a:rPr>
              <a:t>  </a:t>
            </a:r>
            <a:r>
              <a:rPr lang="en-US" sz="1800" b="1" dirty="0">
                <a:solidFill>
                  <a:srgbClr val="000000"/>
                </a:solidFill>
                <a:effectLst/>
                <a:latin typeface="inherit"/>
              </a:rPr>
              <a:t>return</a:t>
            </a:r>
            <a:r>
              <a:rPr lang="en-US" sz="1800" dirty="0">
                <a:solidFill>
                  <a:srgbClr val="006FE0"/>
                </a:solidFill>
                <a:effectLst/>
                <a:latin typeface="inherit"/>
              </a:rPr>
              <a:t> </a:t>
            </a:r>
            <a:r>
              <a:rPr lang="en-US" sz="1800" dirty="0" err="1">
                <a:solidFill>
                  <a:srgbClr val="002D7A"/>
                </a:solidFill>
                <a:effectLst/>
                <a:latin typeface="inherit"/>
              </a:rPr>
              <a:t>countryService</a:t>
            </a:r>
            <a:r>
              <a:rPr lang="en-US" sz="1800" dirty="0" err="1">
                <a:solidFill>
                  <a:srgbClr val="333333"/>
                </a:solidFill>
                <a:effectLst/>
                <a:latin typeface="inherit"/>
              </a:rPr>
              <a:t>.</a:t>
            </a:r>
            <a:r>
              <a:rPr lang="en-US" sz="1800" dirty="0" err="1">
                <a:solidFill>
                  <a:srgbClr val="008080"/>
                </a:solidFill>
                <a:effectLst/>
                <a:latin typeface="inherit"/>
              </a:rPr>
              <a:t>updateCountry</a:t>
            </a:r>
            <a:r>
              <a:rPr lang="en-US" sz="1800" dirty="0">
                <a:solidFill>
                  <a:srgbClr val="333333"/>
                </a:solidFill>
                <a:effectLst/>
                <a:latin typeface="inherit"/>
              </a:rPr>
              <a:t>(</a:t>
            </a:r>
            <a:r>
              <a:rPr lang="en-US" sz="1800" dirty="0">
                <a:solidFill>
                  <a:srgbClr val="002D7A"/>
                </a:solidFill>
                <a:effectLst/>
                <a:latin typeface="inherit"/>
              </a:rPr>
              <a:t>country</a:t>
            </a:r>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000000"/>
                </a:solidFill>
                <a:effectLst/>
                <a:latin typeface="inherit"/>
              </a:rPr>
              <a:t> </a:t>
            </a:r>
          </a:p>
          <a:p>
            <a:pPr algn="l" fontAlgn="t" latinLnBrk="1"/>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333333"/>
                </a:solidFill>
                <a:effectLst/>
                <a:latin typeface="inherit"/>
              </a:rPr>
              <a:t>}</a:t>
            </a:r>
            <a:endParaRPr lang="en-US" sz="1800" dirty="0">
              <a:solidFill>
                <a:srgbClr val="000000"/>
              </a:solidFill>
              <a:effectLst/>
              <a:latin typeface="inherit"/>
            </a:endParaRPr>
          </a:p>
          <a:p>
            <a:pPr algn="l" fontAlgn="t" latinLnBrk="1"/>
            <a:r>
              <a:rPr lang="en-US" sz="1800" dirty="0">
                <a:solidFill>
                  <a:srgbClr val="000000"/>
                </a:solidFill>
                <a:effectLst/>
                <a:latin typeface="inherit"/>
              </a:rPr>
              <a:t> </a:t>
            </a:r>
            <a:endParaRPr lang="en-IN" dirty="0"/>
          </a:p>
        </p:txBody>
      </p:sp>
    </p:spTree>
    <p:extLst>
      <p:ext uri="{BB962C8B-B14F-4D97-AF65-F5344CB8AC3E}">
        <p14:creationId xmlns:p14="http://schemas.microsoft.com/office/powerpoint/2010/main" val="205378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284D65-CA73-BD91-FEF2-0F702D6CAEB3}"/>
              </a:ext>
            </a:extLst>
          </p:cNvPr>
          <p:cNvSpPr txBox="1"/>
          <p:nvPr/>
        </p:nvSpPr>
        <p:spPr>
          <a:xfrm>
            <a:off x="254000" y="4584899"/>
            <a:ext cx="10881360" cy="646331"/>
          </a:xfrm>
          <a:prstGeom prst="rect">
            <a:avLst/>
          </a:prstGeom>
          <a:noFill/>
        </p:spPr>
        <p:txBody>
          <a:bodyPr wrap="square">
            <a:spAutoFit/>
          </a:bodyPr>
          <a:lstStyle/>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p:txBody>
      </p:sp>
      <p:sp>
        <p:nvSpPr>
          <p:cNvPr id="5" name="TextBox 4">
            <a:extLst>
              <a:ext uri="{FF2B5EF4-FFF2-40B4-BE49-F238E27FC236}">
                <a16:creationId xmlns:a16="http://schemas.microsoft.com/office/drawing/2014/main" id="{9767D449-DBAC-EDBF-E96F-7DC109F41251}"/>
              </a:ext>
            </a:extLst>
          </p:cNvPr>
          <p:cNvSpPr txBox="1"/>
          <p:nvPr/>
        </p:nvSpPr>
        <p:spPr>
          <a:xfrm>
            <a:off x="101600" y="4128254"/>
            <a:ext cx="11958320" cy="2400657"/>
          </a:xfrm>
          <a:prstGeom prst="rect">
            <a:avLst/>
          </a:prstGeom>
          <a:noFill/>
        </p:spPr>
        <p:txBody>
          <a:bodyPr wrap="square">
            <a:spAutoFit/>
          </a:bodyPr>
          <a:lstStyle/>
          <a:p>
            <a:r>
              <a:rPr lang="en-IN" b="0" dirty="0">
                <a:solidFill>
                  <a:schemeClr val="accent1"/>
                </a:solidFill>
                <a:effectLst/>
                <a:latin typeface=" Tahoma "/>
              </a:rPr>
              <a:t>3. @PathVariable  :-</a:t>
            </a:r>
            <a:r>
              <a:rPr lang="en-US" dirty="0">
                <a:solidFill>
                  <a:srgbClr val="2C2F34"/>
                </a:solidFill>
                <a:latin typeface="Tahoma" panose="020B0604030504040204" pitchFamily="34" charset="0"/>
              </a:rPr>
              <a:t>  </a:t>
            </a:r>
            <a:r>
              <a:rPr lang="en-US" b="0" i="0" dirty="0">
                <a:effectLst/>
                <a:latin typeface="Tahoma "/>
              </a:rPr>
              <a:t>The @PathVariable annotation is used to extract the value of the URL template. It is passed within the parameters of the handler method.</a:t>
            </a:r>
          </a:p>
          <a:p>
            <a:pPr marL="342900" indent="-342900">
              <a:buAutoNum type="arabicPeriod" startAt="3"/>
            </a:pPr>
            <a:endParaRPr lang="en-US" dirty="0">
              <a:latin typeface="Tahoma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onaco"/>
              </a:rPr>
              <a:t>@GetMapping("/message/{userName}")</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onaco"/>
              </a:rPr>
              <a:t>String message(@PathVariable</a:t>
            </a:r>
            <a:r>
              <a:rPr kumimoji="0" lang="en-US" altLang="en-US" sz="2400" b="0" i="0" u="none" strike="noStrike" cap="none" normalizeH="0" baseline="0" dirty="0">
                <a:ln>
                  <a:noFill/>
                </a:ln>
                <a:effectLst/>
                <a:latin typeface="Monaco"/>
              </a:rPr>
              <a:t> </a:t>
            </a:r>
            <a:r>
              <a:rPr kumimoji="0" lang="en-US" altLang="en-US" sz="1800" b="0" i="0" u="none" strike="noStrike" cap="none" normalizeH="0" baseline="0" dirty="0">
                <a:ln>
                  <a:noFill/>
                </a:ln>
                <a:effectLst/>
                <a:latin typeface="Monaco"/>
              </a:rPr>
              <a:t>String </a:t>
            </a:r>
            <a:r>
              <a:rPr kumimoji="0" lang="en-US" altLang="en-US" sz="1800" b="0" i="0" u="none" strike="noStrike" cap="none" normalizeH="0" baseline="0" dirty="0" err="1">
                <a:ln>
                  <a:noFill/>
                </a:ln>
                <a:effectLst/>
                <a:latin typeface="Monaco"/>
              </a:rPr>
              <a:t>userName</a:t>
            </a:r>
            <a:r>
              <a:rPr kumimoji="0" lang="en-US" altLang="en-US" sz="1800" b="0" i="0" u="none" strike="noStrike" cap="none" normalizeH="0" baseline="0" dirty="0">
                <a:ln>
                  <a:noFill/>
                </a:ln>
                <a:effectLst/>
                <a:latin typeface="Monaco"/>
              </a:rPr>
              <a:t>) {</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onaco"/>
              </a:rPr>
              <a:t>    ...</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onaco"/>
              </a:rPr>
              <a:t>}</a:t>
            </a:r>
            <a:endParaRPr kumimoji="0" lang="en-US" altLang="en-US" sz="4000" b="0" i="0" u="none" strike="noStrike" cap="none" normalizeH="0" baseline="0" dirty="0">
              <a:ln>
                <a:noFill/>
              </a:ln>
              <a:effectLst/>
              <a:latin typeface="Arial" panose="020B0604020202020204" pitchFamily="34" charset="0"/>
            </a:endParaRPr>
          </a:p>
          <a:p>
            <a:endParaRPr lang="en-IN" b="1" dirty="0">
              <a:solidFill>
                <a:schemeClr val="accent1"/>
              </a:solidFill>
            </a:endParaRPr>
          </a:p>
        </p:txBody>
      </p:sp>
      <p:sp>
        <p:nvSpPr>
          <p:cNvPr id="7" name="TextBox 6">
            <a:extLst>
              <a:ext uri="{FF2B5EF4-FFF2-40B4-BE49-F238E27FC236}">
                <a16:creationId xmlns:a16="http://schemas.microsoft.com/office/drawing/2014/main" id="{52F97F3D-4CC0-EC8E-807E-CFA14AB2514F}"/>
              </a:ext>
            </a:extLst>
          </p:cNvPr>
          <p:cNvSpPr txBox="1"/>
          <p:nvPr/>
        </p:nvSpPr>
        <p:spPr>
          <a:xfrm>
            <a:off x="132080" y="1535390"/>
            <a:ext cx="11836400" cy="2400657"/>
          </a:xfrm>
          <a:prstGeom prst="rect">
            <a:avLst/>
          </a:prstGeom>
          <a:noFill/>
        </p:spPr>
        <p:txBody>
          <a:bodyPr wrap="square">
            <a:spAutoFit/>
          </a:bodyPr>
          <a:lstStyle/>
          <a:p>
            <a:pPr algn="l"/>
            <a:r>
              <a:rPr lang="en-IN" b="0" dirty="0">
                <a:solidFill>
                  <a:schemeClr val="accent1"/>
                </a:solidFill>
                <a:effectLst/>
                <a:latin typeface=" Tahoma "/>
              </a:rPr>
              <a:t>2. @RequestParam:- </a:t>
            </a:r>
            <a:r>
              <a:rPr lang="en-US" i="0" dirty="0">
                <a:solidFill>
                  <a:srgbClr val="2C2F34"/>
                </a:solidFill>
                <a:effectLst/>
                <a:latin typeface="Tahoma" panose="020B0604030504040204" pitchFamily="34" charset="0"/>
              </a:rPr>
              <a:t>With this annotation, we can bind an </a:t>
            </a:r>
            <a:r>
              <a:rPr lang="en-US" i="1" dirty="0">
                <a:solidFill>
                  <a:srgbClr val="2C2F34"/>
                </a:solidFill>
                <a:effectLst/>
                <a:latin typeface="Tahoma" panose="020B0604030504040204" pitchFamily="34" charset="0"/>
              </a:rPr>
              <a:t>HTTP</a:t>
            </a:r>
            <a:r>
              <a:rPr lang="en-US" i="0" dirty="0">
                <a:solidFill>
                  <a:srgbClr val="2C2F34"/>
                </a:solidFill>
                <a:effectLst/>
                <a:latin typeface="Tahoma" panose="020B0604030504040204" pitchFamily="34" charset="0"/>
              </a:rPr>
              <a:t> request parameter to the method parameter.</a:t>
            </a:r>
            <a:r>
              <a:rPr lang="en-US" b="0" i="0" dirty="0">
                <a:solidFill>
                  <a:srgbClr val="2C2F34"/>
                </a:solidFill>
                <a:effectLst/>
                <a:latin typeface="Tahoma" panose="020B0604030504040204" pitchFamily="34" charset="0"/>
              </a:rPr>
              <a:t> Optionally, we can also provide a default value. For the missing value of the request parameter, the default value is used:</a:t>
            </a:r>
          </a:p>
          <a:p>
            <a:pPr algn="l"/>
            <a:endParaRPr lang="en-US" dirty="0">
              <a:solidFill>
                <a:srgbClr val="2C2F34"/>
              </a:solidFill>
              <a:latin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onaco"/>
              </a:rPr>
              <a:t>@GetMapping("/message")</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onaco"/>
              </a:rPr>
              <a:t>String message(@RequestParam(defaultValue = "Sam") String </a:t>
            </a:r>
            <a:r>
              <a:rPr kumimoji="0" lang="en-US" altLang="en-US" sz="1800" b="0" i="0" u="none" strike="noStrike" cap="none" normalizeH="0" baseline="0" dirty="0" err="1">
                <a:ln>
                  <a:noFill/>
                </a:ln>
                <a:effectLst/>
                <a:latin typeface="Monaco"/>
              </a:rPr>
              <a:t>userName</a:t>
            </a:r>
            <a:r>
              <a:rPr kumimoji="0" lang="en-US" altLang="en-US" sz="1800" b="0" i="0" u="none" strike="noStrike" cap="none" normalizeH="0" baseline="0" dirty="0">
                <a:ln>
                  <a:noFill/>
                </a:ln>
                <a:effectLst/>
                <a:latin typeface="Monaco"/>
              </a:rPr>
              <a:t>) {</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onaco"/>
              </a:rPr>
              <a:t>    </a:t>
            </a:r>
            <a:r>
              <a:rPr kumimoji="0" lang="en-US" altLang="en-US" sz="1800" b="1" i="0" u="none" strike="noStrike" cap="none" normalizeH="0" baseline="0" dirty="0">
                <a:ln>
                  <a:noFill/>
                </a:ln>
                <a:effectLst/>
                <a:latin typeface="Monaco"/>
              </a:rPr>
              <a:t>return</a:t>
            </a:r>
            <a:r>
              <a:rPr kumimoji="0" lang="en-US" altLang="en-US" sz="2400" b="0" i="0" u="none" strike="noStrike" cap="none" normalizeH="0" baseline="0" dirty="0">
                <a:ln>
                  <a:noFill/>
                </a:ln>
                <a:effectLst/>
                <a:latin typeface="Monaco"/>
              </a:rPr>
              <a:t> </a:t>
            </a:r>
            <a:r>
              <a:rPr kumimoji="0" lang="en-US" altLang="en-US" sz="1800" b="0" i="0" u="none" strike="noStrike" cap="none" normalizeH="0" baseline="0" dirty="0">
                <a:ln>
                  <a:noFill/>
                </a:ln>
                <a:effectLst/>
                <a:latin typeface="Monaco"/>
              </a:rPr>
              <a:t>"Hello "</a:t>
            </a:r>
            <a:r>
              <a:rPr kumimoji="0" lang="en-US" altLang="en-US" sz="2400" b="0" i="0" u="none" strike="noStrike" cap="none" normalizeH="0" baseline="0" dirty="0">
                <a:ln>
                  <a:noFill/>
                </a:ln>
                <a:effectLst/>
                <a:latin typeface="Monaco"/>
              </a:rPr>
              <a:t> </a:t>
            </a:r>
            <a:r>
              <a:rPr kumimoji="0" lang="en-US" altLang="en-US" sz="1800" b="0" i="0" u="none" strike="noStrike" cap="none" normalizeH="0" baseline="0" dirty="0">
                <a:ln>
                  <a:noFill/>
                </a:ln>
                <a:effectLst/>
                <a:latin typeface="Monaco"/>
              </a:rPr>
              <a:t>+ </a:t>
            </a:r>
            <a:r>
              <a:rPr kumimoji="0" lang="en-US" altLang="en-US" sz="1800" b="0" i="0" u="none" strike="noStrike" cap="none" normalizeH="0" baseline="0" dirty="0" err="1">
                <a:ln>
                  <a:noFill/>
                </a:ln>
                <a:effectLst/>
                <a:latin typeface="Monaco"/>
              </a:rPr>
              <a:t>userName</a:t>
            </a:r>
            <a:r>
              <a:rPr kumimoji="0" lang="en-US" altLang="en-US" sz="1800" b="0" i="0" u="none" strike="noStrike" cap="none" normalizeH="0" baseline="0" dirty="0">
                <a:ln>
                  <a:noFill/>
                </a:ln>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onaco"/>
              </a:rPr>
              <a:t>}</a:t>
            </a:r>
            <a:endParaRPr lang="en-IN" b="0" dirty="0">
              <a:solidFill>
                <a:schemeClr val="accent1"/>
              </a:solidFill>
              <a:effectLst/>
              <a:latin typeface=" Tahoma "/>
            </a:endParaRPr>
          </a:p>
        </p:txBody>
      </p:sp>
    </p:spTree>
    <p:extLst>
      <p:ext uri="{BB962C8B-B14F-4D97-AF65-F5344CB8AC3E}">
        <p14:creationId xmlns:p14="http://schemas.microsoft.com/office/powerpoint/2010/main" val="82546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86325-9EBE-B93C-1A3C-2584074A568D}"/>
              </a:ext>
            </a:extLst>
          </p:cNvPr>
          <p:cNvSpPr txBox="1"/>
          <p:nvPr/>
        </p:nvSpPr>
        <p:spPr>
          <a:xfrm>
            <a:off x="3556000" y="805934"/>
            <a:ext cx="6096000" cy="523220"/>
          </a:xfrm>
          <a:prstGeom prst="rect">
            <a:avLst/>
          </a:prstGeom>
          <a:noFill/>
        </p:spPr>
        <p:txBody>
          <a:bodyPr wrap="square">
            <a:spAutoFit/>
          </a:bodyPr>
          <a:lstStyle/>
          <a:p>
            <a:pPr algn="l"/>
            <a:r>
              <a:rPr lang="en-IN" sz="2800" b="1" i="0" dirty="0">
                <a:solidFill>
                  <a:schemeClr val="accent1"/>
                </a:solidFill>
                <a:effectLst/>
              </a:rPr>
              <a:t>Response-Handling Annotations:</a:t>
            </a:r>
          </a:p>
        </p:txBody>
      </p:sp>
      <p:sp>
        <p:nvSpPr>
          <p:cNvPr id="8" name="TextBox 7">
            <a:extLst>
              <a:ext uri="{FF2B5EF4-FFF2-40B4-BE49-F238E27FC236}">
                <a16:creationId xmlns:a16="http://schemas.microsoft.com/office/drawing/2014/main" id="{C4BEC857-C809-EB0F-D417-C1E4C5B52FDB}"/>
              </a:ext>
            </a:extLst>
          </p:cNvPr>
          <p:cNvSpPr txBox="1"/>
          <p:nvPr/>
        </p:nvSpPr>
        <p:spPr>
          <a:xfrm>
            <a:off x="223520" y="1822594"/>
            <a:ext cx="12100560" cy="120032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1" u="none" strike="noStrike" cap="none" normalizeH="0" baseline="0" dirty="0">
                <a:ln>
                  <a:noFill/>
                </a:ln>
                <a:solidFill>
                  <a:srgbClr val="2C2F34"/>
                </a:solidFill>
                <a:effectLst/>
              </a:rPr>
              <a:t>@ResponseBody:   </a:t>
            </a:r>
            <a:r>
              <a:rPr kumimoji="0" lang="en-US" altLang="en-US" i="1" u="none" strike="noStrike" cap="none" normalizeH="0" baseline="0" dirty="0">
                <a:ln>
                  <a:noFill/>
                </a:ln>
                <a:solidFill>
                  <a:srgbClr val="2C2F34"/>
                </a:solidFill>
                <a:effectLst/>
                <a:cs typeface="Tahoma" panose="020B0604030504040204" pitchFamily="34" charset="0"/>
              </a:rPr>
              <a:t>Similar to the @RequestBody, we have a @ResponseBody annotation. When we annotate a method with this annotation, Spring treats the result of this method as the response itself</a:t>
            </a:r>
            <a:r>
              <a:rPr lang="en-US" altLang="en-US" i="1" dirty="0">
                <a:solidFill>
                  <a:srgbClr val="2C2F34"/>
                </a:solidFill>
                <a:cs typeface="Tahoma" panose="020B0604030504040204"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US" i="1" dirty="0">
              <a:solidFill>
                <a:srgbClr val="2C2F34"/>
              </a:solidFill>
              <a:cs typeface="Tahom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IN" i="1" dirty="0"/>
          </a:p>
        </p:txBody>
      </p:sp>
      <p:sp>
        <p:nvSpPr>
          <p:cNvPr id="11" name="TextBox 10">
            <a:extLst>
              <a:ext uri="{FF2B5EF4-FFF2-40B4-BE49-F238E27FC236}">
                <a16:creationId xmlns:a16="http://schemas.microsoft.com/office/drawing/2014/main" id="{D54B4CF2-4739-06CB-FDA8-A16048065BE3}"/>
              </a:ext>
            </a:extLst>
          </p:cNvPr>
          <p:cNvSpPr txBox="1"/>
          <p:nvPr/>
        </p:nvSpPr>
        <p:spPr>
          <a:xfrm>
            <a:off x="474980" y="2631654"/>
            <a:ext cx="6162040"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08080"/>
                </a:solidFill>
                <a:effectLst/>
                <a:latin typeface="Monaco"/>
              </a:rPr>
              <a:t>@GetMapping</a:t>
            </a:r>
            <a:r>
              <a:rPr kumimoji="0" lang="en-US" altLang="en-US" sz="1800" b="0" i="0" u="none" strike="noStrike" cap="none" normalizeH="0" baseline="0" dirty="0">
                <a:ln>
                  <a:noFill/>
                </a:ln>
                <a:effectLst/>
                <a:latin typeface="Monaco"/>
              </a:rPr>
              <a:t>("/message")</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08080"/>
                </a:solidFill>
                <a:effectLst/>
                <a:latin typeface="Monaco"/>
              </a:rPr>
              <a:t>@ResponseBody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onaco"/>
              </a:rPr>
              <a:t>String message()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A1A1A"/>
                </a:solidFill>
                <a:effectLst/>
                <a:latin typeface="Monaco"/>
              </a:rPr>
              <a:t>    </a:t>
            </a:r>
            <a:r>
              <a:rPr kumimoji="0" lang="en-US" altLang="en-US" sz="1800" b="1" i="0" u="none" strike="noStrike" cap="none" normalizeH="0" baseline="0" dirty="0">
                <a:ln>
                  <a:noFill/>
                </a:ln>
                <a:solidFill>
                  <a:srgbClr val="7F0055"/>
                </a:solidFill>
                <a:effectLst/>
                <a:latin typeface="Monaco"/>
              </a:rPr>
              <a:t>return</a:t>
            </a:r>
            <a:r>
              <a:rPr kumimoji="0" lang="en-US" altLang="en-US" sz="2400" b="0" i="0" u="none" strike="noStrike" cap="none" normalizeH="0" baseline="0" dirty="0">
                <a:ln>
                  <a:noFill/>
                </a:ln>
                <a:solidFill>
                  <a:srgbClr val="2C2F34"/>
                </a:solidFill>
                <a:effectLst/>
                <a:latin typeface="Monaco"/>
              </a:rPr>
              <a:t> </a:t>
            </a:r>
            <a:r>
              <a:rPr kumimoji="0" lang="en-US" altLang="en-US" sz="1800" b="0" i="0" u="none" strike="noStrike" cap="none" normalizeH="0" baseline="0" dirty="0">
                <a:ln>
                  <a:noFill/>
                </a:ln>
                <a:effectLst/>
                <a:latin typeface="Monaco"/>
              </a:rPr>
              <a:t>"Hello World!!";</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onaco"/>
              </a:rPr>
              <a:t>}</a:t>
            </a:r>
            <a:endParaRPr lang="en-IN" dirty="0"/>
          </a:p>
        </p:txBody>
      </p:sp>
      <p:sp>
        <p:nvSpPr>
          <p:cNvPr id="13" name="TextBox 12">
            <a:extLst>
              <a:ext uri="{FF2B5EF4-FFF2-40B4-BE49-F238E27FC236}">
                <a16:creationId xmlns:a16="http://schemas.microsoft.com/office/drawing/2014/main" id="{80A9F270-6772-7AD1-5BC3-616E9EEC362A}"/>
              </a:ext>
            </a:extLst>
          </p:cNvPr>
          <p:cNvSpPr txBox="1"/>
          <p:nvPr/>
        </p:nvSpPr>
        <p:spPr>
          <a:xfrm>
            <a:off x="223520" y="4323234"/>
            <a:ext cx="12411710" cy="369332"/>
          </a:xfrm>
          <a:prstGeom prst="rect">
            <a:avLst/>
          </a:prstGeom>
          <a:noFill/>
        </p:spPr>
        <p:txBody>
          <a:bodyPr wrap="square">
            <a:spAutoFit/>
          </a:bodyPr>
          <a:lstStyle/>
          <a:p>
            <a:r>
              <a:rPr lang="en-US" b="1" i="0" dirty="0">
                <a:solidFill>
                  <a:srgbClr val="2C2F34"/>
                </a:solidFill>
                <a:effectLst/>
              </a:rPr>
              <a:t>2. @RespnseStatus: </a:t>
            </a:r>
            <a:r>
              <a:rPr lang="en-US" b="0" i="0" dirty="0">
                <a:solidFill>
                  <a:srgbClr val="2C2F34"/>
                </a:solidFill>
                <a:effectLst/>
              </a:rPr>
              <a:t>With this, we can map the desired </a:t>
            </a:r>
            <a:r>
              <a:rPr lang="en-US" b="0" i="1" dirty="0">
                <a:solidFill>
                  <a:srgbClr val="2C2F34"/>
                </a:solidFill>
                <a:effectLst/>
              </a:rPr>
              <a:t>HTTP</a:t>
            </a:r>
            <a:r>
              <a:rPr lang="en-US" b="0" i="0" dirty="0">
                <a:solidFill>
                  <a:srgbClr val="2C2F34"/>
                </a:solidFill>
                <a:effectLst/>
              </a:rPr>
              <a:t> response status to the methods in our controller.</a:t>
            </a:r>
            <a:endParaRPr lang="en-IN" dirty="0"/>
          </a:p>
        </p:txBody>
      </p:sp>
      <p:sp>
        <p:nvSpPr>
          <p:cNvPr id="14" name="Rectangle 3">
            <a:extLst>
              <a:ext uri="{FF2B5EF4-FFF2-40B4-BE49-F238E27FC236}">
                <a16:creationId xmlns:a16="http://schemas.microsoft.com/office/drawing/2014/main" id="{0F2663BA-7C86-7DD9-7AF1-10C5B93302A6}"/>
              </a:ext>
            </a:extLst>
          </p:cNvPr>
          <p:cNvSpPr>
            <a:spLocks noChangeArrowheads="1"/>
          </p:cNvSpPr>
          <p:nvPr/>
        </p:nvSpPr>
        <p:spPr bwMode="auto">
          <a:xfrm>
            <a:off x="443230" y="4905648"/>
            <a:ext cx="72197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Monaco"/>
              </a:rPr>
              <a:t>@ExceptionHandler</a:t>
            </a:r>
            <a:r>
              <a:rPr kumimoji="0" lang="en-US" altLang="en-US" b="0" i="0" u="none" strike="noStrike" cap="none" normalizeH="0" baseline="0" dirty="0">
                <a:ln>
                  <a:noFill/>
                </a:ln>
                <a:solidFill>
                  <a:srgbClr val="000000"/>
                </a:solidFill>
                <a:effectLst/>
                <a:latin typeface="Monaco"/>
              </a:rPr>
              <a:t>(UserAccessDeniedException.</a:t>
            </a:r>
            <a:r>
              <a:rPr kumimoji="0" lang="en-US" altLang="en-US" b="1" i="0" u="none" strike="noStrike" cap="none" normalizeH="0" baseline="0" dirty="0">
                <a:ln>
                  <a:noFill/>
                </a:ln>
                <a:solidFill>
                  <a:srgbClr val="7F0055"/>
                </a:solidFill>
                <a:effectLst/>
                <a:latin typeface="Monaco"/>
              </a:rPr>
              <a:t>class</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Monaco"/>
              </a:rPr>
              <a:t>@ResponseStatus</a:t>
            </a:r>
            <a:r>
              <a:rPr kumimoji="0" lang="en-US" altLang="en-US" b="0" i="0" u="none" strike="noStrike" cap="none" normalizeH="0" baseline="0" dirty="0">
                <a:ln>
                  <a:noFill/>
                </a:ln>
                <a:solidFill>
                  <a:srgbClr val="000000"/>
                </a:solidFill>
                <a:effectLst/>
                <a:latin typeface="Monaco"/>
              </a:rPr>
              <a:t>(HttpStatus.FORBIDDEN)</a:t>
            </a:r>
            <a:endParaRPr kumimoji="0" lang="en-US" altLang="en-US" b="0" i="0" u="none" strike="noStrike" cap="none" normalizeH="0" baseline="0" dirty="0">
              <a:ln>
                <a:noFill/>
              </a:ln>
              <a:solidFill>
                <a:schemeClr val="tx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F0055"/>
                </a:solidFill>
                <a:effectLst/>
                <a:latin typeface="Monaco"/>
              </a:rPr>
              <a:t>void</a:t>
            </a:r>
            <a:r>
              <a:rPr kumimoji="0" lang="en-US" altLang="en-US" b="0" i="0" u="none" strike="noStrike" cap="none" normalizeH="0" baseline="0" dirty="0">
                <a:ln>
                  <a:noFill/>
                </a:ln>
                <a:solidFill>
                  <a:srgbClr val="2C2F34"/>
                </a:solidFill>
                <a:effectLst/>
                <a:latin typeface="Monaco"/>
              </a:rPr>
              <a:t> </a:t>
            </a:r>
            <a:r>
              <a:rPr kumimoji="0" lang="en-US" altLang="en-US" b="0" i="0" u="none" strike="noStrike" cap="none" normalizeH="0" baseline="0" dirty="0" err="1">
                <a:ln>
                  <a:noFill/>
                </a:ln>
                <a:solidFill>
                  <a:srgbClr val="000000"/>
                </a:solidFill>
                <a:effectLst/>
                <a:latin typeface="Monaco"/>
              </a:rPr>
              <a:t>onUserAccessDeniedException</a:t>
            </a:r>
            <a:r>
              <a:rPr kumimoji="0" lang="en-US" altLang="en-US" b="0" i="0" u="none" strike="noStrike" cap="none" normalizeH="0" baseline="0" dirty="0">
                <a:ln>
                  <a:noFill/>
                </a:ln>
                <a:solidFill>
                  <a:srgbClr val="000000"/>
                </a:solidFill>
                <a:effectLst/>
                <a:latin typeface="Monaco"/>
              </a:rPr>
              <a:t>(</a:t>
            </a:r>
            <a:r>
              <a:rPr kumimoji="0" lang="en-US" altLang="en-US" b="0" i="0" u="none" strike="noStrike" cap="none" normalizeH="0" baseline="0" dirty="0" err="1">
                <a:ln>
                  <a:noFill/>
                </a:ln>
                <a:solidFill>
                  <a:srgbClr val="000000"/>
                </a:solidFill>
                <a:effectLst/>
                <a:latin typeface="Monaco"/>
              </a:rPr>
              <a:t>UserAccessDeniedException</a:t>
            </a:r>
            <a:r>
              <a:rPr kumimoji="0" lang="en-US" altLang="en-US" b="0" i="0" u="none" strike="noStrike" cap="none" normalizeH="0" baseline="0" dirty="0">
                <a:ln>
                  <a:noFill/>
                </a:ln>
                <a:solidFill>
                  <a:srgbClr val="000000"/>
                </a:solidFill>
                <a:effectLst/>
                <a:latin typeface="Monaco"/>
              </a:rPr>
              <a:t> exception) {</a:t>
            </a:r>
            <a:endParaRPr kumimoji="0" lang="en-US" altLang="en-US" b="0" i="0" u="none" strike="noStrike" cap="none" normalizeH="0" baseline="0" dirty="0">
              <a:ln>
                <a:noFill/>
              </a:ln>
              <a:solidFill>
                <a:schemeClr val="tx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A1A1A"/>
                </a:solidFill>
                <a:effectLst/>
                <a:latin typeface="Monaco"/>
              </a:rPr>
              <a:t>    </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latin typeface="Monaco"/>
            </a:endParaRPr>
          </a:p>
        </p:txBody>
      </p:sp>
    </p:spTree>
    <p:extLst>
      <p:ext uri="{BB962C8B-B14F-4D97-AF65-F5344CB8AC3E}">
        <p14:creationId xmlns:p14="http://schemas.microsoft.com/office/powerpoint/2010/main" val="267080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E98347-92A2-EEA9-0BC3-FD8A0FB23AB6}"/>
              </a:ext>
            </a:extLst>
          </p:cNvPr>
          <p:cNvSpPr txBox="1"/>
          <p:nvPr/>
        </p:nvSpPr>
        <p:spPr>
          <a:xfrm>
            <a:off x="91440" y="1364456"/>
            <a:ext cx="12100560" cy="1392689"/>
          </a:xfrm>
          <a:prstGeom prst="rect">
            <a:avLst/>
          </a:prstGeom>
          <a:noFill/>
        </p:spPr>
        <p:txBody>
          <a:bodyPr wrap="square">
            <a:spAutoFit/>
          </a:bodyPr>
          <a:lstStyle/>
          <a:p>
            <a:r>
              <a:rPr lang="en-US" b="1" dirty="0">
                <a:solidFill>
                  <a:srgbClr val="FF0000"/>
                </a:solidFill>
                <a:latin typeface="DM Sans" pitchFamily="2" charset="0"/>
              </a:rPr>
              <a:t>Spring MVC @ModelAttribute annotation </a:t>
            </a:r>
            <a:r>
              <a:rPr lang="en-US" b="1" i="0" dirty="0">
                <a:effectLst/>
                <a:latin typeface="DM Sans" pitchFamily="2" charset="0"/>
              </a:rPr>
              <a:t>-</a:t>
            </a:r>
            <a:r>
              <a:rPr lang="en-US" b="1" i="0" dirty="0">
                <a:solidFill>
                  <a:srgbClr val="014FD0"/>
                </a:solidFill>
                <a:effectLst/>
                <a:latin typeface="DM Sans" pitchFamily="2" charset="0"/>
              </a:rPr>
              <a:t> </a:t>
            </a:r>
            <a:r>
              <a:rPr kumimoji="0" lang="en-US" altLang="en-US" sz="1800" b="0" i="0" u="none" strike="noStrike" cap="none" normalizeH="0" baseline="0" dirty="0">
                <a:ln>
                  <a:noFill/>
                </a:ln>
                <a:solidFill>
                  <a:srgbClr val="212529"/>
                </a:solidFill>
                <a:effectLst/>
                <a:latin typeface="system-ui"/>
              </a:rPr>
              <a:t>Spring </a:t>
            </a:r>
            <a:r>
              <a:rPr kumimoji="0" lang="en-US" altLang="en-US" b="0" i="0" u="none" strike="noStrike" cap="none" normalizeH="0" baseline="0" dirty="0">
                <a:ln>
                  <a:noFill/>
                </a:ln>
                <a:effectLst/>
                <a:latin typeface="var(--bs-font-monospace)"/>
              </a:rPr>
              <a:t>@ModelAttribute</a:t>
            </a:r>
            <a:r>
              <a:rPr kumimoji="0" lang="en-US" altLang="en-US" sz="1800" b="0" i="0" u="none" strike="noStrike" cap="none" normalizeH="0" baseline="0" dirty="0">
                <a:ln>
                  <a:noFill/>
                </a:ln>
                <a:effectLst/>
                <a:latin typeface="system-ui"/>
              </a:rPr>
              <a:t> </a:t>
            </a:r>
            <a:r>
              <a:rPr kumimoji="0" lang="en-US" altLang="en-US" sz="1800" b="0" i="0" u="none" strike="noStrike" cap="none" normalizeH="0" baseline="0" dirty="0">
                <a:ln>
                  <a:noFill/>
                </a:ln>
                <a:solidFill>
                  <a:srgbClr val="212529"/>
                </a:solidFill>
                <a:effectLst/>
                <a:latin typeface="system-ui"/>
              </a:rPr>
              <a:t>annotation is used to bind a method parameter or method return value to a named model attribute which further can be used in the view page.</a:t>
            </a:r>
            <a:r>
              <a:rPr kumimoji="0" lang="en-US" altLang="en-US" sz="1050" b="0" i="0" u="none" strike="noStrike" cap="none" normalizeH="0" baseline="0" dirty="0">
                <a:ln>
                  <a:noFill/>
                </a:ln>
                <a:solidFill>
                  <a:schemeClr val="tx1"/>
                </a:solidFill>
                <a:effectLst/>
              </a:rPr>
              <a:t> </a:t>
            </a:r>
          </a:p>
          <a:p>
            <a:endParaRPr lang="en-US" altLang="en-US" sz="1050" dirty="0">
              <a:latin typeface="Arial" panose="020B0604020202020204" pitchFamily="34" charset="0"/>
            </a:endParaRPr>
          </a:p>
          <a:p>
            <a:r>
              <a:rPr lang="en-US" b="0" i="0" dirty="0">
                <a:solidFill>
                  <a:srgbClr val="212529"/>
                </a:solidFill>
                <a:effectLst/>
                <a:latin typeface="system-ui"/>
              </a:rPr>
              <a:t>It can be used either at the method level or method parameter level.</a:t>
            </a:r>
            <a:endParaRPr kumimoji="0" lang="en-US" altLang="en-US" b="0" i="0" u="none" strike="noStrike" cap="none" normalizeH="0" baseline="0" dirty="0">
              <a:ln>
                <a:noFill/>
              </a:ln>
              <a:solidFill>
                <a:schemeClr val="tx1"/>
              </a:solidFill>
              <a:effectLst/>
              <a:latin typeface="Arial" panose="020B0604020202020204" pitchFamily="34" charset="0"/>
            </a:endParaRPr>
          </a:p>
          <a:p>
            <a:pPr algn="l"/>
            <a:r>
              <a:rPr lang="en-US" b="1" i="0" dirty="0">
                <a:solidFill>
                  <a:srgbClr val="014FD0"/>
                </a:solidFill>
                <a:effectLst/>
                <a:latin typeface="DM Sans" pitchFamily="2" charset="0"/>
              </a:rPr>
              <a:t>  </a:t>
            </a:r>
            <a:endParaRPr lang="en-US" b="1" i="0" dirty="0">
              <a:solidFill>
                <a:srgbClr val="000000"/>
              </a:solidFill>
              <a:effectLst/>
              <a:latin typeface="DM Sans" pitchFamily="2" charset="0"/>
            </a:endParaRPr>
          </a:p>
        </p:txBody>
      </p:sp>
      <p:sp>
        <p:nvSpPr>
          <p:cNvPr id="11" name="TextBox 10">
            <a:extLst>
              <a:ext uri="{FF2B5EF4-FFF2-40B4-BE49-F238E27FC236}">
                <a16:creationId xmlns:a16="http://schemas.microsoft.com/office/drawing/2014/main" id="{6FE544D2-0C22-47C6-E389-94C5018EC3D7}"/>
              </a:ext>
            </a:extLst>
          </p:cNvPr>
          <p:cNvSpPr txBox="1"/>
          <p:nvPr/>
        </p:nvSpPr>
        <p:spPr>
          <a:xfrm>
            <a:off x="203200" y="2666243"/>
            <a:ext cx="11287760" cy="646331"/>
          </a:xfrm>
          <a:prstGeom prst="rect">
            <a:avLst/>
          </a:prstGeom>
          <a:noFill/>
        </p:spPr>
        <p:txBody>
          <a:bodyPr wrap="square">
            <a:spAutoFit/>
          </a:bodyPr>
          <a:lstStyle/>
          <a:p>
            <a:pPr algn="l"/>
            <a:r>
              <a:rPr lang="en-US" b="1" i="0" dirty="0">
                <a:solidFill>
                  <a:srgbClr val="212529"/>
                </a:solidFill>
                <a:effectLst/>
                <a:latin typeface="system-ui"/>
              </a:rPr>
              <a:t>1. @ModelAttribute at a Method Level</a:t>
            </a:r>
          </a:p>
          <a:p>
            <a:pPr algn="l"/>
            <a:r>
              <a:rPr lang="en-US" b="0" i="0" dirty="0">
                <a:solidFill>
                  <a:srgbClr val="212529"/>
                </a:solidFill>
                <a:effectLst/>
                <a:latin typeface="system-ui"/>
              </a:rPr>
              <a:t>We can use this annotation at the method level to specify that this method may add one or model attributes.</a:t>
            </a:r>
          </a:p>
        </p:txBody>
      </p:sp>
      <p:sp>
        <p:nvSpPr>
          <p:cNvPr id="13" name="TextBox 12">
            <a:extLst>
              <a:ext uri="{FF2B5EF4-FFF2-40B4-BE49-F238E27FC236}">
                <a16:creationId xmlns:a16="http://schemas.microsoft.com/office/drawing/2014/main" id="{F5E83EE6-D590-8883-88F1-3DE5C933C9F8}"/>
              </a:ext>
            </a:extLst>
          </p:cNvPr>
          <p:cNvSpPr txBox="1"/>
          <p:nvPr/>
        </p:nvSpPr>
        <p:spPr>
          <a:xfrm>
            <a:off x="274320" y="4687060"/>
            <a:ext cx="12009120" cy="2123658"/>
          </a:xfrm>
          <a:prstGeom prst="rect">
            <a:avLst/>
          </a:prstGeom>
          <a:noFill/>
        </p:spPr>
        <p:txBody>
          <a:bodyPr wrap="square">
            <a:spAutoFit/>
          </a:bodyPr>
          <a:lstStyle/>
          <a:p>
            <a:pPr algn="l"/>
            <a:r>
              <a:rPr lang="en-US" b="1" i="0" dirty="0">
                <a:effectLst/>
                <a:latin typeface="system-ui"/>
              </a:rPr>
              <a:t>2. @ModelAttribute at a Method Argument</a:t>
            </a:r>
          </a:p>
          <a:p>
            <a:pPr algn="l"/>
            <a:r>
              <a:rPr lang="en-US" b="0" i="0" dirty="0">
                <a:solidFill>
                  <a:srgbClr val="212529"/>
                </a:solidFill>
                <a:effectLst/>
                <a:latin typeface="system-ui"/>
              </a:rPr>
              <a:t>We can use it with the method argument that indicates the argument should be retrieved from the model. If the argument is not present then first it should be instantiated and then added to the model.</a:t>
            </a:r>
          </a:p>
          <a:p>
            <a:pPr algn="l"/>
            <a:endParaRPr lang="en-US" dirty="0">
              <a:solidFill>
                <a:srgbClr val="212529"/>
              </a:solidFill>
              <a:latin typeface="system-ui"/>
            </a:endParaRPr>
          </a:p>
          <a:p>
            <a:pPr lvl="1"/>
            <a:r>
              <a:rPr lang="en-US" sz="1200" b="0" i="0" dirty="0">
                <a:solidFill>
                  <a:srgbClr val="212529"/>
                </a:solidFill>
                <a:effectLst/>
              </a:rPr>
              <a:t> @PostMapping("save")</a:t>
            </a:r>
          </a:p>
          <a:p>
            <a:pPr lvl="1"/>
            <a:r>
              <a:rPr lang="en-US" sz="1200" b="0" i="0" dirty="0">
                <a:solidFill>
                  <a:srgbClr val="212529"/>
                </a:solidFill>
                <a:effectLst/>
              </a:rPr>
              <a:t>public String save(@ModelAttribute("user") User </a:t>
            </a:r>
            <a:r>
              <a:rPr lang="en-US" sz="1200" b="0" i="0" dirty="0" err="1">
                <a:solidFill>
                  <a:srgbClr val="212529"/>
                </a:solidFill>
                <a:effectLst/>
              </a:rPr>
              <a:t>user</a:t>
            </a:r>
            <a:r>
              <a:rPr lang="en-US" sz="1200" b="0" i="0" dirty="0">
                <a:solidFill>
                  <a:srgbClr val="212529"/>
                </a:solidFill>
                <a:effectLst/>
              </a:rPr>
              <a:t>, Model model) {	</a:t>
            </a:r>
          </a:p>
          <a:p>
            <a:pPr lvl="1"/>
            <a:r>
              <a:rPr lang="en-US" sz="1200" b="0" i="0" dirty="0">
                <a:solidFill>
                  <a:srgbClr val="212529"/>
                </a:solidFill>
                <a:effectLst/>
              </a:rPr>
              <a:t>	</a:t>
            </a:r>
            <a:r>
              <a:rPr lang="en-US" sz="1200" b="0" i="0" dirty="0" err="1">
                <a:solidFill>
                  <a:srgbClr val="212529"/>
                </a:solidFill>
                <a:effectLst/>
              </a:rPr>
              <a:t>model.addAttribute</a:t>
            </a:r>
            <a:r>
              <a:rPr lang="en-US" sz="1200" b="0" i="0" dirty="0">
                <a:solidFill>
                  <a:srgbClr val="212529"/>
                </a:solidFill>
                <a:effectLst/>
              </a:rPr>
              <a:t>("user", user);</a:t>
            </a:r>
          </a:p>
          <a:p>
            <a:pPr lvl="1"/>
            <a:r>
              <a:rPr lang="en-US" sz="1200" b="0" i="0" dirty="0">
                <a:solidFill>
                  <a:srgbClr val="212529"/>
                </a:solidFill>
                <a:effectLst/>
              </a:rPr>
              <a:t>	return "response";</a:t>
            </a:r>
          </a:p>
          <a:p>
            <a:pPr lvl="1"/>
            <a:r>
              <a:rPr lang="en-US" sz="1200" b="0" i="0" dirty="0">
                <a:solidFill>
                  <a:srgbClr val="212529"/>
                </a:solidFill>
                <a:effectLst/>
              </a:rPr>
              <a:t>}</a:t>
            </a:r>
          </a:p>
        </p:txBody>
      </p:sp>
      <p:sp>
        <p:nvSpPr>
          <p:cNvPr id="16" name="TextBox 15">
            <a:extLst>
              <a:ext uri="{FF2B5EF4-FFF2-40B4-BE49-F238E27FC236}">
                <a16:creationId xmlns:a16="http://schemas.microsoft.com/office/drawing/2014/main" id="{83F0A568-C704-B7B6-ADC7-181172561964}"/>
              </a:ext>
            </a:extLst>
          </p:cNvPr>
          <p:cNvSpPr txBox="1"/>
          <p:nvPr/>
        </p:nvSpPr>
        <p:spPr>
          <a:xfrm>
            <a:off x="487680" y="3414032"/>
            <a:ext cx="6096000" cy="1200329"/>
          </a:xfrm>
          <a:prstGeom prst="rect">
            <a:avLst/>
          </a:prstGeom>
          <a:noFill/>
        </p:spPr>
        <p:txBody>
          <a:bodyPr wrap="square">
            <a:spAutoFit/>
          </a:bodyPr>
          <a:lstStyle/>
          <a:p>
            <a:r>
              <a:rPr lang="en-IN" sz="1200" dirty="0"/>
              <a:t>@PostMapping("save")</a:t>
            </a:r>
          </a:p>
          <a:p>
            <a:r>
              <a:rPr lang="en-IN" sz="1200" dirty="0"/>
              <a:t>@ModelAttribute("user") </a:t>
            </a:r>
          </a:p>
          <a:p>
            <a:r>
              <a:rPr lang="en-IN" sz="1200" dirty="0"/>
              <a:t>public String save(User </a:t>
            </a:r>
            <a:r>
              <a:rPr lang="en-IN" sz="1200" dirty="0" err="1"/>
              <a:t>user</a:t>
            </a:r>
            <a:r>
              <a:rPr lang="en-IN" sz="1200" dirty="0"/>
              <a:t>, Model model) {	</a:t>
            </a:r>
          </a:p>
          <a:p>
            <a:r>
              <a:rPr lang="en-IN" sz="1200" dirty="0"/>
              <a:t>	</a:t>
            </a:r>
            <a:r>
              <a:rPr lang="en-IN" sz="1200" dirty="0" err="1"/>
              <a:t>model.addAttribute</a:t>
            </a:r>
            <a:r>
              <a:rPr lang="en-IN" sz="1200" dirty="0"/>
              <a:t>("user", user);</a:t>
            </a:r>
          </a:p>
          <a:p>
            <a:r>
              <a:rPr lang="en-IN" sz="1200" dirty="0"/>
              <a:t>	return "response";</a:t>
            </a:r>
          </a:p>
          <a:p>
            <a:r>
              <a:rPr lang="en-IN" sz="1200" dirty="0"/>
              <a:t>}</a:t>
            </a:r>
          </a:p>
        </p:txBody>
      </p:sp>
    </p:spTree>
    <p:extLst>
      <p:ext uri="{BB962C8B-B14F-4D97-AF65-F5344CB8AC3E}">
        <p14:creationId xmlns:p14="http://schemas.microsoft.com/office/powerpoint/2010/main" val="294091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A96FA8-BF54-1A99-301F-05CD70706A3A}"/>
              </a:ext>
            </a:extLst>
          </p:cNvPr>
          <p:cNvSpPr txBox="1"/>
          <p:nvPr/>
        </p:nvSpPr>
        <p:spPr>
          <a:xfrm>
            <a:off x="162560" y="2127796"/>
            <a:ext cx="11531600" cy="3693319"/>
          </a:xfrm>
          <a:prstGeom prst="rect">
            <a:avLst/>
          </a:prstGeom>
          <a:noFill/>
        </p:spPr>
        <p:txBody>
          <a:bodyPr wrap="square">
            <a:spAutoFit/>
          </a:bodyPr>
          <a:lstStyle/>
          <a:p>
            <a:pPr marL="285750" indent="-285750" algn="l">
              <a:buFont typeface="Wingdings" panose="05000000000000000000" pitchFamily="2" charset="2"/>
              <a:buChar char="q"/>
            </a:pPr>
            <a:endParaRPr lang="en-US" b="1" dirty="0">
              <a:latin typeface="DM Sans" pitchFamily="2" charset="0"/>
            </a:endParaRPr>
          </a:p>
          <a:p>
            <a:pPr marL="285750" indent="-285750" algn="l">
              <a:buFont typeface="Wingdings" panose="05000000000000000000" pitchFamily="2" charset="2"/>
              <a:buChar char="q"/>
            </a:pPr>
            <a:r>
              <a:rPr lang="en-US" i="0" dirty="0">
                <a:effectLst/>
                <a:latin typeface="DM Sans" pitchFamily="2" charset="0"/>
              </a:rPr>
              <a:t>Spring Interceptor is a concept that is  similar to servlet filter.</a:t>
            </a:r>
          </a:p>
          <a:p>
            <a:pPr marL="285750" indent="-285750" algn="l">
              <a:buFont typeface="Wingdings" panose="05000000000000000000" pitchFamily="2" charset="2"/>
              <a:buChar char="q"/>
            </a:pPr>
            <a:endParaRPr lang="en-US" dirty="0">
              <a:latin typeface="DM Sans" pitchFamily="2" charset="0"/>
            </a:endParaRPr>
          </a:p>
          <a:p>
            <a:pPr marL="285750" indent="-285750">
              <a:buFont typeface="Wingdings" panose="05000000000000000000" pitchFamily="2" charset="2"/>
              <a:buChar char="q"/>
            </a:pPr>
            <a:r>
              <a:rPr lang="en-US" i="0" dirty="0">
                <a:effectLst/>
                <a:latin typeface="DM Sans" pitchFamily="2" charset="0"/>
              </a:rPr>
              <a:t>In Spring, When a request is sent to spring controller, it will have to pass through interceptors(0 or more) before being processed by controller. </a:t>
            </a:r>
          </a:p>
          <a:p>
            <a:pPr marL="285750" indent="-285750">
              <a:buFont typeface="Wingdings" panose="05000000000000000000" pitchFamily="2" charset="2"/>
              <a:buChar char="q"/>
            </a:pPr>
            <a:endParaRPr lang="en-US" i="0" dirty="0">
              <a:effectLst/>
              <a:latin typeface="DM Sans" pitchFamily="2" charset="0"/>
            </a:endParaRPr>
          </a:p>
          <a:p>
            <a:pPr marL="285750" indent="-285750" algn="l">
              <a:buFont typeface="Wingdings" panose="05000000000000000000" pitchFamily="2" charset="2"/>
              <a:buChar char="q"/>
            </a:pPr>
            <a:r>
              <a:rPr lang="en-US" i="0" dirty="0">
                <a:effectLst/>
                <a:latin typeface="DM Sans" pitchFamily="2" charset="0"/>
              </a:rPr>
              <a:t>It is only applied to requests that are sending to a controller.</a:t>
            </a:r>
            <a:endParaRPr lang="en-US" dirty="0">
              <a:latin typeface="DM Sans" pitchFamily="2" charset="0"/>
            </a:endParaRPr>
          </a:p>
          <a:p>
            <a:pPr marL="285750" indent="-285750" algn="l">
              <a:buFont typeface="Wingdings" panose="05000000000000000000" pitchFamily="2" charset="2"/>
              <a:buChar char="q"/>
            </a:pPr>
            <a:endParaRPr lang="en-US" dirty="0">
              <a:latin typeface="DM Sans" pitchFamily="2" charset="0"/>
            </a:endParaRPr>
          </a:p>
          <a:p>
            <a:pPr marL="285750" indent="-285750" algn="l">
              <a:buFont typeface="Wingdings" panose="05000000000000000000" pitchFamily="2" charset="2"/>
              <a:buChar char="q"/>
            </a:pPr>
            <a:r>
              <a:rPr lang="en-US" i="0" dirty="0">
                <a:effectLst/>
                <a:latin typeface="DM Sans" pitchFamily="2" charset="0"/>
              </a:rPr>
              <a:t>In short, It intercept requests and process them. They help to avoid repetitive handler code such as validation, logging and authorization checks etc.</a:t>
            </a:r>
          </a:p>
          <a:p>
            <a:pPr marL="285750" indent="-285750" algn="l">
              <a:buFont typeface="Wingdings" panose="05000000000000000000" pitchFamily="2" charset="2"/>
              <a:buChar char="q"/>
            </a:pPr>
            <a:endParaRPr lang="en-US" i="0" dirty="0">
              <a:effectLst/>
              <a:latin typeface="DM Sans" pitchFamily="2" charset="0"/>
            </a:endParaRPr>
          </a:p>
          <a:p>
            <a:pPr marL="285750" indent="-285750" algn="l">
              <a:buFont typeface="Wingdings" panose="05000000000000000000" pitchFamily="2" charset="2"/>
              <a:buChar char="q"/>
            </a:pPr>
            <a:r>
              <a:rPr lang="en-US" i="0" dirty="0">
                <a:effectLst/>
                <a:latin typeface="DM Sans" pitchFamily="2" charset="0"/>
              </a:rPr>
              <a:t>If you want to preprocess or postprocess on incoming request, then you can use Spring MVC interceptor to do it.</a:t>
            </a:r>
          </a:p>
        </p:txBody>
      </p:sp>
      <p:sp>
        <p:nvSpPr>
          <p:cNvPr id="4" name="TextBox 3">
            <a:extLst>
              <a:ext uri="{FF2B5EF4-FFF2-40B4-BE49-F238E27FC236}">
                <a16:creationId xmlns:a16="http://schemas.microsoft.com/office/drawing/2014/main" id="{2FBAEE73-957C-F9A4-394E-405A449E5EA5}"/>
              </a:ext>
            </a:extLst>
          </p:cNvPr>
          <p:cNvSpPr txBox="1"/>
          <p:nvPr/>
        </p:nvSpPr>
        <p:spPr>
          <a:xfrm>
            <a:off x="477520" y="1442611"/>
            <a:ext cx="6096000" cy="461665"/>
          </a:xfrm>
          <a:prstGeom prst="rect">
            <a:avLst/>
          </a:prstGeom>
          <a:noFill/>
        </p:spPr>
        <p:txBody>
          <a:bodyPr wrap="square">
            <a:spAutoFit/>
          </a:bodyPr>
          <a:lstStyle/>
          <a:p>
            <a:pPr algn="l"/>
            <a:r>
              <a:rPr lang="en-US" sz="2400" b="1" dirty="0">
                <a:solidFill>
                  <a:srgbClr val="FF0000"/>
                </a:solidFill>
                <a:latin typeface="DM Sans" pitchFamily="2" charset="0"/>
              </a:rPr>
              <a:t>Spring MVC interceptor </a:t>
            </a:r>
            <a:r>
              <a:rPr lang="en-US" sz="2400" b="1" i="0" dirty="0">
                <a:solidFill>
                  <a:srgbClr val="FF0000"/>
                </a:solidFill>
                <a:effectLst/>
                <a:latin typeface="DM Sans" pitchFamily="2" charset="0"/>
              </a:rPr>
              <a:t>:- </a:t>
            </a:r>
          </a:p>
        </p:txBody>
      </p:sp>
    </p:spTree>
    <p:extLst>
      <p:ext uri="{BB962C8B-B14F-4D97-AF65-F5344CB8AC3E}">
        <p14:creationId xmlns:p14="http://schemas.microsoft.com/office/powerpoint/2010/main" val="29581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FE869B-A375-7D0C-CCEF-5CE319E901AD}"/>
              </a:ext>
            </a:extLst>
          </p:cNvPr>
          <p:cNvSpPr txBox="1"/>
          <p:nvPr/>
        </p:nvSpPr>
        <p:spPr>
          <a:xfrm>
            <a:off x="477520" y="2276455"/>
            <a:ext cx="9763760" cy="1477328"/>
          </a:xfrm>
          <a:prstGeom prst="rect">
            <a:avLst/>
          </a:prstGeom>
          <a:noFill/>
        </p:spPr>
        <p:txBody>
          <a:bodyPr wrap="square">
            <a:spAutoFit/>
          </a:bodyPr>
          <a:lstStyle/>
          <a:p>
            <a:pPr algn="l"/>
            <a:r>
              <a:rPr lang="en-IN" b="1" dirty="0" err="1">
                <a:solidFill>
                  <a:srgbClr val="2F2F2F"/>
                </a:solidFill>
                <a:effectLst/>
                <a:latin typeface="Tahoma "/>
              </a:rPr>
              <a:t>preHandle</a:t>
            </a:r>
            <a:r>
              <a:rPr lang="en-IN" b="1" dirty="0">
                <a:solidFill>
                  <a:srgbClr val="2F2F2F"/>
                </a:solidFill>
                <a:effectLst/>
                <a:latin typeface="Tahoma "/>
              </a:rPr>
              <a:t>(…)</a:t>
            </a:r>
            <a:r>
              <a:rPr lang="en-IN" b="0" dirty="0">
                <a:solidFill>
                  <a:srgbClr val="2F2F2F"/>
                </a:solidFill>
                <a:effectLst/>
                <a:latin typeface="Tahoma "/>
              </a:rPr>
              <a:t> – </a:t>
            </a:r>
            <a:r>
              <a:rPr lang="en-US" b="0" i="0" dirty="0">
                <a:solidFill>
                  <a:srgbClr val="2F2F2F"/>
                </a:solidFill>
                <a:effectLst/>
                <a:latin typeface="Tahoma "/>
              </a:rPr>
              <a:t>just before the controller </a:t>
            </a:r>
          </a:p>
          <a:p>
            <a:pPr algn="l"/>
            <a:endParaRPr lang="en-US" b="0" i="0" dirty="0">
              <a:solidFill>
                <a:srgbClr val="2F2F2F"/>
              </a:solidFill>
              <a:effectLst/>
              <a:latin typeface="Tahoma "/>
            </a:endParaRPr>
          </a:p>
          <a:p>
            <a:pPr algn="l"/>
            <a:r>
              <a:rPr lang="en-IN" b="1" dirty="0" err="1">
                <a:solidFill>
                  <a:srgbClr val="2F2F2F"/>
                </a:solidFill>
                <a:effectLst/>
                <a:latin typeface="Tahoma "/>
              </a:rPr>
              <a:t>postHandle</a:t>
            </a:r>
            <a:r>
              <a:rPr lang="en-IN" b="1" dirty="0">
                <a:solidFill>
                  <a:srgbClr val="2F2F2F"/>
                </a:solidFill>
                <a:effectLst/>
                <a:latin typeface="Tahoma "/>
              </a:rPr>
              <a:t>(…)</a:t>
            </a:r>
            <a:r>
              <a:rPr lang="en-IN" b="0" dirty="0">
                <a:solidFill>
                  <a:srgbClr val="2F2F2F"/>
                </a:solidFill>
                <a:effectLst/>
                <a:latin typeface="Tahoma "/>
              </a:rPr>
              <a:t> </a:t>
            </a:r>
            <a:r>
              <a:rPr lang="en-IN" b="0" i="0" dirty="0">
                <a:solidFill>
                  <a:srgbClr val="2F2F2F"/>
                </a:solidFill>
                <a:effectLst/>
                <a:latin typeface="Tahoma "/>
              </a:rPr>
              <a:t>–</a:t>
            </a:r>
            <a:r>
              <a:rPr lang="en-US" b="0" i="0" dirty="0">
                <a:solidFill>
                  <a:srgbClr val="2F2F2F"/>
                </a:solidFill>
                <a:effectLst/>
                <a:latin typeface="Tahoma "/>
              </a:rPr>
              <a:t>just after the controller </a:t>
            </a:r>
          </a:p>
          <a:p>
            <a:pPr algn="l"/>
            <a:endParaRPr lang="en-US" b="0" i="0" dirty="0">
              <a:solidFill>
                <a:srgbClr val="2F2F2F"/>
              </a:solidFill>
              <a:effectLst/>
              <a:latin typeface="Tahoma "/>
            </a:endParaRPr>
          </a:p>
          <a:p>
            <a:pPr algn="l"/>
            <a:r>
              <a:rPr lang="en-IN" b="1" dirty="0" err="1">
                <a:solidFill>
                  <a:srgbClr val="2F2F2F"/>
                </a:solidFill>
                <a:effectLst/>
                <a:latin typeface="Tahoma "/>
              </a:rPr>
              <a:t>afterCompletion</a:t>
            </a:r>
            <a:r>
              <a:rPr lang="en-IN" b="1" dirty="0">
                <a:solidFill>
                  <a:srgbClr val="2F2F2F"/>
                </a:solidFill>
                <a:effectLst/>
                <a:latin typeface="Tahoma "/>
              </a:rPr>
              <a:t>(…)</a:t>
            </a:r>
            <a:r>
              <a:rPr lang="en-IN" b="0" dirty="0">
                <a:solidFill>
                  <a:srgbClr val="2F2F2F"/>
                </a:solidFill>
                <a:effectLst/>
                <a:latin typeface="Tahoma "/>
              </a:rPr>
              <a:t> </a:t>
            </a:r>
            <a:r>
              <a:rPr lang="en-IN" b="0" i="0" dirty="0">
                <a:solidFill>
                  <a:srgbClr val="2F2F2F"/>
                </a:solidFill>
                <a:effectLst/>
                <a:latin typeface="Tahoma "/>
              </a:rPr>
              <a:t>–</a:t>
            </a:r>
            <a:r>
              <a:rPr lang="en-US" b="0" i="0" dirty="0">
                <a:solidFill>
                  <a:srgbClr val="2F2F2F"/>
                </a:solidFill>
                <a:effectLst/>
                <a:latin typeface="Tahoma "/>
              </a:rPr>
              <a:t>just before the response sent to view</a:t>
            </a:r>
          </a:p>
        </p:txBody>
      </p:sp>
      <p:sp>
        <p:nvSpPr>
          <p:cNvPr id="5" name="TextBox 4">
            <a:extLst>
              <a:ext uri="{FF2B5EF4-FFF2-40B4-BE49-F238E27FC236}">
                <a16:creationId xmlns:a16="http://schemas.microsoft.com/office/drawing/2014/main" id="{728FA7DA-6BD7-FB09-6165-0BBDFDD886DC}"/>
              </a:ext>
            </a:extLst>
          </p:cNvPr>
          <p:cNvSpPr txBox="1"/>
          <p:nvPr/>
        </p:nvSpPr>
        <p:spPr>
          <a:xfrm>
            <a:off x="477520" y="1423015"/>
            <a:ext cx="11612880" cy="646331"/>
          </a:xfrm>
          <a:prstGeom prst="rect">
            <a:avLst/>
          </a:prstGeom>
          <a:noFill/>
        </p:spPr>
        <p:txBody>
          <a:bodyPr wrap="square">
            <a:spAutoFit/>
          </a:bodyPr>
          <a:lstStyle/>
          <a:p>
            <a:pPr algn="l"/>
            <a:r>
              <a:rPr lang="en-US" b="1" u="none" strike="noStrike" dirty="0" err="1">
                <a:solidFill>
                  <a:srgbClr val="0000EE"/>
                </a:solidFill>
                <a:effectLst/>
                <a:latin typeface="Georgia" panose="02040502050405020303" pitchFamily="18" charset="0"/>
                <a:hlinkClick r:id="rId2"/>
              </a:rPr>
              <a:t>HandlerInterceptor</a:t>
            </a:r>
            <a:r>
              <a:rPr lang="en-US" b="0" dirty="0">
                <a:solidFill>
                  <a:srgbClr val="2F2F2F"/>
                </a:solidFill>
                <a:effectLst/>
                <a:latin typeface="Georgia" panose="02040502050405020303" pitchFamily="18" charset="0"/>
              </a:rPr>
              <a:t> </a:t>
            </a:r>
            <a:r>
              <a:rPr lang="en-US" b="0" i="0" dirty="0">
                <a:solidFill>
                  <a:srgbClr val="2F2F2F"/>
                </a:solidFill>
                <a:effectLst/>
                <a:latin typeface="Georgia" panose="02040502050405020303" pitchFamily="18" charset="0"/>
              </a:rPr>
              <a:t>– </a:t>
            </a:r>
            <a:r>
              <a:rPr lang="en-US" b="0" i="0" dirty="0">
                <a:solidFill>
                  <a:srgbClr val="2F2F2F"/>
                </a:solidFill>
                <a:effectLst/>
                <a:latin typeface=" Tahoma "/>
              </a:rPr>
              <a:t>an interface, which must be implemented by the Spring interceptor classes, has the following three methods.</a:t>
            </a:r>
          </a:p>
        </p:txBody>
      </p:sp>
      <p:pic>
        <p:nvPicPr>
          <p:cNvPr id="7" name="Picture 6" descr="A screenshot of a computer&#10;&#10;Description automatically generated">
            <a:extLst>
              <a:ext uri="{FF2B5EF4-FFF2-40B4-BE49-F238E27FC236}">
                <a16:creationId xmlns:a16="http://schemas.microsoft.com/office/drawing/2014/main" id="{FED29F90-FE95-E385-03F5-2005AF15F886}"/>
              </a:ext>
            </a:extLst>
          </p:cNvPr>
          <p:cNvPicPr>
            <a:picLocks noChangeAspect="1"/>
          </p:cNvPicPr>
          <p:nvPr/>
        </p:nvPicPr>
        <p:blipFill rotWithShape="1">
          <a:blip r:embed="rId3">
            <a:extLst>
              <a:ext uri="{28A0092B-C50C-407E-A947-70E740481C1C}">
                <a14:useLocalDpi xmlns:a14="http://schemas.microsoft.com/office/drawing/2010/main" val="0"/>
              </a:ext>
            </a:extLst>
          </a:blip>
          <a:srcRect l="14787" t="38190" r="17471" b="17553"/>
          <a:stretch/>
        </p:blipFill>
        <p:spPr>
          <a:xfrm>
            <a:off x="2733040" y="3960892"/>
            <a:ext cx="7437120" cy="2733041"/>
          </a:xfrm>
          <a:prstGeom prst="rect">
            <a:avLst/>
          </a:prstGeom>
        </p:spPr>
      </p:pic>
    </p:spTree>
    <p:extLst>
      <p:ext uri="{BB962C8B-B14F-4D97-AF65-F5344CB8AC3E}">
        <p14:creationId xmlns:p14="http://schemas.microsoft.com/office/powerpoint/2010/main" val="269485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8">
            <a:extLst>
              <a:ext uri="{FF2B5EF4-FFF2-40B4-BE49-F238E27FC236}">
                <a16:creationId xmlns:a16="http://schemas.microsoft.com/office/drawing/2014/main" id="{DA9F4773-7113-47E3-991C-193DDD611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2" name="Rectangle 10">
            <a:extLst>
              <a:ext uri="{FF2B5EF4-FFF2-40B4-BE49-F238E27FC236}">
                <a16:creationId xmlns:a16="http://schemas.microsoft.com/office/drawing/2014/main" id="{8F6538AB-4B84-4D7A-BE7C-273BC7B5F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2">
            <a:extLst>
              <a:ext uri="{FF2B5EF4-FFF2-40B4-BE49-F238E27FC236}">
                <a16:creationId xmlns:a16="http://schemas.microsoft.com/office/drawing/2014/main" id="{01E03986-69AA-486A-86D9-6B02E48BAF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 name="TextBox 2">
            <a:extLst>
              <a:ext uri="{FF2B5EF4-FFF2-40B4-BE49-F238E27FC236}">
                <a16:creationId xmlns:a16="http://schemas.microsoft.com/office/drawing/2014/main" id="{CDD419CB-D041-71E4-2017-3615ECF7A2AD}"/>
              </a:ext>
            </a:extLst>
          </p:cNvPr>
          <p:cNvSpPr txBox="1"/>
          <p:nvPr/>
        </p:nvSpPr>
        <p:spPr>
          <a:xfrm>
            <a:off x="642294" y="1541769"/>
            <a:ext cx="2357120" cy="523220"/>
          </a:xfrm>
          <a:prstGeom prst="rect">
            <a:avLst/>
          </a:prstGeom>
          <a:noFill/>
        </p:spPr>
        <p:txBody>
          <a:bodyPr wrap="square" rtlCol="0">
            <a:spAutoFit/>
          </a:bodyPr>
          <a:lstStyle/>
          <a:p>
            <a:pPr>
              <a:spcAft>
                <a:spcPts val="600"/>
              </a:spcAft>
            </a:pPr>
            <a:r>
              <a:rPr lang="en-IN" sz="2800" b="1" dirty="0"/>
              <a:t>Outlines :-</a:t>
            </a:r>
            <a:endParaRPr lang="en-IN" sz="2800" b="1"/>
          </a:p>
        </p:txBody>
      </p:sp>
      <p:graphicFrame>
        <p:nvGraphicFramePr>
          <p:cNvPr id="15" name="TextBox 1">
            <a:extLst>
              <a:ext uri="{FF2B5EF4-FFF2-40B4-BE49-F238E27FC236}">
                <a16:creationId xmlns:a16="http://schemas.microsoft.com/office/drawing/2014/main" id="{A2A569BF-4B37-6F8C-49F7-D6E01F875149}"/>
              </a:ext>
            </a:extLst>
          </p:cNvPr>
          <p:cNvGraphicFramePr/>
          <p:nvPr>
            <p:extLst>
              <p:ext uri="{D42A27DB-BD31-4B8C-83A1-F6EECF244321}">
                <p14:modId xmlns:p14="http://schemas.microsoft.com/office/powerpoint/2010/main" val="1371120958"/>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84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EE5F2-4E77-3244-92F1-AB9562EDA8AD}"/>
              </a:ext>
            </a:extLst>
          </p:cNvPr>
          <p:cNvSpPr txBox="1"/>
          <p:nvPr/>
        </p:nvSpPr>
        <p:spPr>
          <a:xfrm>
            <a:off x="650240" y="2216567"/>
            <a:ext cx="9997440" cy="4431983"/>
          </a:xfrm>
          <a:prstGeom prst="rect">
            <a:avLst/>
          </a:prstGeom>
          <a:noFill/>
        </p:spPr>
        <p:txBody>
          <a:bodyPr wrap="square">
            <a:spAutoFit/>
          </a:bodyPr>
          <a:lstStyle/>
          <a:p>
            <a:pPr marL="285750" indent="-285750" algn="just">
              <a:buFont typeface="Wingdings" panose="05000000000000000000" pitchFamily="2" charset="2"/>
              <a:buChar char="v"/>
            </a:pPr>
            <a:r>
              <a:rPr lang="en-US" sz="2400" i="0" dirty="0">
                <a:solidFill>
                  <a:srgbClr val="000000"/>
                </a:solidFill>
                <a:effectLst/>
                <a:latin typeface="inter-bold"/>
              </a:rPr>
              <a:t>Separate roles</a:t>
            </a:r>
            <a:r>
              <a:rPr lang="en-US" sz="2400" i="0" dirty="0">
                <a:solidFill>
                  <a:srgbClr val="000000"/>
                </a:solidFill>
                <a:effectLst/>
                <a:latin typeface="inter-regular"/>
              </a:rPr>
              <a:t> </a:t>
            </a:r>
          </a:p>
          <a:p>
            <a:pPr algn="just"/>
            <a:endParaRPr lang="en-US" sz="2400" dirty="0">
              <a:solidFill>
                <a:srgbClr val="000000"/>
              </a:solidFill>
              <a:latin typeface="inter-regular"/>
            </a:endParaRPr>
          </a:p>
          <a:p>
            <a:pPr marL="285750" indent="-285750" algn="just">
              <a:buFont typeface="Wingdings" panose="05000000000000000000" pitchFamily="2" charset="2"/>
              <a:buChar char="v"/>
            </a:pPr>
            <a:r>
              <a:rPr lang="en-US" sz="2400" i="0" dirty="0">
                <a:solidFill>
                  <a:srgbClr val="000000"/>
                </a:solidFill>
                <a:effectLst/>
                <a:latin typeface="inter-bold"/>
              </a:rPr>
              <a:t>Powerful Configuration</a:t>
            </a:r>
            <a:r>
              <a:rPr lang="en-US" sz="2400" i="0" dirty="0">
                <a:solidFill>
                  <a:srgbClr val="000000"/>
                </a:solidFill>
                <a:effectLst/>
                <a:latin typeface="inter-regular"/>
              </a:rPr>
              <a:t> </a:t>
            </a:r>
            <a:endParaRPr lang="en-US" sz="2400" dirty="0">
              <a:solidFill>
                <a:srgbClr val="000000"/>
              </a:solidFill>
              <a:latin typeface="inter-regular"/>
            </a:endParaRPr>
          </a:p>
          <a:p>
            <a:pPr marL="285750" indent="-285750" algn="just">
              <a:buFont typeface="Wingdings" panose="05000000000000000000" pitchFamily="2" charset="2"/>
              <a:buChar char="v"/>
            </a:pPr>
            <a:endParaRPr lang="en-US" sz="2400" i="0" dirty="0">
              <a:solidFill>
                <a:srgbClr val="000000"/>
              </a:solidFill>
              <a:effectLst/>
              <a:latin typeface="inter-regular"/>
            </a:endParaRPr>
          </a:p>
          <a:p>
            <a:pPr marL="285750" indent="-285750" algn="just">
              <a:buFont typeface="Wingdings" panose="05000000000000000000" pitchFamily="2" charset="2"/>
              <a:buChar char="v"/>
            </a:pPr>
            <a:r>
              <a:rPr lang="en-US" sz="2400" i="0" dirty="0">
                <a:solidFill>
                  <a:srgbClr val="000000"/>
                </a:solidFill>
                <a:effectLst/>
                <a:latin typeface="inter-bold"/>
              </a:rPr>
              <a:t>Rapid development</a:t>
            </a:r>
            <a:r>
              <a:rPr lang="en-US" sz="2400" i="0" dirty="0">
                <a:solidFill>
                  <a:srgbClr val="000000"/>
                </a:solidFill>
                <a:effectLst/>
                <a:latin typeface="inter-regular"/>
              </a:rPr>
              <a:t> </a:t>
            </a:r>
          </a:p>
          <a:p>
            <a:pPr marL="285750" indent="-285750" algn="just">
              <a:buFont typeface="Wingdings" panose="05000000000000000000" pitchFamily="2" charset="2"/>
              <a:buChar char="v"/>
            </a:pPr>
            <a:endParaRPr lang="en-US" sz="2400" dirty="0">
              <a:solidFill>
                <a:srgbClr val="000000"/>
              </a:solidFill>
              <a:latin typeface="inter-regular"/>
            </a:endParaRPr>
          </a:p>
          <a:p>
            <a:pPr marL="285750" indent="-285750" algn="just">
              <a:buFont typeface="Wingdings" panose="05000000000000000000" pitchFamily="2" charset="2"/>
              <a:buChar char="v"/>
            </a:pPr>
            <a:r>
              <a:rPr lang="en-US" sz="2400" i="0" dirty="0">
                <a:solidFill>
                  <a:srgbClr val="000000"/>
                </a:solidFill>
                <a:effectLst/>
                <a:latin typeface="inter-bold"/>
              </a:rPr>
              <a:t>Reusable business code</a:t>
            </a:r>
            <a:r>
              <a:rPr lang="en-US" sz="2400" i="0" dirty="0">
                <a:solidFill>
                  <a:srgbClr val="000000"/>
                </a:solidFill>
                <a:effectLst/>
                <a:latin typeface="inter-regular"/>
              </a:rPr>
              <a:t> </a:t>
            </a:r>
          </a:p>
          <a:p>
            <a:pPr marL="285750" indent="-285750" algn="just">
              <a:buFont typeface="Wingdings" panose="05000000000000000000" pitchFamily="2" charset="2"/>
              <a:buChar char="v"/>
            </a:pPr>
            <a:endParaRPr lang="en-US" sz="2400" i="0" dirty="0">
              <a:solidFill>
                <a:srgbClr val="000000"/>
              </a:solidFill>
              <a:effectLst/>
              <a:latin typeface="inter-regular"/>
            </a:endParaRPr>
          </a:p>
          <a:p>
            <a:pPr marL="285750" indent="-285750" algn="just">
              <a:buFont typeface="Wingdings" panose="05000000000000000000" pitchFamily="2" charset="2"/>
              <a:buChar char="v"/>
            </a:pPr>
            <a:r>
              <a:rPr lang="en-US" sz="2400" i="0" dirty="0">
                <a:solidFill>
                  <a:srgbClr val="000000"/>
                </a:solidFill>
                <a:effectLst/>
                <a:latin typeface="inter-bold"/>
              </a:rPr>
              <a:t>Easy to test</a:t>
            </a:r>
          </a:p>
          <a:p>
            <a:pPr marL="285750" indent="-285750" algn="just">
              <a:buFont typeface="Wingdings" panose="05000000000000000000" pitchFamily="2" charset="2"/>
              <a:buChar char="v"/>
            </a:pPr>
            <a:endParaRPr lang="en-US" sz="2400" dirty="0">
              <a:solidFill>
                <a:srgbClr val="000000"/>
              </a:solidFill>
              <a:latin typeface="inter-bold"/>
            </a:endParaRPr>
          </a:p>
          <a:p>
            <a:pPr marL="285750" indent="-285750" algn="just">
              <a:buFont typeface="Wingdings" panose="05000000000000000000" pitchFamily="2" charset="2"/>
              <a:buChar char="v"/>
            </a:pPr>
            <a:r>
              <a:rPr lang="en-US" sz="2400" i="0" dirty="0">
                <a:solidFill>
                  <a:srgbClr val="000000"/>
                </a:solidFill>
                <a:effectLst/>
                <a:latin typeface="inter-bold"/>
              </a:rPr>
              <a:t>Flexible Mapping</a:t>
            </a:r>
          </a:p>
          <a:p>
            <a:pPr algn="just"/>
            <a:endParaRPr lang="en-US" i="0" dirty="0">
              <a:solidFill>
                <a:srgbClr val="000000"/>
              </a:solidFill>
              <a:effectLst/>
              <a:latin typeface="inter-regular"/>
            </a:endParaRPr>
          </a:p>
        </p:txBody>
      </p:sp>
      <p:sp>
        <p:nvSpPr>
          <p:cNvPr id="4" name="TextBox 3">
            <a:extLst>
              <a:ext uri="{FF2B5EF4-FFF2-40B4-BE49-F238E27FC236}">
                <a16:creationId xmlns:a16="http://schemas.microsoft.com/office/drawing/2014/main" id="{FBB944CF-0BB6-D6C7-CD65-91AD965D0A6D}"/>
              </a:ext>
            </a:extLst>
          </p:cNvPr>
          <p:cNvSpPr txBox="1"/>
          <p:nvPr/>
        </p:nvSpPr>
        <p:spPr>
          <a:xfrm>
            <a:off x="558800" y="1513840"/>
            <a:ext cx="3053081" cy="461665"/>
          </a:xfrm>
          <a:prstGeom prst="rect">
            <a:avLst/>
          </a:prstGeom>
          <a:noFill/>
        </p:spPr>
        <p:txBody>
          <a:bodyPr wrap="square" rtlCol="0">
            <a:spAutoFit/>
          </a:bodyPr>
          <a:lstStyle/>
          <a:p>
            <a:r>
              <a:rPr lang="en-IN" sz="2400" b="1" dirty="0">
                <a:solidFill>
                  <a:srgbClr val="FF0000"/>
                </a:solidFill>
              </a:rPr>
              <a:t>Summary :-</a:t>
            </a:r>
          </a:p>
        </p:txBody>
      </p:sp>
    </p:spTree>
    <p:extLst>
      <p:ext uri="{BB962C8B-B14F-4D97-AF65-F5344CB8AC3E}">
        <p14:creationId xmlns:p14="http://schemas.microsoft.com/office/powerpoint/2010/main" val="166512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606A-E22E-79CE-9BEB-C77F3793DA6E}"/>
              </a:ext>
            </a:extLst>
          </p:cNvPr>
          <p:cNvSpPr>
            <a:spLocks noGrp="1"/>
          </p:cNvSpPr>
          <p:nvPr>
            <p:ph type="title"/>
          </p:nvPr>
        </p:nvSpPr>
        <p:spPr>
          <a:xfrm>
            <a:off x="667307" y="679280"/>
            <a:ext cx="10146186" cy="2511835"/>
          </a:xfrm>
        </p:spPr>
        <p:txBody>
          <a:bodyPr>
            <a:normAutofit/>
          </a:bodyPr>
          <a:lstStyle/>
          <a:p>
            <a:r>
              <a:rPr lang="en-IN" sz="5400" b="1" dirty="0">
                <a:solidFill>
                  <a:srgbClr val="FF0000"/>
                </a:solidFill>
                <a:latin typeface="Raleway" pitchFamily="2" charset="0"/>
              </a:rPr>
              <a:t>                </a:t>
            </a:r>
            <a:r>
              <a:rPr lang="en-IN" sz="5400" b="1" dirty="0">
                <a:solidFill>
                  <a:srgbClr val="C00000"/>
                </a:solidFill>
                <a:latin typeface="Raleway" pitchFamily="2" charset="0"/>
              </a:rPr>
              <a:t>Thank You !!</a:t>
            </a:r>
          </a:p>
        </p:txBody>
      </p:sp>
    </p:spTree>
    <p:extLst>
      <p:ext uri="{BB962C8B-B14F-4D97-AF65-F5344CB8AC3E}">
        <p14:creationId xmlns:p14="http://schemas.microsoft.com/office/powerpoint/2010/main" val="312371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4EE8AB-6A14-CDB4-3D75-2B4D54D2B718}"/>
              </a:ext>
            </a:extLst>
          </p:cNvPr>
          <p:cNvSpPr txBox="1"/>
          <p:nvPr/>
        </p:nvSpPr>
        <p:spPr>
          <a:xfrm>
            <a:off x="416560" y="1670040"/>
            <a:ext cx="11013440" cy="4801314"/>
          </a:xfrm>
          <a:prstGeom prst="rect">
            <a:avLst/>
          </a:prstGeom>
          <a:noFill/>
        </p:spPr>
        <p:txBody>
          <a:bodyPr wrap="square">
            <a:spAutoFit/>
          </a:bodyPr>
          <a:lstStyle/>
          <a:p>
            <a:r>
              <a:rPr lang="en-US" sz="2800" b="1" dirty="0">
                <a:solidFill>
                  <a:schemeClr val="accent1"/>
                </a:solidFill>
              </a:rPr>
              <a:t>What's Spring MVC ? </a:t>
            </a:r>
          </a:p>
          <a:p>
            <a:endParaRPr lang="en-US" dirty="0"/>
          </a:p>
          <a:p>
            <a:pPr marL="342900" indent="-342900">
              <a:buFont typeface="Wingdings" panose="05000000000000000000" pitchFamily="2" charset="2"/>
              <a:buChar char="§"/>
            </a:pPr>
            <a:r>
              <a:rPr lang="en-US" sz="2000" b="0" i="0" dirty="0">
                <a:effectLst/>
                <a:latin typeface=" Tahoma "/>
              </a:rPr>
              <a:t>Spring MVC framework is a robust Model view controller </a:t>
            </a:r>
            <a:r>
              <a:rPr lang="en-US" sz="2000" dirty="0">
                <a:latin typeface=" Tahoma "/>
              </a:rPr>
              <a:t>design pattern </a:t>
            </a:r>
            <a:r>
              <a:rPr lang="en-US" sz="2000" b="0" i="0" dirty="0">
                <a:effectLst/>
                <a:latin typeface=" Tahoma "/>
              </a:rPr>
              <a:t>which helps us to develop a loosely coupled web application.</a:t>
            </a:r>
          </a:p>
          <a:p>
            <a:pPr marL="342900" indent="-342900">
              <a:buFont typeface="Wingdings" panose="05000000000000000000" pitchFamily="2" charset="2"/>
              <a:buChar char="§"/>
            </a:pPr>
            <a:endParaRPr lang="en-US" sz="2000" b="0" i="0" dirty="0">
              <a:effectLst/>
              <a:latin typeface=" Tahoma "/>
            </a:endParaRPr>
          </a:p>
          <a:p>
            <a:pPr marL="342900" indent="-342900">
              <a:buFont typeface="Wingdings" panose="05000000000000000000" pitchFamily="2" charset="2"/>
              <a:buChar char="§"/>
            </a:pPr>
            <a:r>
              <a:rPr lang="en-US" sz="2000" dirty="0">
                <a:latin typeface=" Tahoma "/>
              </a:rPr>
              <a:t>Open Source developed and maintained by Interface21, recently purchased by VMWare.</a:t>
            </a:r>
          </a:p>
          <a:p>
            <a:endParaRPr lang="en-US" sz="2000" b="0" i="0" dirty="0">
              <a:effectLst/>
              <a:latin typeface=" Tahoma "/>
            </a:endParaRPr>
          </a:p>
          <a:p>
            <a:pPr marL="342900" indent="-342900">
              <a:buFont typeface="Wingdings" panose="05000000000000000000" pitchFamily="2" charset="2"/>
              <a:buChar char="§"/>
            </a:pPr>
            <a:r>
              <a:rPr lang="en-US" sz="2000" b="0" i="0" dirty="0">
                <a:effectLst/>
                <a:latin typeface=" Tahoma "/>
              </a:rPr>
              <a:t>It </a:t>
            </a:r>
            <a:r>
              <a:rPr lang="en-US" sz="2000" dirty="0">
                <a:latin typeface=" Tahoma "/>
              </a:rPr>
              <a:t>is built on the top of servlet API.</a:t>
            </a:r>
          </a:p>
          <a:p>
            <a:pPr marL="342900" indent="-342900">
              <a:buFont typeface="Wingdings" panose="05000000000000000000" pitchFamily="2" charset="2"/>
              <a:buChar char="§"/>
            </a:pPr>
            <a:endParaRPr lang="en-US" sz="2000" dirty="0">
              <a:latin typeface=" Tahoma "/>
            </a:endParaRPr>
          </a:p>
          <a:p>
            <a:pPr marL="342900" indent="-342900">
              <a:buFont typeface="Wingdings" panose="05000000000000000000" pitchFamily="2" charset="2"/>
              <a:buChar char="§"/>
            </a:pPr>
            <a:r>
              <a:rPr lang="en-US" sz="2000" dirty="0">
                <a:latin typeface=" Tahoma "/>
              </a:rPr>
              <a:t> Spring MVC is a sub-framework of  Java Spring Framework.</a:t>
            </a:r>
          </a:p>
          <a:p>
            <a:pPr marL="342900" indent="-342900">
              <a:buFont typeface="Wingdings" panose="05000000000000000000" pitchFamily="2" charset="2"/>
              <a:buChar char="§"/>
            </a:pPr>
            <a:endParaRPr lang="en-US" sz="2000" dirty="0">
              <a:latin typeface=" Tahoma "/>
            </a:endParaRPr>
          </a:p>
          <a:p>
            <a:pPr marL="342900" indent="-342900">
              <a:buFont typeface="Wingdings" panose="05000000000000000000" pitchFamily="2" charset="2"/>
              <a:buChar char="§"/>
            </a:pPr>
            <a:r>
              <a:rPr lang="en-US" sz="2000" dirty="0">
                <a:latin typeface=" Tahoma "/>
              </a:rPr>
              <a:t> Made to simplify the writing and testing of Java web applications</a:t>
            </a:r>
          </a:p>
          <a:p>
            <a:pPr marL="342900" indent="-342900">
              <a:buFont typeface="Wingdings" panose="05000000000000000000" pitchFamily="2" charset="2"/>
              <a:buChar char="§"/>
            </a:pPr>
            <a:endParaRPr lang="en-US" sz="2000" dirty="0">
              <a:latin typeface=" Tahoma "/>
            </a:endParaRPr>
          </a:p>
          <a:p>
            <a:pPr marL="342900" indent="-342900">
              <a:buFont typeface="Wingdings" panose="05000000000000000000" pitchFamily="2" charset="2"/>
              <a:buChar char="§"/>
            </a:pPr>
            <a:r>
              <a:rPr lang="en-US" sz="2000" dirty="0">
                <a:latin typeface=" Tahoma "/>
              </a:rPr>
              <a:t> Fully integrates with the Spring dependency injection (Inversion of Control) framework </a:t>
            </a:r>
          </a:p>
          <a:p>
            <a:pPr marL="342900" indent="-342900">
              <a:buFont typeface="Wingdings" panose="05000000000000000000" pitchFamily="2" charset="2"/>
              <a:buChar char="§"/>
            </a:pPr>
            <a:endParaRPr lang="en-US" sz="2000" dirty="0">
              <a:latin typeface=" Tahoma "/>
            </a:endParaRPr>
          </a:p>
        </p:txBody>
      </p:sp>
    </p:spTree>
    <p:extLst>
      <p:ext uri="{BB962C8B-B14F-4D97-AF65-F5344CB8AC3E}">
        <p14:creationId xmlns:p14="http://schemas.microsoft.com/office/powerpoint/2010/main" val="146304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08763C-77BA-4516-1B36-3DDA643AE250}"/>
              </a:ext>
            </a:extLst>
          </p:cNvPr>
          <p:cNvSpPr txBox="1"/>
          <p:nvPr/>
        </p:nvSpPr>
        <p:spPr>
          <a:xfrm>
            <a:off x="589280" y="1458296"/>
            <a:ext cx="6096000" cy="461665"/>
          </a:xfrm>
          <a:prstGeom prst="rect">
            <a:avLst/>
          </a:prstGeom>
          <a:noFill/>
        </p:spPr>
        <p:txBody>
          <a:bodyPr wrap="square">
            <a:spAutoFit/>
          </a:bodyPr>
          <a:lstStyle/>
          <a:p>
            <a:r>
              <a:rPr lang="en-IN" sz="2400" b="1" i="0" dirty="0">
                <a:solidFill>
                  <a:schemeClr val="accent1"/>
                </a:solidFill>
                <a:effectLst/>
                <a:latin typeface="DM Sans" pitchFamily="2" charset="0"/>
              </a:rPr>
              <a:t>Spring MVC Architecture- </a:t>
            </a:r>
          </a:p>
        </p:txBody>
      </p:sp>
      <p:sp>
        <p:nvSpPr>
          <p:cNvPr id="9" name="TextBox 8">
            <a:extLst>
              <a:ext uri="{FF2B5EF4-FFF2-40B4-BE49-F238E27FC236}">
                <a16:creationId xmlns:a16="http://schemas.microsoft.com/office/drawing/2014/main" id="{6A2FD834-9D13-5D89-8EEC-32DD73BEB6C6}"/>
              </a:ext>
            </a:extLst>
          </p:cNvPr>
          <p:cNvSpPr txBox="1"/>
          <p:nvPr/>
        </p:nvSpPr>
        <p:spPr>
          <a:xfrm>
            <a:off x="284480" y="2242403"/>
            <a:ext cx="11104880" cy="1477328"/>
          </a:xfrm>
          <a:prstGeom prst="rect">
            <a:avLst/>
          </a:prstGeom>
          <a:noFill/>
        </p:spPr>
        <p:txBody>
          <a:bodyPr wrap="square">
            <a:spAutoFit/>
          </a:bodyPr>
          <a:lstStyle/>
          <a:p>
            <a:pPr algn="l"/>
            <a:r>
              <a:rPr lang="en-US" b="1" i="0" dirty="0">
                <a:solidFill>
                  <a:srgbClr val="4B4B4B"/>
                </a:solidFill>
                <a:effectLst/>
                <a:latin typeface="DM Sans" pitchFamily="2" charset="0"/>
              </a:rPr>
              <a:t>1</a:t>
            </a:r>
            <a:r>
              <a:rPr lang="en-US" b="1" i="0" dirty="0">
                <a:solidFill>
                  <a:schemeClr val="accent1"/>
                </a:solidFill>
                <a:effectLst/>
                <a:latin typeface="DM Sans" pitchFamily="2" charset="0"/>
              </a:rPr>
              <a:t>. Model:</a:t>
            </a:r>
            <a:r>
              <a:rPr lang="en-US" b="0" i="0" dirty="0">
                <a:solidFill>
                  <a:schemeClr val="accent1"/>
                </a:solidFill>
                <a:effectLst/>
                <a:latin typeface="DM Sans" pitchFamily="2" charset="0"/>
              </a:rPr>
              <a:t> </a:t>
            </a:r>
            <a:r>
              <a:rPr lang="en-US" b="0" i="0" dirty="0">
                <a:solidFill>
                  <a:schemeClr val="accent1"/>
                </a:solidFill>
                <a:effectLst/>
                <a:latin typeface="inter-regular"/>
              </a:rPr>
              <a:t> </a:t>
            </a:r>
            <a:r>
              <a:rPr lang="en-US" b="0" i="0" dirty="0">
                <a:solidFill>
                  <a:srgbClr val="000000"/>
                </a:solidFill>
                <a:effectLst/>
                <a:latin typeface="inter-regular"/>
              </a:rPr>
              <a:t>A model contains the data of the application. A data can be a single object or a collection of objects. </a:t>
            </a:r>
          </a:p>
          <a:p>
            <a:pPr algn="l"/>
            <a:r>
              <a:rPr lang="en-US" b="0" i="0" dirty="0">
                <a:effectLst/>
                <a:latin typeface="DM Sans" pitchFamily="2" charset="0"/>
              </a:rPr>
              <a:t>              It generally includes POJO in the form of business objects.</a:t>
            </a:r>
          </a:p>
          <a:p>
            <a:pPr algn="l"/>
            <a:endParaRPr lang="en-US" dirty="0">
              <a:solidFill>
                <a:srgbClr val="4B4B4B"/>
              </a:solidFill>
              <a:latin typeface="DM Sans" pitchFamily="2" charset="0"/>
            </a:endParaRPr>
          </a:p>
          <a:p>
            <a:pPr algn="l"/>
            <a:endParaRPr lang="en-US" b="0" i="0" dirty="0">
              <a:solidFill>
                <a:srgbClr val="4B4B4B"/>
              </a:solidFill>
              <a:effectLst/>
              <a:latin typeface="DM Sans" pitchFamily="2" charset="0"/>
            </a:endParaRPr>
          </a:p>
          <a:p>
            <a:pPr algn="l"/>
            <a:endParaRPr lang="en-US" b="0" i="0" dirty="0">
              <a:solidFill>
                <a:srgbClr val="4B4B4B"/>
              </a:solidFill>
              <a:effectLst/>
              <a:latin typeface="DM Sans" pitchFamily="2" charset="0"/>
            </a:endParaRPr>
          </a:p>
        </p:txBody>
      </p:sp>
      <p:sp>
        <p:nvSpPr>
          <p:cNvPr id="11" name="TextBox 10">
            <a:extLst>
              <a:ext uri="{FF2B5EF4-FFF2-40B4-BE49-F238E27FC236}">
                <a16:creationId xmlns:a16="http://schemas.microsoft.com/office/drawing/2014/main" id="{3F935D18-7A66-AFC2-3DA1-668C23160596}"/>
              </a:ext>
            </a:extLst>
          </p:cNvPr>
          <p:cNvSpPr txBox="1"/>
          <p:nvPr/>
        </p:nvSpPr>
        <p:spPr>
          <a:xfrm>
            <a:off x="284480" y="3287822"/>
            <a:ext cx="11755120" cy="2862322"/>
          </a:xfrm>
          <a:prstGeom prst="rect">
            <a:avLst/>
          </a:prstGeom>
          <a:noFill/>
        </p:spPr>
        <p:txBody>
          <a:bodyPr wrap="square">
            <a:spAutoFit/>
          </a:bodyPr>
          <a:lstStyle/>
          <a:p>
            <a:r>
              <a:rPr lang="en-US" b="1" i="0" dirty="0">
                <a:solidFill>
                  <a:srgbClr val="4B4B4B"/>
                </a:solidFill>
                <a:effectLst/>
                <a:latin typeface="DM Sans" pitchFamily="2" charset="0"/>
              </a:rPr>
              <a:t>2</a:t>
            </a:r>
            <a:r>
              <a:rPr lang="en-US" b="1" i="0" dirty="0">
                <a:solidFill>
                  <a:schemeClr val="accent1"/>
                </a:solidFill>
                <a:effectLst/>
                <a:latin typeface="DM Sans" pitchFamily="2" charset="0"/>
              </a:rPr>
              <a:t>. View:</a:t>
            </a:r>
            <a:r>
              <a:rPr lang="en-US" b="0" i="0" dirty="0">
                <a:solidFill>
                  <a:schemeClr val="accent1"/>
                </a:solidFill>
                <a:effectLst/>
                <a:latin typeface="DM Sans" pitchFamily="2" charset="0"/>
              </a:rPr>
              <a:t>  </a:t>
            </a:r>
            <a:r>
              <a:rPr lang="en-US" b="0" i="0" dirty="0">
                <a:solidFill>
                  <a:srgbClr val="000000"/>
                </a:solidFill>
                <a:effectLst/>
                <a:latin typeface="inter-regular"/>
              </a:rPr>
              <a:t>A view represents the provided information in a particular format</a:t>
            </a:r>
            <a:r>
              <a:rPr lang="en-US" b="0" i="0" dirty="0">
                <a:effectLst/>
                <a:latin typeface="inter-regular"/>
              </a:rPr>
              <a:t>. It will render application data on UI. </a:t>
            </a:r>
          </a:p>
          <a:p>
            <a:pPr algn="l"/>
            <a:endParaRPr lang="en-US" b="0" i="0" dirty="0">
              <a:solidFill>
                <a:srgbClr val="000000"/>
              </a:solidFill>
              <a:effectLst/>
              <a:latin typeface="inter-regular"/>
            </a:endParaRPr>
          </a:p>
          <a:p>
            <a:pPr algn="l"/>
            <a:r>
              <a:rPr lang="en-US" b="0" i="0" dirty="0">
                <a:solidFill>
                  <a:srgbClr val="000000"/>
                </a:solidFill>
                <a:effectLst/>
                <a:latin typeface="inter-regular"/>
              </a:rPr>
              <a:t>    Generally, JSP+JSTL is used to create a view page.</a:t>
            </a:r>
          </a:p>
          <a:p>
            <a:pPr algn="l"/>
            <a:r>
              <a:rPr lang="en-US" b="0" i="0" dirty="0">
                <a:solidFill>
                  <a:srgbClr val="000000"/>
                </a:solidFill>
                <a:effectLst/>
                <a:latin typeface="inter-regular"/>
              </a:rPr>
              <a:t> Although spring also supports other view technologies such as Apache Velocity, </a:t>
            </a:r>
            <a:r>
              <a:rPr lang="en-US" b="0" i="0" dirty="0" err="1">
                <a:solidFill>
                  <a:srgbClr val="000000"/>
                </a:solidFill>
                <a:effectLst/>
                <a:latin typeface="inter-regular"/>
              </a:rPr>
              <a:t>Thymeleaf</a:t>
            </a:r>
            <a:r>
              <a:rPr lang="en-US" b="0" i="0" dirty="0">
                <a:solidFill>
                  <a:srgbClr val="000000"/>
                </a:solidFill>
                <a:effectLst/>
                <a:latin typeface="inter-regular"/>
              </a:rPr>
              <a:t> and </a:t>
            </a:r>
            <a:r>
              <a:rPr lang="en-US" b="0" i="0" dirty="0" err="1">
                <a:solidFill>
                  <a:srgbClr val="000000"/>
                </a:solidFill>
                <a:effectLst/>
                <a:latin typeface="inter-regular"/>
              </a:rPr>
              <a:t>FreeMarker</a:t>
            </a:r>
            <a:r>
              <a:rPr lang="en-US" b="0" i="0" dirty="0">
                <a:solidFill>
                  <a:srgbClr val="000000"/>
                </a:solidFill>
                <a:effectLst/>
                <a:latin typeface="inter-regular"/>
              </a:rPr>
              <a:t>.</a:t>
            </a:r>
            <a:endParaRPr lang="en-US" b="0" i="0" dirty="0">
              <a:solidFill>
                <a:srgbClr val="4B4B4B"/>
              </a:solidFill>
              <a:effectLst/>
              <a:latin typeface="DM Sans" pitchFamily="2" charset="0"/>
            </a:endParaRPr>
          </a:p>
          <a:p>
            <a:pPr algn="l"/>
            <a:endParaRPr lang="en-US" b="0" i="0" dirty="0">
              <a:solidFill>
                <a:srgbClr val="4B4B4B"/>
              </a:solidFill>
              <a:effectLst/>
              <a:latin typeface="DM Sans" pitchFamily="2" charset="0"/>
            </a:endParaRPr>
          </a:p>
          <a:p>
            <a:pPr algn="l"/>
            <a:endParaRPr lang="en-US" b="0" i="0" dirty="0">
              <a:solidFill>
                <a:srgbClr val="4B4B4B"/>
              </a:solidFill>
              <a:effectLst/>
              <a:latin typeface="DM Sans" pitchFamily="2" charset="0"/>
            </a:endParaRPr>
          </a:p>
          <a:p>
            <a:pPr algn="l"/>
            <a:r>
              <a:rPr lang="en-US" b="1" i="0" dirty="0">
                <a:solidFill>
                  <a:srgbClr val="4B4B4B"/>
                </a:solidFill>
                <a:effectLst/>
                <a:latin typeface="DM Sans" pitchFamily="2" charset="0"/>
              </a:rPr>
              <a:t>3. </a:t>
            </a:r>
            <a:r>
              <a:rPr lang="en-US" b="1" i="0" dirty="0">
                <a:solidFill>
                  <a:schemeClr val="accent1"/>
                </a:solidFill>
                <a:effectLst/>
                <a:latin typeface="DM Sans" pitchFamily="2" charset="0"/>
              </a:rPr>
              <a:t>Controller:</a:t>
            </a:r>
            <a:r>
              <a:rPr lang="en-US" b="0" i="0" dirty="0">
                <a:solidFill>
                  <a:schemeClr val="accent1"/>
                </a:solidFill>
                <a:effectLst/>
                <a:latin typeface="DM Sans" pitchFamily="2" charset="0"/>
              </a:rPr>
              <a:t> </a:t>
            </a:r>
            <a:r>
              <a:rPr lang="en-US" dirty="0">
                <a:solidFill>
                  <a:schemeClr val="accent1"/>
                </a:solidFill>
                <a:latin typeface="DM Sans" pitchFamily="2" charset="0"/>
              </a:rPr>
              <a:t> </a:t>
            </a:r>
            <a:r>
              <a:rPr lang="en-US" b="0" i="0" dirty="0">
                <a:solidFill>
                  <a:srgbClr val="000000"/>
                </a:solidFill>
                <a:effectLst/>
                <a:latin typeface="inter-regular"/>
              </a:rPr>
              <a:t>A controller contains the business logic of an application. It </a:t>
            </a:r>
            <a:r>
              <a:rPr lang="en-US" b="0" i="0" dirty="0">
                <a:effectLst/>
                <a:latin typeface="inter-regular"/>
              </a:rPr>
              <a:t>takes care of processing user request and  calling back-end services. </a:t>
            </a:r>
          </a:p>
          <a:p>
            <a:pPr algn="l"/>
            <a:endParaRPr lang="en-US" b="0" i="0" dirty="0">
              <a:effectLst/>
              <a:latin typeface="inter-regular"/>
            </a:endParaRPr>
          </a:p>
          <a:p>
            <a:pPr algn="l"/>
            <a:r>
              <a:rPr lang="en-US" b="0" i="0" dirty="0">
                <a:solidFill>
                  <a:srgbClr val="000000"/>
                </a:solidFill>
                <a:effectLst/>
                <a:latin typeface="inter-regular"/>
              </a:rPr>
              <a:t>Here, the @Controller annotation is used to mark the class as the controller.</a:t>
            </a:r>
          </a:p>
        </p:txBody>
      </p:sp>
    </p:spTree>
    <p:extLst>
      <p:ext uri="{BB962C8B-B14F-4D97-AF65-F5344CB8AC3E}">
        <p14:creationId xmlns:p14="http://schemas.microsoft.com/office/powerpoint/2010/main" val="377997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3C8DEE-B611-FC03-9606-0086751FEA2E}"/>
              </a:ext>
            </a:extLst>
          </p:cNvPr>
          <p:cNvPicPr>
            <a:picLocks noChangeAspect="1"/>
          </p:cNvPicPr>
          <p:nvPr/>
        </p:nvPicPr>
        <p:blipFill>
          <a:blip r:embed="rId2"/>
          <a:stretch>
            <a:fillRect/>
          </a:stretch>
        </p:blipFill>
        <p:spPr>
          <a:xfrm>
            <a:off x="2794000" y="1278572"/>
            <a:ext cx="7650480" cy="5477828"/>
          </a:xfrm>
          <a:prstGeom prst="rect">
            <a:avLst/>
          </a:prstGeom>
        </p:spPr>
      </p:pic>
      <p:sp>
        <p:nvSpPr>
          <p:cNvPr id="2" name="TextBox 1">
            <a:extLst>
              <a:ext uri="{FF2B5EF4-FFF2-40B4-BE49-F238E27FC236}">
                <a16:creationId xmlns:a16="http://schemas.microsoft.com/office/drawing/2014/main" id="{C6B31DA0-C382-2E8D-4CB9-E85A2A9236F8}"/>
              </a:ext>
            </a:extLst>
          </p:cNvPr>
          <p:cNvSpPr txBox="1"/>
          <p:nvPr/>
        </p:nvSpPr>
        <p:spPr>
          <a:xfrm>
            <a:off x="264160" y="1503680"/>
            <a:ext cx="3992880" cy="461665"/>
          </a:xfrm>
          <a:prstGeom prst="rect">
            <a:avLst/>
          </a:prstGeom>
          <a:noFill/>
        </p:spPr>
        <p:txBody>
          <a:bodyPr wrap="square" rtlCol="0">
            <a:spAutoFit/>
          </a:bodyPr>
          <a:lstStyle/>
          <a:p>
            <a:r>
              <a:rPr lang="en-IN" sz="2400" b="1" dirty="0">
                <a:solidFill>
                  <a:schemeClr val="accent1"/>
                </a:solidFill>
              </a:rPr>
              <a:t>Spring MVC Workflow :-</a:t>
            </a:r>
          </a:p>
        </p:txBody>
      </p:sp>
    </p:spTree>
    <p:extLst>
      <p:ext uri="{BB962C8B-B14F-4D97-AF65-F5344CB8AC3E}">
        <p14:creationId xmlns:p14="http://schemas.microsoft.com/office/powerpoint/2010/main" val="421032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EF93A0-0900-BF04-93E6-2BD222FFEE00}"/>
              </a:ext>
            </a:extLst>
          </p:cNvPr>
          <p:cNvSpPr txBox="1"/>
          <p:nvPr/>
        </p:nvSpPr>
        <p:spPr>
          <a:xfrm>
            <a:off x="508000" y="1591995"/>
            <a:ext cx="11684000" cy="1908215"/>
          </a:xfrm>
          <a:prstGeom prst="rect">
            <a:avLst/>
          </a:prstGeom>
          <a:noFill/>
        </p:spPr>
        <p:txBody>
          <a:bodyPr wrap="square">
            <a:spAutoFit/>
          </a:bodyPr>
          <a:lstStyle/>
          <a:p>
            <a:pPr algn="l"/>
            <a:r>
              <a:rPr lang="en-US" sz="2000" b="1" dirty="0">
                <a:solidFill>
                  <a:srgbClr val="FF0000"/>
                </a:solidFill>
                <a:effectLst/>
                <a:latin typeface="+mj-lt"/>
              </a:rPr>
              <a:t>Spring</a:t>
            </a:r>
            <a:r>
              <a:rPr lang="en-US" sz="2000" b="1" dirty="0">
                <a:solidFill>
                  <a:srgbClr val="FF0000"/>
                </a:solidFill>
                <a:effectLst/>
                <a:latin typeface="DM Sans" pitchFamily="2" charset="0"/>
              </a:rPr>
              <a:t> </a:t>
            </a:r>
            <a:r>
              <a:rPr lang="en-US" sz="2000" b="1" dirty="0" err="1">
                <a:solidFill>
                  <a:srgbClr val="FF0000"/>
                </a:solidFill>
                <a:effectLst/>
                <a:latin typeface="+mj-lt"/>
              </a:rPr>
              <a:t>DispatcherServlet</a:t>
            </a:r>
            <a:r>
              <a:rPr lang="en-US" sz="2000" b="1" dirty="0">
                <a:solidFill>
                  <a:srgbClr val="FF0000"/>
                </a:solidFill>
                <a:effectLst/>
                <a:latin typeface="+mj-lt"/>
              </a:rPr>
              <a:t> :- </a:t>
            </a:r>
            <a:r>
              <a:rPr lang="en-US" sz="2000" b="1" i="0" dirty="0">
                <a:solidFill>
                  <a:srgbClr val="404040"/>
                </a:solidFill>
                <a:effectLst/>
                <a:latin typeface="-apple-system"/>
              </a:rPr>
              <a:t>The </a:t>
            </a:r>
            <a:r>
              <a:rPr lang="en-US" sz="2000" b="1" dirty="0" err="1">
                <a:solidFill>
                  <a:srgbClr val="404040"/>
                </a:solidFill>
                <a:effectLst/>
                <a:latin typeface="-apple-system"/>
              </a:rPr>
              <a:t>DispatcherServlet</a:t>
            </a:r>
            <a:r>
              <a:rPr lang="en-US" sz="2000" b="1" i="0" dirty="0">
                <a:solidFill>
                  <a:srgbClr val="404040"/>
                </a:solidFill>
                <a:effectLst/>
                <a:latin typeface="-apple-system"/>
              </a:rPr>
              <a:t> is responsible for handling incoming HTTP requests and delegating them to the appropriate controller method for processing</a:t>
            </a:r>
            <a:r>
              <a:rPr lang="en-US" sz="2000" b="0" i="0" dirty="0">
                <a:solidFill>
                  <a:srgbClr val="404040"/>
                </a:solidFill>
                <a:effectLst/>
                <a:latin typeface="-apple-system"/>
              </a:rPr>
              <a:t>.</a:t>
            </a:r>
            <a:r>
              <a:rPr lang="en-US" sz="2000" b="1" dirty="0">
                <a:solidFill>
                  <a:srgbClr val="FF0000"/>
                </a:solidFill>
                <a:effectLst/>
                <a:latin typeface="+mj-lt"/>
              </a:rPr>
              <a:t> </a:t>
            </a:r>
          </a:p>
          <a:p>
            <a:pPr algn="l"/>
            <a:endParaRPr lang="en-US" sz="2000" b="1" dirty="0">
              <a:solidFill>
                <a:srgbClr val="FF0000"/>
              </a:solidFill>
              <a:effectLst/>
              <a:latin typeface="+mj-lt"/>
            </a:endParaRPr>
          </a:p>
          <a:p>
            <a:pPr algn="l"/>
            <a:endParaRPr lang="en-US" sz="2000" b="1" dirty="0">
              <a:solidFill>
                <a:srgbClr val="FF0000"/>
              </a:solidFill>
              <a:latin typeface="+mj-lt"/>
            </a:endParaRPr>
          </a:p>
          <a:p>
            <a:pPr algn="l"/>
            <a:endParaRPr lang="en-US" sz="2000" b="1" dirty="0">
              <a:solidFill>
                <a:srgbClr val="FF0000"/>
              </a:solidFill>
              <a:effectLst/>
              <a:latin typeface="+mj-lt"/>
            </a:endParaRPr>
          </a:p>
          <a:p>
            <a:pPr algn="l"/>
            <a:endParaRPr lang="en-US" b="1" i="0" dirty="0">
              <a:solidFill>
                <a:srgbClr val="5471FF"/>
              </a:solidFill>
              <a:effectLst/>
              <a:latin typeface="DM Sans" pitchFamily="2" charset="0"/>
            </a:endParaRPr>
          </a:p>
        </p:txBody>
      </p:sp>
      <p:sp>
        <p:nvSpPr>
          <p:cNvPr id="4" name="TextBox 3">
            <a:extLst>
              <a:ext uri="{FF2B5EF4-FFF2-40B4-BE49-F238E27FC236}">
                <a16:creationId xmlns:a16="http://schemas.microsoft.com/office/drawing/2014/main" id="{EF2F9923-9F45-F5A8-02CF-6BE9F6F5D131}"/>
              </a:ext>
            </a:extLst>
          </p:cNvPr>
          <p:cNvSpPr txBox="1"/>
          <p:nvPr/>
        </p:nvSpPr>
        <p:spPr>
          <a:xfrm>
            <a:off x="345440" y="2546102"/>
            <a:ext cx="11501120" cy="424731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Raleway" pitchFamily="2" charset="0"/>
              </a:rPr>
              <a:t>The</a:t>
            </a:r>
            <a:r>
              <a:rPr lang="en-US" b="0" i="1" u="none" strike="noStrike" dirty="0">
                <a:solidFill>
                  <a:srgbClr val="267438"/>
                </a:solidFill>
                <a:effectLst/>
                <a:latin typeface="Raleway" pitchFamily="2" charset="0"/>
                <a:hlinkClick r:id="rId2"/>
              </a:rPr>
              <a:t> </a:t>
            </a:r>
            <a:r>
              <a:rPr lang="en-US" b="0" u="none" strike="noStrike" dirty="0" err="1">
                <a:solidFill>
                  <a:srgbClr val="267438"/>
                </a:solidFill>
                <a:effectLst/>
                <a:latin typeface="Raleway" pitchFamily="2" charset="0"/>
                <a:hlinkClick r:id="rId2"/>
              </a:rPr>
              <a:t>DispatcherServlet</a:t>
            </a:r>
            <a:r>
              <a:rPr lang="en-US" b="0" i="1" u="none" strike="noStrike" dirty="0">
                <a:solidFill>
                  <a:srgbClr val="267438"/>
                </a:solidFill>
                <a:effectLst/>
                <a:latin typeface="Raleway" pitchFamily="2" charset="0"/>
                <a:hlinkClick r:id="rId2"/>
              </a:rPr>
              <a:t> </a:t>
            </a:r>
            <a:r>
              <a:rPr lang="en-US" b="0" i="0" dirty="0">
                <a:solidFill>
                  <a:srgbClr val="000000"/>
                </a:solidFill>
                <a:effectLst/>
                <a:latin typeface="Raleway" pitchFamily="2" charset="0"/>
              </a:rPr>
              <a:t>is the front controller in Spring web applications.</a:t>
            </a:r>
          </a:p>
          <a:p>
            <a:pPr marL="285750" indent="-285750">
              <a:buFont typeface="Arial" panose="020B0604020202020204" pitchFamily="34" charset="0"/>
              <a:buChar char="•"/>
            </a:pPr>
            <a:endParaRPr lang="en-US" b="0" i="0" dirty="0">
              <a:solidFill>
                <a:srgbClr val="000000"/>
              </a:solidFill>
              <a:effectLst/>
              <a:latin typeface="Raleway" pitchFamily="2" charset="0"/>
            </a:endParaRPr>
          </a:p>
          <a:p>
            <a:pPr marL="285750" indent="-285750">
              <a:buFont typeface="Arial" panose="020B0604020202020204" pitchFamily="34" charset="0"/>
              <a:buChar char="•"/>
            </a:pPr>
            <a:r>
              <a:rPr lang="en-US" b="0" i="0" dirty="0">
                <a:solidFill>
                  <a:srgbClr val="000000"/>
                </a:solidFill>
                <a:effectLst/>
                <a:latin typeface="Raleway" pitchFamily="2" charset="0"/>
              </a:rPr>
              <a:t>It’s used to create web applications and REST services in Spring MVC. </a:t>
            </a:r>
          </a:p>
          <a:p>
            <a:pPr marL="285750" indent="-285750">
              <a:buFont typeface="Arial" panose="020B0604020202020204" pitchFamily="34" charset="0"/>
              <a:buChar char="•"/>
            </a:pPr>
            <a:endParaRPr lang="en-US" b="0" i="0" dirty="0">
              <a:solidFill>
                <a:srgbClr val="000000"/>
              </a:solidFill>
              <a:effectLst/>
              <a:latin typeface="Raleway" pitchFamily="2" charset="0"/>
            </a:endParaRPr>
          </a:p>
          <a:p>
            <a:pPr marL="285750" indent="-285750">
              <a:buFont typeface="Arial" panose="020B0604020202020204" pitchFamily="34" charset="0"/>
              <a:buChar char="•"/>
            </a:pPr>
            <a:r>
              <a:rPr lang="en-US" b="0" i="0" dirty="0">
                <a:solidFill>
                  <a:srgbClr val="000000"/>
                </a:solidFill>
                <a:effectLst/>
                <a:latin typeface="Raleway" pitchFamily="2" charset="0"/>
              </a:rPr>
              <a:t>In a traditional Spring web application, this servlet is defined in the </a:t>
            </a:r>
            <a:r>
              <a:rPr lang="en-US" b="0" i="1" dirty="0">
                <a:solidFill>
                  <a:srgbClr val="000000"/>
                </a:solidFill>
                <a:effectLst/>
                <a:latin typeface="Raleway" pitchFamily="2" charset="0"/>
              </a:rPr>
              <a:t>web.xml</a:t>
            </a:r>
            <a:r>
              <a:rPr lang="en-US" b="0" i="0" dirty="0">
                <a:solidFill>
                  <a:srgbClr val="000000"/>
                </a:solidFill>
                <a:effectLst/>
                <a:latin typeface="Raleway" pitchFamily="2" charset="0"/>
              </a:rPr>
              <a:t> file.</a:t>
            </a:r>
          </a:p>
          <a:p>
            <a:pPr marL="285750" indent="-285750">
              <a:buFont typeface="Arial" panose="020B0604020202020204" pitchFamily="34" charset="0"/>
              <a:buChar char="•"/>
            </a:pPr>
            <a:endParaRPr lang="en-US" dirty="0">
              <a:solidFill>
                <a:srgbClr val="000000"/>
              </a:solidFill>
              <a:latin typeface="Raleway" pitchFamily="2" charset="0"/>
            </a:endParaRPr>
          </a:p>
          <a:p>
            <a:pPr marL="285750" indent="-285750">
              <a:buFont typeface="Arial" panose="020B0604020202020204" pitchFamily="34" charset="0"/>
              <a:buChar char="•"/>
            </a:pPr>
            <a:r>
              <a:rPr lang="en-US" b="0" dirty="0">
                <a:solidFill>
                  <a:srgbClr val="000000"/>
                </a:solidFill>
                <a:effectLst/>
                <a:latin typeface="Raleway" pitchFamily="2" charset="0"/>
              </a:rPr>
              <a:t>It</a:t>
            </a:r>
            <a:r>
              <a:rPr lang="en-US" b="0" i="1" dirty="0">
                <a:solidFill>
                  <a:srgbClr val="000000"/>
                </a:solidFill>
                <a:effectLst/>
                <a:latin typeface="Raleway" pitchFamily="2" charset="0"/>
              </a:rPr>
              <a:t> </a:t>
            </a:r>
            <a:r>
              <a:rPr lang="en-US" b="0" i="0" dirty="0">
                <a:solidFill>
                  <a:srgbClr val="000000"/>
                </a:solidFill>
                <a:effectLst/>
                <a:latin typeface="Raleway" pitchFamily="2" charset="0"/>
              </a:rPr>
              <a:t>receives all the HTTP requests and delegates them to controller classes.</a:t>
            </a:r>
            <a:endParaRPr lang="en-US" dirty="0">
              <a:solidFill>
                <a:srgbClr val="000000"/>
              </a:solidFill>
              <a:latin typeface="Raleway" pitchFamily="2" charset="0"/>
            </a:endParaRPr>
          </a:p>
          <a:p>
            <a:pPr marL="285750" indent="-285750">
              <a:buFont typeface="Arial" panose="020B0604020202020204" pitchFamily="34" charset="0"/>
              <a:buChar char="•"/>
            </a:pPr>
            <a:endParaRPr lang="en-US" b="1" i="1" dirty="0">
              <a:solidFill>
                <a:srgbClr val="000000"/>
              </a:solidFill>
              <a:latin typeface="Raleway" pitchFamily="2" charset="0"/>
            </a:endParaRPr>
          </a:p>
          <a:p>
            <a:pPr marL="285750" indent="-285750">
              <a:buFont typeface="Arial" panose="020B0604020202020204" pitchFamily="34" charset="0"/>
              <a:buChar char="•"/>
            </a:pPr>
            <a:r>
              <a:rPr lang="en-US" i="0" dirty="0">
                <a:solidFill>
                  <a:srgbClr val="000000"/>
                </a:solidFill>
                <a:effectLst/>
                <a:latin typeface="Raleway" pitchFamily="2" charset="0"/>
              </a:rPr>
              <a:t>The Spring Boot autoconfiguration registers and configures the </a:t>
            </a:r>
            <a:r>
              <a:rPr lang="en-US" i="1" dirty="0" err="1">
                <a:solidFill>
                  <a:srgbClr val="000000"/>
                </a:solidFill>
                <a:effectLst/>
                <a:latin typeface="Raleway" pitchFamily="2" charset="0"/>
              </a:rPr>
              <a:t>DispatcherServlet</a:t>
            </a:r>
            <a:r>
              <a:rPr lang="en-US" i="0" dirty="0">
                <a:solidFill>
                  <a:srgbClr val="000000"/>
                </a:solidFill>
                <a:effectLst/>
                <a:latin typeface="Raleway" pitchFamily="2" charset="0"/>
              </a:rPr>
              <a:t> automatically.</a:t>
            </a:r>
          </a:p>
          <a:p>
            <a:pPr marL="285750" indent="-285750">
              <a:buFont typeface="Arial" panose="020B0604020202020204" pitchFamily="34" charset="0"/>
              <a:buChar char="•"/>
            </a:pPr>
            <a:endParaRPr lang="en-US" dirty="0">
              <a:latin typeface="Raleway" pitchFamily="2" charset="0"/>
            </a:endParaRPr>
          </a:p>
          <a:p>
            <a:pPr marL="285750" indent="-285750">
              <a:buFont typeface="Arial" panose="020B0604020202020204" pitchFamily="34" charset="0"/>
              <a:buChar char="•"/>
            </a:pPr>
            <a:r>
              <a:rPr kumimoji="0" lang="en-US" altLang="en-US" b="0" i="0" u="none" strike="noStrike" cap="none" normalizeH="0" baseline="0" dirty="0">
                <a:ln>
                  <a:noFill/>
                </a:ln>
                <a:effectLst/>
                <a:latin typeface="Raleway" pitchFamily="2" charset="0"/>
              </a:rPr>
              <a:t>In most cases, applications have only a single </a:t>
            </a:r>
            <a:r>
              <a:rPr kumimoji="0" lang="en-US" altLang="en-US" b="0" i="1" u="none" strike="noStrike" cap="none" normalizeH="0" baseline="0" dirty="0" err="1">
                <a:ln>
                  <a:noFill/>
                </a:ln>
                <a:effectLst/>
                <a:latin typeface="Raleway" pitchFamily="2" charset="0"/>
              </a:rPr>
              <a:t>DispatcherServlet</a:t>
            </a:r>
            <a:r>
              <a:rPr kumimoji="0" lang="en-US" altLang="en-US" b="0" i="0" u="none" strike="noStrike" cap="none" normalizeH="0" baseline="0" dirty="0">
                <a:ln>
                  <a:noFill/>
                </a:ln>
                <a:effectLst/>
                <a:latin typeface="Raleway" pitchFamily="2" charset="0"/>
              </a:rPr>
              <a:t> with the context-root URL(/),  all requests coming to that domain will be handled by it. </a:t>
            </a:r>
          </a:p>
          <a:p>
            <a:pPr marL="285750" indent="-285750">
              <a:buFont typeface="Arial" panose="020B0604020202020204" pitchFamily="34" charset="0"/>
              <a:buChar char="•"/>
            </a:pPr>
            <a:endParaRPr lang="en-US" b="1" i="1" dirty="0">
              <a:solidFill>
                <a:srgbClr val="000000"/>
              </a:solidFill>
              <a:effectLst/>
              <a:latin typeface="Raleway" pitchFamily="2" charset="0"/>
            </a:endParaRPr>
          </a:p>
          <a:p>
            <a:endParaRPr lang="en-US" b="1" i="1" dirty="0">
              <a:solidFill>
                <a:srgbClr val="000000"/>
              </a:solidFill>
              <a:latin typeface="Raleway" pitchFamily="2" charset="0"/>
            </a:endParaRPr>
          </a:p>
          <a:p>
            <a:endParaRPr lang="en-US" b="1" i="1" dirty="0">
              <a:solidFill>
                <a:srgbClr val="000000"/>
              </a:solidFill>
              <a:effectLst/>
              <a:latin typeface="Raleway" pitchFamily="2" charset="0"/>
            </a:endParaRPr>
          </a:p>
        </p:txBody>
      </p:sp>
    </p:spTree>
    <p:extLst>
      <p:ext uri="{BB962C8B-B14F-4D97-AF65-F5344CB8AC3E}">
        <p14:creationId xmlns:p14="http://schemas.microsoft.com/office/powerpoint/2010/main" val="172464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3F2DF1-2EB8-43ED-ADB5-F58899B47D57}"/>
              </a:ext>
            </a:extLst>
          </p:cNvPr>
          <p:cNvSpPr txBox="1"/>
          <p:nvPr/>
        </p:nvSpPr>
        <p:spPr>
          <a:xfrm>
            <a:off x="690880" y="1405374"/>
            <a:ext cx="6096000" cy="369332"/>
          </a:xfrm>
          <a:prstGeom prst="rect">
            <a:avLst/>
          </a:prstGeom>
          <a:noFill/>
        </p:spPr>
        <p:txBody>
          <a:bodyPr wrap="square">
            <a:spAutoFit/>
          </a:bodyPr>
          <a:lstStyle/>
          <a:p>
            <a:pPr algn="l" fontAlgn="base"/>
            <a:r>
              <a:rPr lang="en-US" b="1" i="0" dirty="0">
                <a:solidFill>
                  <a:schemeClr val="accent1"/>
                </a:solidFill>
                <a:effectLst/>
                <a:latin typeface="Nunito" pitchFamily="2" charset="0"/>
              </a:rPr>
              <a:t>Create Your First Spring MVC Application</a:t>
            </a:r>
          </a:p>
        </p:txBody>
      </p:sp>
      <p:sp>
        <p:nvSpPr>
          <p:cNvPr id="6" name="TextBox 5">
            <a:extLst>
              <a:ext uri="{FF2B5EF4-FFF2-40B4-BE49-F238E27FC236}">
                <a16:creationId xmlns:a16="http://schemas.microsoft.com/office/drawing/2014/main" id="{C5E2249B-4CCF-89D7-11BF-65E07EF42D50}"/>
              </a:ext>
            </a:extLst>
          </p:cNvPr>
          <p:cNvSpPr txBox="1"/>
          <p:nvPr/>
        </p:nvSpPr>
        <p:spPr>
          <a:xfrm>
            <a:off x="193040" y="1971655"/>
            <a:ext cx="11521440" cy="4524315"/>
          </a:xfrm>
          <a:prstGeom prst="rect">
            <a:avLst/>
          </a:prstGeom>
          <a:noFill/>
        </p:spPr>
        <p:txBody>
          <a:bodyPr wrap="square">
            <a:spAutoFit/>
          </a:bodyPr>
          <a:lstStyle/>
          <a:p>
            <a:r>
              <a:rPr lang="en-US" b="1" i="0" dirty="0">
                <a:solidFill>
                  <a:srgbClr val="273239"/>
                </a:solidFill>
                <a:effectLst/>
                <a:latin typeface="Nunito" pitchFamily="2" charset="0"/>
              </a:rPr>
              <a:t>Step 0</a:t>
            </a:r>
            <a:r>
              <a:rPr lang="en-US" b="0" i="0" dirty="0">
                <a:solidFill>
                  <a:srgbClr val="273239"/>
                </a:solidFill>
                <a:effectLst/>
                <a:latin typeface="Nunito" pitchFamily="2" charset="0"/>
              </a:rPr>
              <a:t>: Setup your project with maven use the required archetype to get the required folders directory and configure the server with your project.</a:t>
            </a:r>
          </a:p>
          <a:p>
            <a:endParaRPr lang="en-US" dirty="0">
              <a:solidFill>
                <a:srgbClr val="273239"/>
              </a:solidFill>
              <a:latin typeface="Nunito" pitchFamily="2" charset="0"/>
            </a:endParaRPr>
          </a:p>
          <a:p>
            <a:r>
              <a:rPr lang="en-US" b="1" i="0" dirty="0">
                <a:solidFill>
                  <a:srgbClr val="273239"/>
                </a:solidFill>
                <a:effectLst/>
                <a:latin typeface="Nunito" pitchFamily="2" charset="0"/>
              </a:rPr>
              <a:t>Step 1: </a:t>
            </a:r>
            <a:r>
              <a:rPr lang="en-US" b="0" i="0" dirty="0">
                <a:solidFill>
                  <a:srgbClr val="273239"/>
                </a:solidFill>
                <a:effectLst/>
                <a:latin typeface="Nunito" pitchFamily="2" charset="0"/>
              </a:rPr>
              <a:t>Load the spring jar files or add the dependencies if Maven is used. Add the following dependencies in pom.xml.</a:t>
            </a:r>
          </a:p>
          <a:p>
            <a:endParaRPr lang="en-US" dirty="0">
              <a:solidFill>
                <a:srgbClr val="273239"/>
              </a:solidFill>
              <a:latin typeface="Nunito" pitchFamily="2" charset="0"/>
            </a:endParaRPr>
          </a:p>
          <a:p>
            <a:r>
              <a:rPr lang="en-US" b="1" i="0" dirty="0">
                <a:solidFill>
                  <a:srgbClr val="273239"/>
                </a:solidFill>
                <a:effectLst/>
                <a:latin typeface="Nunito" pitchFamily="2" charset="0"/>
              </a:rPr>
              <a:t>Step 2: </a:t>
            </a:r>
            <a:r>
              <a:rPr lang="en-US" b="0" i="0" dirty="0">
                <a:solidFill>
                  <a:srgbClr val="273239"/>
                </a:solidFill>
                <a:effectLst/>
                <a:latin typeface="Nunito" pitchFamily="2" charset="0"/>
              </a:rPr>
              <a:t>Create the Controller Class.</a:t>
            </a:r>
          </a:p>
          <a:p>
            <a:endParaRPr lang="en-US" dirty="0">
              <a:solidFill>
                <a:srgbClr val="273239"/>
              </a:solidFill>
              <a:latin typeface="Nunito" pitchFamily="2" charset="0"/>
            </a:endParaRPr>
          </a:p>
          <a:p>
            <a:r>
              <a:rPr lang="en-US" b="1" i="0" dirty="0">
                <a:solidFill>
                  <a:srgbClr val="273239"/>
                </a:solidFill>
                <a:effectLst/>
                <a:latin typeface="Nunito" pitchFamily="2" charset="0"/>
              </a:rPr>
              <a:t>Step 3: </a:t>
            </a:r>
            <a:r>
              <a:rPr lang="en-US" b="0" i="0" dirty="0">
                <a:solidFill>
                  <a:srgbClr val="273239"/>
                </a:solidFill>
                <a:effectLst/>
                <a:latin typeface="Nunito" pitchFamily="2" charset="0"/>
              </a:rPr>
              <a:t>Provide the name of the controller in the web.xml </a:t>
            </a:r>
          </a:p>
          <a:p>
            <a:endParaRPr lang="en-US" dirty="0">
              <a:solidFill>
                <a:srgbClr val="273239"/>
              </a:solidFill>
              <a:latin typeface="Nunito" pitchFamily="2" charset="0"/>
            </a:endParaRPr>
          </a:p>
          <a:p>
            <a:r>
              <a:rPr lang="en-US" b="1" i="0" dirty="0">
                <a:solidFill>
                  <a:srgbClr val="273239"/>
                </a:solidFill>
                <a:effectLst/>
                <a:latin typeface="Nunito" pitchFamily="2" charset="0"/>
              </a:rPr>
              <a:t>Step 4: </a:t>
            </a:r>
            <a:r>
              <a:rPr lang="en-US" b="0" i="0" dirty="0">
                <a:solidFill>
                  <a:srgbClr val="273239"/>
                </a:solidFill>
                <a:effectLst/>
                <a:latin typeface="Nunito" pitchFamily="2" charset="0"/>
              </a:rPr>
              <a:t>We have to define the bean in a separate XML file. We have specified the view components in this file. It is located in the WEB-INF directory.</a:t>
            </a:r>
          </a:p>
          <a:p>
            <a:endParaRPr lang="en-US" dirty="0">
              <a:solidFill>
                <a:srgbClr val="273239"/>
              </a:solidFill>
              <a:latin typeface="Nunito" pitchFamily="2" charset="0"/>
            </a:endParaRPr>
          </a:p>
          <a:p>
            <a:r>
              <a:rPr lang="en-US" b="1" i="0" dirty="0">
                <a:solidFill>
                  <a:srgbClr val="273239"/>
                </a:solidFill>
                <a:effectLst/>
                <a:latin typeface="Nunito" pitchFamily="2" charset="0"/>
              </a:rPr>
              <a:t>Step 5: </a:t>
            </a:r>
            <a:r>
              <a:rPr lang="en-US" b="0" i="0" dirty="0">
                <a:solidFill>
                  <a:srgbClr val="273239"/>
                </a:solidFill>
                <a:effectLst/>
                <a:latin typeface="Nunito" pitchFamily="2" charset="0"/>
              </a:rPr>
              <a:t>Use JSP to display the message.</a:t>
            </a:r>
          </a:p>
          <a:p>
            <a:endParaRPr lang="en-US" dirty="0">
              <a:solidFill>
                <a:srgbClr val="273239"/>
              </a:solidFill>
              <a:latin typeface="Nunito" pitchFamily="2" charset="0"/>
            </a:endParaRPr>
          </a:p>
          <a:p>
            <a:r>
              <a:rPr lang="en-US" b="1" i="0" dirty="0">
                <a:solidFill>
                  <a:srgbClr val="273239"/>
                </a:solidFill>
                <a:effectLst/>
                <a:latin typeface="Nunito" pitchFamily="2" charset="0"/>
              </a:rPr>
              <a:t>Step 6: </a:t>
            </a:r>
            <a:r>
              <a:rPr lang="en-US" b="0" i="0" dirty="0">
                <a:solidFill>
                  <a:srgbClr val="273239"/>
                </a:solidFill>
                <a:effectLst/>
                <a:latin typeface="Nunito" pitchFamily="2" charset="0"/>
              </a:rPr>
              <a:t>Start the server and run the project. </a:t>
            </a:r>
            <a:endParaRPr lang="en-IN" dirty="0"/>
          </a:p>
        </p:txBody>
      </p:sp>
    </p:spTree>
    <p:extLst>
      <p:ext uri="{BB962C8B-B14F-4D97-AF65-F5344CB8AC3E}">
        <p14:creationId xmlns:p14="http://schemas.microsoft.com/office/powerpoint/2010/main" val="359091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A4E1D-23DE-F31E-F148-7F78B5ABC53C}"/>
              </a:ext>
            </a:extLst>
          </p:cNvPr>
          <p:cNvSpPr txBox="1"/>
          <p:nvPr/>
        </p:nvSpPr>
        <p:spPr>
          <a:xfrm>
            <a:off x="4602480" y="588387"/>
            <a:ext cx="6096000" cy="523220"/>
          </a:xfrm>
          <a:prstGeom prst="rect">
            <a:avLst/>
          </a:prstGeom>
          <a:noFill/>
        </p:spPr>
        <p:txBody>
          <a:bodyPr wrap="square">
            <a:spAutoFit/>
          </a:bodyPr>
          <a:lstStyle/>
          <a:p>
            <a:pPr algn="l"/>
            <a:r>
              <a:rPr lang="en-IN" sz="2800" b="0" i="0" dirty="0">
                <a:solidFill>
                  <a:srgbClr val="FF0000"/>
                </a:solidFill>
                <a:effectLst/>
                <a:latin typeface="Oswald" panose="020F0502020204030204" pitchFamily="2" charset="0"/>
              </a:rPr>
              <a:t>Spring MVC Annotations</a:t>
            </a:r>
          </a:p>
        </p:txBody>
      </p:sp>
      <p:sp>
        <p:nvSpPr>
          <p:cNvPr id="8" name="TextBox 7">
            <a:extLst>
              <a:ext uri="{FF2B5EF4-FFF2-40B4-BE49-F238E27FC236}">
                <a16:creationId xmlns:a16="http://schemas.microsoft.com/office/drawing/2014/main" id="{938BE94C-1A4C-4F50-7C5F-2A4D44C1AF92}"/>
              </a:ext>
            </a:extLst>
          </p:cNvPr>
          <p:cNvSpPr txBox="1"/>
          <p:nvPr/>
        </p:nvSpPr>
        <p:spPr>
          <a:xfrm>
            <a:off x="162560" y="1568697"/>
            <a:ext cx="6096000" cy="369332"/>
          </a:xfrm>
          <a:prstGeom prst="rect">
            <a:avLst/>
          </a:prstGeom>
          <a:noFill/>
        </p:spPr>
        <p:txBody>
          <a:bodyPr wrap="square">
            <a:spAutoFit/>
          </a:bodyPr>
          <a:lstStyle/>
          <a:p>
            <a:pPr algn="l"/>
            <a:r>
              <a:rPr lang="en-IN" b="1" dirty="0">
                <a:solidFill>
                  <a:srgbClr val="2C2F34"/>
                </a:solidFill>
                <a:effectLst/>
                <a:latin typeface="Raleway" pitchFamily="2" charset="0"/>
              </a:rPr>
              <a:t>Defining a Controller:</a:t>
            </a:r>
          </a:p>
        </p:txBody>
      </p:sp>
      <p:sp>
        <p:nvSpPr>
          <p:cNvPr id="10" name="TextBox 9">
            <a:extLst>
              <a:ext uri="{FF2B5EF4-FFF2-40B4-BE49-F238E27FC236}">
                <a16:creationId xmlns:a16="http://schemas.microsoft.com/office/drawing/2014/main" id="{728DB6AA-0ADC-30E1-29FD-7D82211251F2}"/>
              </a:ext>
            </a:extLst>
          </p:cNvPr>
          <p:cNvSpPr txBox="1"/>
          <p:nvPr/>
        </p:nvSpPr>
        <p:spPr>
          <a:xfrm>
            <a:off x="162560" y="2055141"/>
            <a:ext cx="11247120" cy="369332"/>
          </a:xfrm>
          <a:prstGeom prst="rect">
            <a:avLst/>
          </a:prstGeom>
          <a:noFill/>
        </p:spPr>
        <p:txBody>
          <a:bodyPr wrap="square">
            <a:spAutoFit/>
          </a:bodyPr>
          <a:lstStyle/>
          <a:p>
            <a:r>
              <a:rPr lang="en-US" b="0" i="0" dirty="0">
                <a:solidFill>
                  <a:srgbClr val="2C2F34"/>
                </a:solidFill>
                <a:effectLst/>
                <a:latin typeface="Tahoma" panose="020B0604030504040204" pitchFamily="34" charset="0"/>
              </a:rPr>
              <a:t>There’re two different annotations we can use for our controller based on its type:</a:t>
            </a:r>
            <a:endParaRPr lang="en-IN" dirty="0"/>
          </a:p>
        </p:txBody>
      </p:sp>
      <p:sp>
        <p:nvSpPr>
          <p:cNvPr id="12" name="TextBox 11">
            <a:extLst>
              <a:ext uri="{FF2B5EF4-FFF2-40B4-BE49-F238E27FC236}">
                <a16:creationId xmlns:a16="http://schemas.microsoft.com/office/drawing/2014/main" id="{4D472C54-47E1-793C-54E3-2F9E7C8DBDD4}"/>
              </a:ext>
            </a:extLst>
          </p:cNvPr>
          <p:cNvSpPr txBox="1"/>
          <p:nvPr/>
        </p:nvSpPr>
        <p:spPr>
          <a:xfrm>
            <a:off x="284480" y="2661328"/>
            <a:ext cx="11419840" cy="923330"/>
          </a:xfrm>
          <a:prstGeom prst="rect">
            <a:avLst/>
          </a:prstGeom>
          <a:noFill/>
        </p:spPr>
        <p:txBody>
          <a:bodyPr wrap="square">
            <a:spAutoFit/>
          </a:bodyPr>
          <a:lstStyle/>
          <a:p>
            <a:r>
              <a:rPr lang="en-US" b="1" dirty="0">
                <a:solidFill>
                  <a:srgbClr val="2C2F34"/>
                </a:solidFill>
                <a:effectLst/>
                <a:latin typeface="+mj-lt"/>
              </a:rPr>
              <a:t>1. </a:t>
            </a:r>
            <a:r>
              <a:rPr lang="en-US" b="1" dirty="0">
                <a:solidFill>
                  <a:srgbClr val="FF0000"/>
                </a:solidFill>
                <a:effectLst/>
                <a:latin typeface="+mj-lt"/>
              </a:rPr>
              <a:t>@Controller: </a:t>
            </a:r>
            <a:r>
              <a:rPr lang="en-US" b="0" i="0" dirty="0">
                <a:solidFill>
                  <a:srgbClr val="4B4B4B"/>
                </a:solidFill>
                <a:effectLst/>
                <a:latin typeface="Tahoma "/>
              </a:rPr>
              <a:t>@</a:t>
            </a:r>
            <a:r>
              <a:rPr lang="en-US" b="0" i="0" dirty="0">
                <a:effectLst/>
                <a:latin typeface="Tahoma "/>
              </a:rPr>
              <a:t>Controller annotation is </a:t>
            </a:r>
            <a:r>
              <a:rPr lang="en-US" b="1" i="0" dirty="0">
                <a:effectLst/>
                <a:latin typeface="Tahoma "/>
              </a:rPr>
              <a:t>specialized component annotation</a:t>
            </a:r>
            <a:r>
              <a:rPr lang="en-US" b="0" i="0" dirty="0">
                <a:effectLst/>
                <a:latin typeface="Tahoma "/>
              </a:rPr>
              <a:t> which is used to annotate classes at Presentation layer. It is widely used in Spring MVC applications.</a:t>
            </a:r>
          </a:p>
          <a:p>
            <a:pPr algn="l"/>
            <a:endParaRPr lang="en-US" b="0" i="0" dirty="0">
              <a:solidFill>
                <a:srgbClr val="2C2F34"/>
              </a:solidFill>
              <a:effectLst/>
              <a:latin typeface="Tahoma" panose="020B0604030504040204" pitchFamily="34" charset="0"/>
            </a:endParaRPr>
          </a:p>
        </p:txBody>
      </p:sp>
      <p:sp>
        <p:nvSpPr>
          <p:cNvPr id="13" name="Rectangle 2">
            <a:extLst>
              <a:ext uri="{FF2B5EF4-FFF2-40B4-BE49-F238E27FC236}">
                <a16:creationId xmlns:a16="http://schemas.microsoft.com/office/drawing/2014/main" id="{7210EDAA-E619-CED0-DF5D-91D20FC95CE8}"/>
              </a:ext>
            </a:extLst>
          </p:cNvPr>
          <p:cNvSpPr>
            <a:spLocks noChangeArrowheads="1"/>
          </p:cNvSpPr>
          <p:nvPr/>
        </p:nvSpPr>
        <p:spPr bwMode="auto">
          <a:xfrm>
            <a:off x="508000" y="3329517"/>
            <a:ext cx="708152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80808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Monaco"/>
              </a:rPr>
              <a:t>@Controller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Monaco"/>
              </a:rPr>
              <a:t>public</a:t>
            </a:r>
            <a:r>
              <a:rPr kumimoji="0" lang="en-US" altLang="en-US" sz="1600" b="0" i="0" u="none" strike="noStrike" cap="none" normalizeH="0" baseline="0" dirty="0">
                <a:ln>
                  <a:noFill/>
                </a:ln>
                <a:solidFill>
                  <a:srgbClr val="2C2F34"/>
                </a:solidFill>
                <a:effectLst/>
                <a:latin typeface="Monaco"/>
              </a:rPr>
              <a:t> </a:t>
            </a:r>
            <a:r>
              <a:rPr kumimoji="0" lang="en-US" altLang="en-US" sz="1600" b="1" i="0" u="none" strike="noStrike" cap="none" normalizeH="0" baseline="0" dirty="0">
                <a:ln>
                  <a:noFill/>
                </a:ln>
                <a:solidFill>
                  <a:srgbClr val="7F0055"/>
                </a:solidFill>
                <a:effectLst/>
                <a:latin typeface="Monaco"/>
              </a:rPr>
              <a:t>class</a:t>
            </a:r>
            <a:r>
              <a:rPr kumimoji="0" lang="en-US" altLang="en-US" sz="1600" b="0" i="0" u="none" strike="noStrike" cap="none" normalizeH="0" baseline="0" dirty="0">
                <a:ln>
                  <a:noFill/>
                </a:ln>
                <a:solidFill>
                  <a:srgbClr val="2C2F34"/>
                </a:solidFill>
                <a:effectLst/>
                <a:latin typeface="Monaco"/>
              </a:rPr>
              <a:t> </a:t>
            </a:r>
            <a:r>
              <a:rPr kumimoji="0" lang="en-US" altLang="en-US" sz="1600" b="0" i="0" u="none" strike="noStrike" cap="none" normalizeH="0" baseline="0" dirty="0" err="1">
                <a:ln>
                  <a:noFill/>
                </a:ln>
                <a:solidFill>
                  <a:srgbClr val="000000"/>
                </a:solidFill>
                <a:effectLst/>
                <a:latin typeface="Monaco"/>
              </a:rPr>
              <a:t>MyController</a:t>
            </a:r>
            <a:r>
              <a:rPr kumimoji="0" lang="en-US" altLang="en-US" sz="1600" b="0" i="0" u="none" strike="noStrike" cap="none" normalizeH="0" baseline="0" dirty="0">
                <a:ln>
                  <a:noFill/>
                </a:ln>
                <a:solidFill>
                  <a:srgbClr val="000000"/>
                </a:solidFill>
                <a:effectLst/>
                <a:latin typeface="Monac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A1A1A"/>
                </a:solidFill>
                <a:effectLst/>
                <a:latin typeface="Monaco"/>
              </a:rPr>
              <a:t> </a:t>
            </a:r>
            <a:r>
              <a:rPr kumimoji="0" lang="en-US" altLang="en-US" sz="1600" b="0" i="0" u="none" strike="noStrike" cap="none" normalizeH="0" baseline="0" dirty="0">
                <a:ln>
                  <a:noFill/>
                </a:ln>
                <a:solidFill>
                  <a:srgbClr val="2C2F34"/>
                </a:solidFill>
                <a:effectLst/>
                <a:latin typeface="Monac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42A15F98-570D-E7EC-A296-8C017E7166B5}"/>
              </a:ext>
            </a:extLst>
          </p:cNvPr>
          <p:cNvSpPr txBox="1"/>
          <p:nvPr/>
        </p:nvSpPr>
        <p:spPr>
          <a:xfrm>
            <a:off x="284480" y="4675630"/>
            <a:ext cx="11419840" cy="646331"/>
          </a:xfrm>
          <a:prstGeom prst="rect">
            <a:avLst/>
          </a:prstGeom>
          <a:noFill/>
        </p:spPr>
        <p:txBody>
          <a:bodyPr wrap="square">
            <a:spAutoFit/>
          </a:bodyPr>
          <a:lstStyle/>
          <a:p>
            <a:pPr algn="l"/>
            <a:r>
              <a:rPr lang="en-US" b="0" dirty="0">
                <a:solidFill>
                  <a:srgbClr val="2C2F34"/>
                </a:solidFill>
                <a:effectLst/>
                <a:latin typeface="Oswald" panose="00000500000000000000" pitchFamily="2" charset="0"/>
              </a:rPr>
              <a:t>2. </a:t>
            </a:r>
            <a:r>
              <a:rPr lang="en-US" b="0" dirty="0">
                <a:solidFill>
                  <a:srgbClr val="FF0000"/>
                </a:solidFill>
                <a:effectLst/>
                <a:latin typeface="Oswald" panose="00000500000000000000" pitchFamily="2" charset="0"/>
              </a:rPr>
              <a:t>@RestController:  </a:t>
            </a:r>
            <a:r>
              <a:rPr lang="en-US" dirty="0">
                <a:solidFill>
                  <a:srgbClr val="2C2F34"/>
                </a:solidFill>
                <a:effectLst/>
                <a:latin typeface="Tahoma" panose="020B0604030504040204" pitchFamily="34" charset="0"/>
              </a:rPr>
              <a:t>This annotation is useful for annotating our RESTful controllers</a:t>
            </a:r>
            <a:r>
              <a:rPr lang="en-US" dirty="0">
                <a:solidFill>
                  <a:srgbClr val="2C2F34"/>
                </a:solidFill>
                <a:latin typeface="Tahoma" panose="020B0604030504040204" pitchFamily="34" charset="0"/>
              </a:rPr>
              <a:t>.</a:t>
            </a:r>
            <a:r>
              <a:rPr lang="en-US" b="1" dirty="0">
                <a:solidFill>
                  <a:srgbClr val="2C2F34"/>
                </a:solidFill>
                <a:effectLst/>
                <a:latin typeface="Tahoma" panose="020B0604030504040204" pitchFamily="34" charset="0"/>
              </a:rPr>
              <a:t> </a:t>
            </a:r>
            <a:r>
              <a:rPr lang="en-US" dirty="0">
                <a:solidFill>
                  <a:srgbClr val="2C2F34"/>
                </a:solidFill>
                <a:effectLst/>
                <a:latin typeface="Tahoma" panose="020B0604030504040204" pitchFamily="34" charset="0"/>
              </a:rPr>
              <a:t>This annotation is itself annotated with both @Controller and @ResponseBody annotations.</a:t>
            </a:r>
          </a:p>
        </p:txBody>
      </p:sp>
      <p:sp>
        <p:nvSpPr>
          <p:cNvPr id="16" name="Rectangle 3">
            <a:extLst>
              <a:ext uri="{FF2B5EF4-FFF2-40B4-BE49-F238E27FC236}">
                <a16:creationId xmlns:a16="http://schemas.microsoft.com/office/drawing/2014/main" id="{C6E78C3C-ECBC-917E-DB78-38A9DD61404A}"/>
              </a:ext>
            </a:extLst>
          </p:cNvPr>
          <p:cNvSpPr>
            <a:spLocks noChangeArrowheads="1"/>
          </p:cNvSpPr>
          <p:nvPr/>
        </p:nvSpPr>
        <p:spPr bwMode="auto">
          <a:xfrm>
            <a:off x="508000" y="5551976"/>
            <a:ext cx="2585708"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Monaco"/>
              </a:rPr>
              <a:t>@RestController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Monaco"/>
              </a:rPr>
              <a:t>public</a:t>
            </a:r>
            <a:r>
              <a:rPr kumimoji="0" lang="en-US" altLang="en-US" sz="1600" b="0" i="0" u="none" strike="noStrike" cap="none" normalizeH="0" baseline="0" dirty="0">
                <a:ln>
                  <a:noFill/>
                </a:ln>
                <a:solidFill>
                  <a:srgbClr val="2C2F34"/>
                </a:solidFill>
                <a:effectLst/>
                <a:latin typeface="Monaco"/>
              </a:rPr>
              <a:t> </a:t>
            </a:r>
            <a:r>
              <a:rPr kumimoji="0" lang="en-US" altLang="en-US" sz="1600" b="1" i="0" u="none" strike="noStrike" cap="none" normalizeH="0" baseline="0" dirty="0">
                <a:ln>
                  <a:noFill/>
                </a:ln>
                <a:solidFill>
                  <a:srgbClr val="7F0055"/>
                </a:solidFill>
                <a:effectLst/>
                <a:latin typeface="Monaco"/>
              </a:rPr>
              <a:t>class</a:t>
            </a:r>
            <a:r>
              <a:rPr kumimoji="0" lang="en-US" altLang="en-US" sz="1600" b="0" i="0" u="none" strike="noStrike" cap="none" normalizeH="0" baseline="0" dirty="0">
                <a:ln>
                  <a:noFill/>
                </a:ln>
                <a:solidFill>
                  <a:srgbClr val="2C2F34"/>
                </a:solidFill>
                <a:effectLst/>
                <a:latin typeface="Monaco"/>
              </a:rPr>
              <a:t> </a:t>
            </a:r>
            <a:r>
              <a:rPr kumimoji="0" lang="en-US" altLang="en-US" sz="1600" b="0" i="0" u="none" strike="noStrike" cap="none" normalizeH="0" baseline="0" dirty="0" err="1">
                <a:ln>
                  <a:noFill/>
                </a:ln>
                <a:solidFill>
                  <a:srgbClr val="000000"/>
                </a:solidFill>
                <a:effectLst/>
                <a:latin typeface="Monaco"/>
              </a:rPr>
              <a:t>MyRestController</a:t>
            </a:r>
            <a:r>
              <a:rPr kumimoji="0" lang="en-US" altLang="en-US" sz="1600" b="0" i="0" u="none" strike="noStrike" cap="none" normalizeH="0" baseline="0" dirty="0">
                <a:ln>
                  <a:noFill/>
                </a:ln>
                <a:solidFill>
                  <a:srgbClr val="000000"/>
                </a:solidFill>
                <a:effectLst/>
                <a:latin typeface="Monac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A1A1A"/>
                </a:solidFill>
                <a:effectLst/>
                <a:latin typeface="Monaco"/>
              </a:rPr>
              <a:t>    </a:t>
            </a:r>
            <a:r>
              <a:rPr kumimoji="0" lang="en-US" altLang="en-US" sz="1600" b="0" i="0" u="none" strike="noStrike" cap="none" normalizeH="0" baseline="0" dirty="0">
                <a:ln>
                  <a:noFill/>
                </a:ln>
                <a:solidFill>
                  <a:srgbClr val="000000"/>
                </a:solidFill>
                <a:effectLst/>
                <a:latin typeface="Monac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ac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874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0F389-583E-CC01-F09C-CB914804936B}"/>
              </a:ext>
            </a:extLst>
          </p:cNvPr>
          <p:cNvSpPr txBox="1"/>
          <p:nvPr/>
        </p:nvSpPr>
        <p:spPr>
          <a:xfrm>
            <a:off x="525348" y="1473971"/>
            <a:ext cx="6096000" cy="369332"/>
          </a:xfrm>
          <a:prstGeom prst="rect">
            <a:avLst/>
          </a:prstGeom>
          <a:noFill/>
        </p:spPr>
        <p:txBody>
          <a:bodyPr wrap="square">
            <a:spAutoFit/>
          </a:bodyPr>
          <a:lstStyle/>
          <a:p>
            <a:pPr algn="l"/>
            <a:r>
              <a:rPr lang="en-US" b="1" i="0" dirty="0">
                <a:solidFill>
                  <a:srgbClr val="014FD0"/>
                </a:solidFill>
                <a:effectLst/>
                <a:latin typeface="DM Sans" pitchFamily="2" charset="0"/>
                <a:hlinkClick r:id="rId2"/>
              </a:rPr>
              <a:t>Spring MVC @RestController annotation example</a:t>
            </a:r>
            <a:endParaRPr lang="en-US" b="1" i="0" dirty="0">
              <a:solidFill>
                <a:srgbClr val="000000"/>
              </a:solidFill>
              <a:effectLst/>
              <a:latin typeface="DM Sans" pitchFamily="2" charset="0"/>
            </a:endParaRPr>
          </a:p>
        </p:txBody>
      </p:sp>
      <p:sp>
        <p:nvSpPr>
          <p:cNvPr id="5" name="TextBox 4">
            <a:extLst>
              <a:ext uri="{FF2B5EF4-FFF2-40B4-BE49-F238E27FC236}">
                <a16:creationId xmlns:a16="http://schemas.microsoft.com/office/drawing/2014/main" id="{F43FEE3D-DD41-3D42-CE04-5181267E8164}"/>
              </a:ext>
            </a:extLst>
          </p:cNvPr>
          <p:cNvSpPr txBox="1"/>
          <p:nvPr/>
        </p:nvSpPr>
        <p:spPr>
          <a:xfrm>
            <a:off x="396240" y="2127796"/>
            <a:ext cx="11663680" cy="1477328"/>
          </a:xfrm>
          <a:prstGeom prst="rect">
            <a:avLst/>
          </a:prstGeom>
          <a:noFill/>
        </p:spPr>
        <p:txBody>
          <a:bodyPr wrap="square">
            <a:spAutoFit/>
          </a:bodyPr>
          <a:lstStyle/>
          <a:p>
            <a:r>
              <a:rPr lang="en-US" b="0" i="0" dirty="0">
                <a:solidFill>
                  <a:srgbClr val="4B4B4B"/>
                </a:solidFill>
                <a:effectLst/>
                <a:latin typeface="DM Sans" pitchFamily="2" charset="0"/>
              </a:rPr>
              <a:t>Spring MVC @RestController annotation is used declare Controller in Spring MVC.</a:t>
            </a:r>
          </a:p>
          <a:p>
            <a:r>
              <a:rPr lang="en-US" b="0" i="0" dirty="0">
                <a:solidFill>
                  <a:srgbClr val="4B4B4B"/>
                </a:solidFill>
                <a:effectLst/>
                <a:latin typeface="DM Sans" pitchFamily="2" charset="0"/>
              </a:rPr>
              <a:t> It was introduced in Spring 4</a:t>
            </a:r>
            <a:r>
              <a:rPr lang="en-US" dirty="0">
                <a:solidFill>
                  <a:srgbClr val="4B4B4B"/>
                </a:solidFill>
                <a:latin typeface="DM Sans" pitchFamily="2" charset="0"/>
              </a:rPr>
              <a:t>.</a:t>
            </a:r>
          </a:p>
          <a:p>
            <a:r>
              <a:rPr lang="en-US" b="0" i="0" dirty="0">
                <a:solidFill>
                  <a:srgbClr val="4B4B4B"/>
                </a:solidFill>
                <a:effectLst/>
                <a:latin typeface="DM Sans" pitchFamily="2" charset="0"/>
              </a:rPr>
              <a:t> When you use @RestController, you don’t need to define @ResponseBody.</a:t>
            </a:r>
          </a:p>
          <a:p>
            <a:endParaRPr lang="en-US" dirty="0">
              <a:solidFill>
                <a:srgbClr val="4B4B4B"/>
              </a:solidFill>
              <a:latin typeface="DM Sans" pitchFamily="2" charset="0"/>
            </a:endParaRPr>
          </a:p>
          <a:p>
            <a:r>
              <a:rPr lang="en-IN" b="0" i="0" dirty="0">
                <a:solidFill>
                  <a:srgbClr val="333333"/>
                </a:solidFill>
                <a:effectLst/>
                <a:latin typeface="Monaco"/>
              </a:rPr>
              <a:t>@</a:t>
            </a:r>
            <a:r>
              <a:rPr lang="en-IN" b="0" i="0" dirty="0">
                <a:solidFill>
                  <a:srgbClr val="002D7A"/>
                </a:solidFill>
                <a:effectLst/>
                <a:latin typeface="Monaco"/>
              </a:rPr>
              <a:t>RestController</a:t>
            </a:r>
            <a:r>
              <a:rPr lang="en-IN" b="0" i="0" dirty="0">
                <a:solidFill>
                  <a:srgbClr val="006FE0"/>
                </a:solidFill>
                <a:effectLst/>
                <a:latin typeface="Monaco"/>
              </a:rPr>
              <a:t> =</a:t>
            </a:r>
            <a:r>
              <a:rPr lang="en-IN" b="0" i="0" dirty="0">
                <a:solidFill>
                  <a:srgbClr val="000000"/>
                </a:solidFill>
                <a:effectLst/>
                <a:latin typeface="Monaco"/>
              </a:rPr>
              <a:t> </a:t>
            </a:r>
            <a:r>
              <a:rPr lang="en-IN" b="0" i="0" dirty="0">
                <a:solidFill>
                  <a:srgbClr val="333333"/>
                </a:solidFill>
                <a:effectLst/>
                <a:latin typeface="Monaco"/>
              </a:rPr>
              <a:t>@</a:t>
            </a:r>
            <a:r>
              <a:rPr lang="en-IN" b="0" i="0" dirty="0">
                <a:solidFill>
                  <a:srgbClr val="002D7A"/>
                </a:solidFill>
                <a:effectLst/>
                <a:latin typeface="Monaco"/>
              </a:rPr>
              <a:t>Controller</a:t>
            </a:r>
            <a:r>
              <a:rPr lang="en-IN" b="0" i="0" dirty="0">
                <a:solidFill>
                  <a:srgbClr val="006FE0"/>
                </a:solidFill>
                <a:effectLst/>
                <a:latin typeface="Monaco"/>
              </a:rPr>
              <a:t> + </a:t>
            </a:r>
            <a:r>
              <a:rPr lang="en-IN" b="0" i="0" dirty="0">
                <a:solidFill>
                  <a:srgbClr val="333333"/>
                </a:solidFill>
                <a:effectLst/>
                <a:latin typeface="Monaco"/>
              </a:rPr>
              <a:t>@</a:t>
            </a:r>
            <a:r>
              <a:rPr lang="en-IN" b="0" i="0" dirty="0">
                <a:solidFill>
                  <a:schemeClr val="accent6">
                    <a:lumMod val="50000"/>
                  </a:schemeClr>
                </a:solidFill>
                <a:effectLst/>
                <a:latin typeface="Monaco"/>
              </a:rPr>
              <a:t>ResponseBody</a:t>
            </a: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FF869016-EF22-58BE-51D9-9085C580AFBD}"/>
              </a:ext>
            </a:extLst>
          </p:cNvPr>
          <p:cNvSpPr txBox="1"/>
          <p:nvPr/>
        </p:nvSpPr>
        <p:spPr>
          <a:xfrm>
            <a:off x="525348" y="3889617"/>
            <a:ext cx="10735573" cy="3139321"/>
          </a:xfrm>
          <a:prstGeom prst="rect">
            <a:avLst/>
          </a:prstGeom>
          <a:noFill/>
        </p:spPr>
        <p:txBody>
          <a:bodyPr wrap="square">
            <a:spAutoFit/>
          </a:bodyPr>
          <a:lstStyle/>
          <a:p>
            <a:pPr algn="l" latinLnBrk="1"/>
            <a:r>
              <a:rPr lang="en-IN" b="0" i="0" dirty="0">
                <a:solidFill>
                  <a:srgbClr val="333333"/>
                </a:solidFill>
                <a:effectLst/>
                <a:latin typeface="inherit"/>
              </a:rPr>
              <a:t>@</a:t>
            </a:r>
            <a:r>
              <a:rPr lang="en-IN" b="0" i="0" dirty="0">
                <a:solidFill>
                  <a:srgbClr val="008080"/>
                </a:solidFill>
                <a:effectLst/>
                <a:latin typeface="inherit"/>
              </a:rPr>
              <a:t>RestController</a:t>
            </a:r>
            <a:endParaRPr lang="en-IN" b="0" i="0" dirty="0">
              <a:solidFill>
                <a:srgbClr val="000000"/>
              </a:solidFill>
              <a:effectLst/>
              <a:latin typeface="Monaco"/>
            </a:endParaRPr>
          </a:p>
          <a:p>
            <a:pPr algn="l" latinLnBrk="1"/>
            <a:r>
              <a:rPr lang="en-IN" b="0" i="0" dirty="0">
                <a:solidFill>
                  <a:srgbClr val="800080"/>
                </a:solidFill>
                <a:effectLst/>
                <a:latin typeface="inherit"/>
              </a:rPr>
              <a:t>public</a:t>
            </a:r>
            <a:r>
              <a:rPr lang="en-IN" b="0" i="0" dirty="0">
                <a:solidFill>
                  <a:srgbClr val="006FE0"/>
                </a:solidFill>
                <a:effectLst/>
                <a:latin typeface="inherit"/>
              </a:rPr>
              <a:t> </a:t>
            </a:r>
            <a:r>
              <a:rPr lang="en-IN" b="1" i="0" dirty="0">
                <a:solidFill>
                  <a:srgbClr val="800080"/>
                </a:solidFill>
                <a:effectLst/>
                <a:latin typeface="inherit"/>
              </a:rPr>
              <a:t>class</a:t>
            </a:r>
            <a:r>
              <a:rPr lang="en-IN" b="0" i="0" dirty="0">
                <a:solidFill>
                  <a:srgbClr val="006FE0"/>
                </a:solidFill>
                <a:effectLst/>
                <a:latin typeface="inherit"/>
              </a:rPr>
              <a:t> </a:t>
            </a:r>
            <a:r>
              <a:rPr lang="en-IN" b="0" i="0" dirty="0" err="1">
                <a:solidFill>
                  <a:srgbClr val="008080"/>
                </a:solidFill>
                <a:effectLst/>
                <a:latin typeface="inherit"/>
              </a:rPr>
              <a:t>CountryController</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Monaco"/>
            </a:endParaRPr>
          </a:p>
          <a:p>
            <a:pPr algn="l" latinLnBrk="1"/>
            <a:r>
              <a:rPr lang="en-IN" b="0" i="0" dirty="0">
                <a:solidFill>
                  <a:srgbClr val="000000"/>
                </a:solidFill>
                <a:effectLst/>
                <a:latin typeface="Monaco"/>
              </a:rPr>
              <a:t> </a:t>
            </a:r>
          </a:p>
          <a:p>
            <a:pPr algn="l" latinLnBrk="1"/>
            <a:r>
              <a:rPr lang="en-IN" b="0" i="0" dirty="0">
                <a:solidFill>
                  <a:srgbClr val="333333"/>
                </a:solidFill>
                <a:effectLst/>
                <a:latin typeface="inherit"/>
              </a:rPr>
              <a:t>@</a:t>
            </a:r>
            <a:r>
              <a:rPr lang="en-IN" b="0" i="0" dirty="0">
                <a:solidFill>
                  <a:srgbClr val="008080"/>
                </a:solidFill>
                <a:effectLst/>
                <a:latin typeface="inherit"/>
              </a:rPr>
              <a:t>RequestMapping</a:t>
            </a:r>
            <a:r>
              <a:rPr lang="en-IN" b="0" i="0" dirty="0">
                <a:solidFill>
                  <a:srgbClr val="333333"/>
                </a:solidFill>
                <a:effectLst/>
                <a:latin typeface="inherit"/>
              </a:rPr>
              <a:t>(</a:t>
            </a:r>
            <a:r>
              <a:rPr lang="en-IN" b="0" i="0" dirty="0">
                <a:solidFill>
                  <a:srgbClr val="002D7A"/>
                </a:solidFill>
                <a:effectLst/>
                <a:latin typeface="inherit"/>
              </a:rPr>
              <a:t>value</a:t>
            </a:r>
            <a:r>
              <a:rPr lang="en-IN" b="0" i="0" dirty="0">
                <a:solidFill>
                  <a:srgbClr val="006FE0"/>
                </a:solidFill>
                <a:effectLst/>
                <a:latin typeface="inherit"/>
              </a:rPr>
              <a:t> = </a:t>
            </a:r>
            <a:r>
              <a:rPr lang="en-IN" b="0" i="0" dirty="0">
                <a:solidFill>
                  <a:srgbClr val="DD1144"/>
                </a:solidFill>
                <a:effectLst/>
                <a:latin typeface="inherit"/>
              </a:rPr>
              <a:t>"/countries"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2D7A"/>
                </a:solidFill>
                <a:effectLst/>
                <a:latin typeface="inherit"/>
              </a:rPr>
              <a:t>method</a:t>
            </a:r>
            <a:r>
              <a:rPr lang="en-IN" b="0" i="0" dirty="0">
                <a:solidFill>
                  <a:srgbClr val="006FE0"/>
                </a:solidFill>
                <a:effectLst/>
                <a:latin typeface="inherit"/>
              </a:rPr>
              <a:t> = </a:t>
            </a:r>
            <a:r>
              <a:rPr lang="en-IN" b="0" i="0" dirty="0" err="1">
                <a:solidFill>
                  <a:srgbClr val="002D7A"/>
                </a:solidFill>
                <a:effectLst/>
                <a:latin typeface="inherit"/>
              </a:rPr>
              <a:t>RequestMethod</a:t>
            </a:r>
            <a:r>
              <a:rPr lang="en-IN" b="0" i="0" dirty="0" err="1">
                <a:solidFill>
                  <a:srgbClr val="333333"/>
                </a:solidFill>
                <a:effectLst/>
                <a:latin typeface="inherit"/>
              </a:rPr>
              <a:t>.</a:t>
            </a:r>
            <a:r>
              <a:rPr lang="en-IN" b="0" i="0" dirty="0" err="1">
                <a:solidFill>
                  <a:srgbClr val="002D7A"/>
                </a:solidFill>
                <a:effectLst/>
                <a:latin typeface="inherit"/>
              </a:rPr>
              <a:t>GET</a:t>
            </a:r>
            <a:r>
              <a:rPr lang="en-IN" b="0" i="0" dirty="0" err="1">
                <a:solidFill>
                  <a:srgbClr val="333333"/>
                </a:solidFill>
                <a:effectLst/>
                <a:latin typeface="inherit"/>
              </a:rPr>
              <a:t>,</a:t>
            </a:r>
            <a:r>
              <a:rPr lang="en-IN" b="0" i="0" dirty="0" err="1">
                <a:solidFill>
                  <a:srgbClr val="002D7A"/>
                </a:solidFill>
                <a:effectLst/>
                <a:latin typeface="inherit"/>
              </a:rPr>
              <a:t>headers</a:t>
            </a:r>
            <a:r>
              <a:rPr lang="en-IN" b="0" i="0" dirty="0">
                <a:solidFill>
                  <a:srgbClr val="006FE0"/>
                </a:solidFill>
                <a:effectLst/>
                <a:latin typeface="inherit"/>
              </a:rPr>
              <a:t>=</a:t>
            </a:r>
            <a:r>
              <a:rPr lang="en-IN" b="0" i="0" dirty="0">
                <a:solidFill>
                  <a:srgbClr val="DD1144"/>
                </a:solidFill>
                <a:effectLst/>
                <a:latin typeface="inherit"/>
              </a:rPr>
              <a:t>"Accept=application/</a:t>
            </a:r>
            <a:r>
              <a:rPr lang="en-IN" b="0" i="0" dirty="0" err="1">
                <a:solidFill>
                  <a:srgbClr val="DD1144"/>
                </a:solidFill>
                <a:effectLst/>
                <a:latin typeface="inherit"/>
              </a:rPr>
              <a:t>json</a:t>
            </a:r>
            <a:r>
              <a:rPr lang="en-IN" b="0" i="0" dirty="0">
                <a:solidFill>
                  <a:srgbClr val="DD1144"/>
                </a:solidFill>
                <a:effectLst/>
                <a:latin typeface="inherit"/>
              </a:rPr>
              <a:t>"</a:t>
            </a:r>
            <a:r>
              <a:rPr lang="en-IN" b="0" i="0" dirty="0">
                <a:solidFill>
                  <a:srgbClr val="333333"/>
                </a:solidFill>
                <a:effectLst/>
                <a:latin typeface="inherit"/>
              </a:rPr>
              <a:t>)</a:t>
            </a:r>
            <a:endParaRPr lang="en-IN" b="0" i="0" dirty="0">
              <a:solidFill>
                <a:srgbClr val="000000"/>
              </a:solidFill>
              <a:effectLst/>
              <a:latin typeface="Monaco"/>
            </a:endParaRPr>
          </a:p>
          <a:p>
            <a:pPr algn="l" latinLnBrk="1"/>
            <a:r>
              <a:rPr lang="en-IN" b="0" i="0" dirty="0">
                <a:solidFill>
                  <a:srgbClr val="800080"/>
                </a:solidFill>
                <a:effectLst/>
                <a:latin typeface="inherit"/>
              </a:rPr>
              <a:t>public</a:t>
            </a:r>
            <a:r>
              <a:rPr lang="en-IN" b="0" i="0" dirty="0">
                <a:solidFill>
                  <a:srgbClr val="006FE0"/>
                </a:solidFill>
                <a:effectLst/>
                <a:latin typeface="inherit"/>
              </a:rPr>
              <a:t> </a:t>
            </a:r>
            <a:r>
              <a:rPr lang="en-IN" b="0" i="0" dirty="0">
                <a:solidFill>
                  <a:srgbClr val="008080"/>
                </a:solidFill>
                <a:effectLst/>
                <a:latin typeface="inherit"/>
              </a:rPr>
              <a:t>List </a:t>
            </a:r>
            <a:r>
              <a:rPr lang="en-IN" b="0" i="0" dirty="0" err="1">
                <a:solidFill>
                  <a:srgbClr val="008080"/>
                </a:solidFill>
                <a:effectLst/>
                <a:latin typeface="inherit"/>
              </a:rPr>
              <a:t>getCountries</a:t>
            </a:r>
            <a:r>
              <a:rPr lang="en-IN" b="0" i="0" dirty="0">
                <a:solidFill>
                  <a:srgbClr val="333333"/>
                </a:solidFill>
                <a:effectLst/>
                <a:latin typeface="inherit"/>
              </a:rPr>
              <a:t>()</a:t>
            </a:r>
            <a:endParaRPr lang="en-IN" b="0" i="0" dirty="0">
              <a:solidFill>
                <a:srgbClr val="000000"/>
              </a:solidFill>
              <a:effectLst/>
              <a:latin typeface="Monaco"/>
            </a:endParaRPr>
          </a:p>
          <a:p>
            <a:pPr algn="l" latinLnBrk="1"/>
            <a:r>
              <a:rPr lang="en-IN" b="0" i="0" dirty="0">
                <a:solidFill>
                  <a:srgbClr val="333333"/>
                </a:solidFill>
                <a:effectLst/>
                <a:latin typeface="inherit"/>
              </a:rPr>
              <a:t>{</a:t>
            </a:r>
            <a:endParaRPr lang="en-IN" b="0" i="0" dirty="0">
              <a:solidFill>
                <a:srgbClr val="000000"/>
              </a:solidFill>
              <a:effectLst/>
              <a:latin typeface="Monaco"/>
            </a:endParaRPr>
          </a:p>
          <a:p>
            <a:pPr algn="l" latinLnBrk="1"/>
            <a:r>
              <a:rPr lang="en-IN" b="0" i="0" dirty="0">
                <a:solidFill>
                  <a:srgbClr val="006FE0"/>
                </a:solidFill>
                <a:effectLst/>
                <a:latin typeface="inherit"/>
              </a:rPr>
              <a:t>  </a:t>
            </a:r>
            <a:r>
              <a:rPr lang="en-IN" b="0" i="0" dirty="0">
                <a:solidFill>
                  <a:srgbClr val="008080"/>
                </a:solidFill>
                <a:effectLst/>
                <a:latin typeface="inherit"/>
              </a:rPr>
              <a:t>List </a:t>
            </a:r>
            <a:r>
              <a:rPr lang="en-IN" b="0" i="0" dirty="0" err="1">
                <a:solidFill>
                  <a:srgbClr val="002D7A"/>
                </a:solidFill>
                <a:effectLst/>
                <a:latin typeface="inherit"/>
              </a:rPr>
              <a:t>listOfCountries</a:t>
            </a:r>
            <a:r>
              <a:rPr lang="en-IN" b="0" i="0" dirty="0">
                <a:solidFill>
                  <a:srgbClr val="006FE0"/>
                </a:solidFill>
                <a:effectLst/>
                <a:latin typeface="inherit"/>
              </a:rPr>
              <a:t> = </a:t>
            </a:r>
            <a:r>
              <a:rPr lang="en-IN" b="1" i="0" dirty="0">
                <a:solidFill>
                  <a:srgbClr val="000000"/>
                </a:solidFill>
                <a:effectLst/>
                <a:latin typeface="inherit"/>
              </a:rPr>
              <a:t>new</a:t>
            </a:r>
            <a:r>
              <a:rPr lang="en-IN" b="0" i="0" dirty="0">
                <a:solidFill>
                  <a:srgbClr val="006FE0"/>
                </a:solidFill>
                <a:effectLst/>
                <a:latin typeface="inherit"/>
              </a:rPr>
              <a:t> </a:t>
            </a:r>
            <a:r>
              <a:rPr lang="en-IN" b="0" i="0" dirty="0" err="1">
                <a:solidFill>
                  <a:srgbClr val="008080"/>
                </a:solidFill>
                <a:effectLst/>
                <a:latin typeface="inherit"/>
              </a:rPr>
              <a:t>ArrayList</a:t>
            </a:r>
            <a:r>
              <a:rPr lang="en-IN" b="0" i="0" dirty="0">
                <a:solidFill>
                  <a:srgbClr val="333333"/>
                </a:solidFill>
                <a:effectLst/>
                <a:latin typeface="inherit"/>
              </a:rPr>
              <a:t>();</a:t>
            </a:r>
            <a:endParaRPr lang="en-IN" b="0" i="0" dirty="0">
              <a:solidFill>
                <a:srgbClr val="000000"/>
              </a:solidFill>
              <a:effectLst/>
              <a:latin typeface="Monaco"/>
            </a:endParaRPr>
          </a:p>
          <a:p>
            <a:pPr algn="l" latinLnBrk="1"/>
            <a:r>
              <a:rPr lang="en-IN" b="0" i="0" dirty="0">
                <a:solidFill>
                  <a:srgbClr val="006FE0"/>
                </a:solidFill>
                <a:effectLst/>
                <a:latin typeface="inherit"/>
              </a:rPr>
              <a:t>  </a:t>
            </a:r>
            <a:r>
              <a:rPr lang="en-IN" b="0" i="0" dirty="0" err="1">
                <a:solidFill>
                  <a:srgbClr val="002D7A"/>
                </a:solidFill>
                <a:effectLst/>
                <a:latin typeface="inherit"/>
              </a:rPr>
              <a:t>listOfCountries</a:t>
            </a:r>
            <a:r>
              <a:rPr lang="en-IN" b="0" i="0" dirty="0">
                <a:solidFill>
                  <a:srgbClr val="006FE0"/>
                </a:solidFill>
                <a:effectLst/>
                <a:latin typeface="inherit"/>
              </a:rPr>
              <a:t>=</a:t>
            </a:r>
            <a:r>
              <a:rPr lang="en-IN" b="0" i="0" dirty="0" err="1">
                <a:solidFill>
                  <a:srgbClr val="008080"/>
                </a:solidFill>
                <a:effectLst/>
                <a:latin typeface="inherit"/>
              </a:rPr>
              <a:t>createCountryList</a:t>
            </a:r>
            <a:r>
              <a:rPr lang="en-IN" b="0" i="0" dirty="0">
                <a:solidFill>
                  <a:srgbClr val="333333"/>
                </a:solidFill>
                <a:effectLst/>
                <a:latin typeface="inherit"/>
              </a:rPr>
              <a:t>();</a:t>
            </a:r>
            <a:endParaRPr lang="en-IN" b="0" i="0" dirty="0">
              <a:solidFill>
                <a:srgbClr val="000000"/>
              </a:solidFill>
              <a:effectLst/>
              <a:latin typeface="Monaco"/>
            </a:endParaRPr>
          </a:p>
          <a:p>
            <a:pPr algn="l" latinLnBrk="1"/>
            <a:r>
              <a:rPr lang="en-IN" b="0" i="0" dirty="0">
                <a:solidFill>
                  <a:srgbClr val="006FE0"/>
                </a:solidFill>
                <a:effectLst/>
                <a:latin typeface="inherit"/>
              </a:rPr>
              <a:t>  </a:t>
            </a:r>
            <a:r>
              <a:rPr lang="en-IN" b="1" i="0" dirty="0">
                <a:solidFill>
                  <a:srgbClr val="000000"/>
                </a:solidFill>
                <a:effectLst/>
                <a:latin typeface="inherit"/>
              </a:rPr>
              <a:t>return</a:t>
            </a:r>
            <a:r>
              <a:rPr lang="en-IN" b="0" i="0" dirty="0">
                <a:solidFill>
                  <a:srgbClr val="006FE0"/>
                </a:solidFill>
                <a:effectLst/>
                <a:latin typeface="inherit"/>
              </a:rPr>
              <a:t> </a:t>
            </a:r>
            <a:r>
              <a:rPr lang="en-IN" b="0" i="0" dirty="0" err="1">
                <a:solidFill>
                  <a:srgbClr val="002D7A"/>
                </a:solidFill>
                <a:effectLst/>
                <a:latin typeface="inherit"/>
              </a:rPr>
              <a:t>listOfCountries</a:t>
            </a:r>
            <a:r>
              <a:rPr lang="en-IN" b="0" i="0" dirty="0">
                <a:solidFill>
                  <a:srgbClr val="333333"/>
                </a:solidFill>
                <a:effectLst/>
                <a:latin typeface="inherit"/>
              </a:rPr>
              <a:t>;</a:t>
            </a:r>
            <a:endParaRPr lang="en-IN" b="0" i="0" dirty="0">
              <a:solidFill>
                <a:srgbClr val="000000"/>
              </a:solidFill>
              <a:effectLst/>
              <a:latin typeface="Monaco"/>
            </a:endParaRPr>
          </a:p>
          <a:p>
            <a:pPr algn="l" latinLnBrk="1"/>
            <a:r>
              <a:rPr lang="en-IN" b="0" i="0" dirty="0">
                <a:solidFill>
                  <a:srgbClr val="333333"/>
                </a:solidFill>
                <a:effectLst/>
                <a:latin typeface="inherit"/>
              </a:rPr>
              <a:t>}</a:t>
            </a:r>
            <a:endParaRPr lang="en-IN" b="0" i="0" dirty="0">
              <a:solidFill>
                <a:srgbClr val="000000"/>
              </a:solidFill>
              <a:effectLst/>
              <a:latin typeface="Monaco"/>
            </a:endParaRPr>
          </a:p>
          <a:p>
            <a:pPr algn="l" latinLnBrk="1"/>
            <a:r>
              <a:rPr lang="en-IN" b="0" i="0" dirty="0">
                <a:solidFill>
                  <a:srgbClr val="000000"/>
                </a:solidFill>
                <a:effectLst/>
                <a:latin typeface="Monaco"/>
              </a:rPr>
              <a:t> </a:t>
            </a:r>
          </a:p>
        </p:txBody>
      </p:sp>
    </p:spTree>
    <p:extLst>
      <p:ext uri="{BB962C8B-B14F-4D97-AF65-F5344CB8AC3E}">
        <p14:creationId xmlns:p14="http://schemas.microsoft.com/office/powerpoint/2010/main" val="6838141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2252</TotalTime>
  <Words>1816</Words>
  <Application>Microsoft Office PowerPoint</Application>
  <PresentationFormat>Widescreen</PresentationFormat>
  <Paragraphs>240</Paragraphs>
  <Slides>21</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21</vt:i4>
      </vt:variant>
    </vt:vector>
  </HeadingPairs>
  <TitlesOfParts>
    <vt:vector size="41" baseType="lpstr">
      <vt:lpstr> Tahoma </vt:lpstr>
      <vt:lpstr>Abadi Extra Light</vt:lpstr>
      <vt:lpstr>-apple-system</vt:lpstr>
      <vt:lpstr>Arial</vt:lpstr>
      <vt:lpstr>Century Gothic</vt:lpstr>
      <vt:lpstr>DM Sans</vt:lpstr>
      <vt:lpstr>Georgia</vt:lpstr>
      <vt:lpstr>inherit</vt:lpstr>
      <vt:lpstr>inter-bold</vt:lpstr>
      <vt:lpstr>inter-regular</vt:lpstr>
      <vt:lpstr>Monaco</vt:lpstr>
      <vt:lpstr>Nunito</vt:lpstr>
      <vt:lpstr>Oswald</vt:lpstr>
      <vt:lpstr>Raleway</vt:lpstr>
      <vt:lpstr>system-ui</vt:lpstr>
      <vt:lpstr>Tahoma</vt:lpstr>
      <vt:lpstr>Tahoma </vt:lpstr>
      <vt:lpstr>var(--bs-font-monospace)</vt:lpstr>
      <vt:lpstr>Wingdings</vt:lpstr>
      <vt:lpstr>Vapor Trail</vt:lpstr>
      <vt:lpstr>Spring MVC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Tamrakar, Krati (Cognizant)</dc:creator>
  <cp:lastModifiedBy>Tamrakar, Krati (Cognizant)</cp:lastModifiedBy>
  <cp:revision>2</cp:revision>
  <dcterms:created xsi:type="dcterms:W3CDTF">2023-10-23T11:32:36Z</dcterms:created>
  <dcterms:modified xsi:type="dcterms:W3CDTF">2024-01-19T06:50:34Z</dcterms:modified>
</cp:coreProperties>
</file>