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7" r:id="rId5"/>
    <p:sldId id="258" r:id="rId6"/>
    <p:sldId id="270" r:id="rId7"/>
    <p:sldId id="265" r:id="rId8"/>
    <p:sldId id="263" r:id="rId9"/>
    <p:sldId id="262" r:id="rId10"/>
    <p:sldId id="276" r:id="rId11"/>
    <p:sldId id="277" r:id="rId12"/>
    <p:sldId id="275" r:id="rId13"/>
    <p:sldId id="274" r:id="rId14"/>
    <p:sldId id="272"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4BC9"/>
    <a:srgbClr val="7BEBD8"/>
    <a:srgbClr val="8335E5"/>
    <a:srgbClr val="6B8DE1"/>
    <a:srgbClr val="6C92E1"/>
    <a:srgbClr val="6313DC"/>
    <a:srgbClr val="1E3ADA"/>
    <a:srgbClr val="030553"/>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3" d="100"/>
          <a:sy n="83" d="100"/>
        </p:scale>
        <p:origin x="130" y="67"/>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11/8/2021</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6499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24664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426988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284584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78651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11/8/2021</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11/8/2021</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HUMAN RIGHTS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 </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3254356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7903AC-D28A-4CCD-A18A-53662E2DAF01}"/>
              </a:ext>
            </a:extLst>
          </p:cNvPr>
          <p:cNvPicPr>
            <a:picLocks noGrp="1" noChangeAspect="1"/>
          </p:cNvPicPr>
          <p:nvPr>
            <p:ph idx="1"/>
          </p:nvPr>
        </p:nvPicPr>
        <p:blipFill>
          <a:blip r:embed="rId2"/>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372EE5BB-6B9F-47E7-9152-5922690E4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43" y="4598894"/>
            <a:ext cx="3666058" cy="1267671"/>
          </a:xfrm>
          <a:prstGeom prst="rect">
            <a:avLst/>
          </a:prstGeom>
        </p:spPr>
      </p:pic>
    </p:spTree>
    <p:extLst>
      <p:ext uri="{BB962C8B-B14F-4D97-AF65-F5344CB8AC3E}">
        <p14:creationId xmlns:p14="http://schemas.microsoft.com/office/powerpoint/2010/main" val="3203063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5" name="TextBox 4">
            <a:extLst>
              <a:ext uri="{FF2B5EF4-FFF2-40B4-BE49-F238E27FC236}">
                <a16:creationId xmlns:a16="http://schemas.microsoft.com/office/drawing/2014/main" id="{7076DFF7-28CB-4A88-A42E-A60C25A7A6BF}"/>
              </a:ext>
            </a:extLst>
          </p:cNvPr>
          <p:cNvSpPr txBox="1"/>
          <p:nvPr/>
        </p:nvSpPr>
        <p:spPr>
          <a:xfrm>
            <a:off x="573741" y="1547389"/>
            <a:ext cx="6320118" cy="4247317"/>
          </a:xfrm>
          <a:prstGeom prst="rect">
            <a:avLst/>
          </a:prstGeom>
          <a:noFill/>
        </p:spPr>
        <p:txBody>
          <a:bodyPr wrap="square">
            <a:spAutoFit/>
          </a:bodyPr>
          <a:lstStyle/>
          <a:p>
            <a:r>
              <a:rPr lang="en-US" b="1" dirty="0"/>
              <a:t>People who fight against discrimination and poverty are not giants or superhero they are people, who realize that human rights are not history lesson they are not words on page not speeches or commercials  they are the choices we make every day as human beings they are the responsibility we all share to respect each other to help each other and to protect those in need as Eleanor Roosevelt said we’re after all the universal human rights begin in small places close town so close is so small but they cannot be seen on any maps of the world yet they are the world of individual person the neighborhood who live in the school or college he attends the factory farm or office he generally work  these are the places where every man, women and child seeks equal justice , equal opportunity , equal dignity without discrimination  Unless these rights have meaning there they have little meaning anywhere</a:t>
            </a:r>
            <a:endParaRPr lang="en-IN" b="1" dirty="0"/>
          </a:p>
        </p:txBody>
      </p:sp>
      <p:sp>
        <p:nvSpPr>
          <p:cNvPr id="7" name="TextBox 6">
            <a:extLst>
              <a:ext uri="{FF2B5EF4-FFF2-40B4-BE49-F238E27FC236}">
                <a16:creationId xmlns:a16="http://schemas.microsoft.com/office/drawing/2014/main" id="{CB0BD0ED-BF9D-44AA-AF00-8C3078984CA4}"/>
              </a:ext>
            </a:extLst>
          </p:cNvPr>
          <p:cNvSpPr txBox="1"/>
          <p:nvPr/>
        </p:nvSpPr>
        <p:spPr>
          <a:xfrm>
            <a:off x="2384611" y="478519"/>
            <a:ext cx="2474259" cy="584775"/>
          </a:xfrm>
          <a:prstGeom prst="rect">
            <a:avLst/>
          </a:prstGeom>
          <a:noFill/>
        </p:spPr>
        <p:txBody>
          <a:bodyPr wrap="square">
            <a:spAutoFit/>
          </a:bodyPr>
          <a:lstStyle/>
          <a:p>
            <a:r>
              <a:rPr lang="en-US" sz="3200" b="1" dirty="0">
                <a:solidFill>
                  <a:srgbClr val="7D4BC9"/>
                </a:solidFill>
                <a:cs typeface="Segoe UI" panose="020B0502040204020203" pitchFamily="34" charset="0"/>
              </a:rPr>
              <a:t>CONCLUSION</a:t>
            </a:r>
            <a:endParaRPr lang="en-IN" sz="3200" dirty="0"/>
          </a:p>
        </p:txBody>
      </p:sp>
    </p:spTree>
    <p:extLst>
      <p:ext uri="{BB962C8B-B14F-4D97-AF65-F5344CB8AC3E}">
        <p14:creationId xmlns:p14="http://schemas.microsoft.com/office/powerpoint/2010/main" val="1047499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3295004" y="2701623"/>
            <a:ext cx="6314154" cy="1354217"/>
          </a:xfrm>
          <a:prstGeom prst="rect">
            <a:avLst/>
          </a:prstGeom>
          <a:noFill/>
        </p:spPr>
        <p:txBody>
          <a:bodyPr wrap="square" lIns="0" tIns="0" rIns="0" bIns="0" rtlCol="0">
            <a:spAutoFit/>
          </a:bodyPr>
          <a:lstStyle/>
          <a:p>
            <a:r>
              <a:rPr lang="en-US" sz="8800" b="1" dirty="0">
                <a:latin typeface="Segoe UI" panose="020B0502040204020203" pitchFamily="34" charset="0"/>
                <a:cs typeface="Segoe UI" panose="020B0502040204020203" pitchFamily="34" charset="0"/>
              </a:rPr>
              <a:t>Thank you</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 </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726955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down)">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5" name="TextBox 4">
            <a:extLst>
              <a:ext uri="{FF2B5EF4-FFF2-40B4-BE49-F238E27FC236}">
                <a16:creationId xmlns:a16="http://schemas.microsoft.com/office/drawing/2014/main" id="{1DD9E66C-BBD4-445B-AD56-860D8F4BAF23}"/>
              </a:ext>
            </a:extLst>
          </p:cNvPr>
          <p:cNvSpPr txBox="1"/>
          <p:nvPr/>
        </p:nvSpPr>
        <p:spPr>
          <a:xfrm>
            <a:off x="826740" y="339764"/>
            <a:ext cx="4110074" cy="1292662"/>
          </a:xfrm>
          <a:prstGeom prst="rect">
            <a:avLst/>
          </a:prstGeom>
          <a:noFill/>
        </p:spPr>
        <p:txBody>
          <a:bodyPr wrap="square" rtlCol="0">
            <a:spAutoFit/>
          </a:bodyPr>
          <a:lstStyle/>
          <a:p>
            <a:r>
              <a:rPr lang="en-IN" sz="6000" b="1" dirty="0"/>
              <a:t>CONTENT</a:t>
            </a:r>
          </a:p>
          <a:p>
            <a:endParaRPr lang="en-IN" dirty="0"/>
          </a:p>
        </p:txBody>
      </p:sp>
      <p:sp>
        <p:nvSpPr>
          <p:cNvPr id="7" name="TextBox 6">
            <a:extLst>
              <a:ext uri="{FF2B5EF4-FFF2-40B4-BE49-F238E27FC236}">
                <a16:creationId xmlns:a16="http://schemas.microsoft.com/office/drawing/2014/main" id="{958AC696-A07D-4232-811E-70246F72266F}"/>
              </a:ext>
            </a:extLst>
          </p:cNvPr>
          <p:cNvSpPr txBox="1"/>
          <p:nvPr/>
        </p:nvSpPr>
        <p:spPr>
          <a:xfrm>
            <a:off x="115805" y="2030083"/>
            <a:ext cx="6434989" cy="4770537"/>
          </a:xfrm>
          <a:prstGeom prst="rect">
            <a:avLst/>
          </a:prstGeom>
          <a:noFill/>
        </p:spPr>
        <p:txBody>
          <a:bodyPr wrap="square" rtlCol="0">
            <a:spAutoFit/>
          </a:bodyPr>
          <a:lstStyle/>
          <a:p>
            <a:pPr marL="742950" indent="-742950">
              <a:buFont typeface="Arial" panose="020B0604020202020204" pitchFamily="34" charset="0"/>
              <a:buChar char="•"/>
            </a:pPr>
            <a:r>
              <a:rPr lang="en-US" sz="2400" b="1" dirty="0">
                <a:solidFill>
                  <a:srgbClr val="7D4BC9"/>
                </a:solidFill>
              </a:rPr>
              <a:t>WHAT IS HUMAN RIGNTS</a:t>
            </a:r>
          </a:p>
          <a:p>
            <a:pPr marL="342900" indent="-342900">
              <a:buFont typeface="Arial" panose="020B0604020202020204" pitchFamily="34" charset="0"/>
              <a:buChar char="•"/>
            </a:pPr>
            <a:endParaRPr lang="en-US" sz="2400" b="1" dirty="0">
              <a:solidFill>
                <a:srgbClr val="7D4BC9"/>
              </a:solidFill>
            </a:endParaRPr>
          </a:p>
          <a:p>
            <a:pPr marL="742950" indent="-742950">
              <a:buFont typeface="Arial" panose="020B0604020202020204" pitchFamily="34" charset="0"/>
              <a:buChar char="•"/>
            </a:pPr>
            <a:r>
              <a:rPr lang="en-US" sz="2400" b="1" dirty="0">
                <a:solidFill>
                  <a:srgbClr val="7D4BC9"/>
                </a:solidFill>
              </a:rPr>
              <a:t>HISTORY AND CAUSE OF HUMAN RIGHTS</a:t>
            </a:r>
          </a:p>
          <a:p>
            <a:pPr marL="342900" indent="-342900">
              <a:buFont typeface="Arial" panose="020B0604020202020204" pitchFamily="34" charset="0"/>
              <a:buChar char="•"/>
            </a:pPr>
            <a:endParaRPr lang="en-US" sz="2400" b="1" dirty="0">
              <a:solidFill>
                <a:srgbClr val="7D4BC9"/>
              </a:solidFill>
            </a:endParaRPr>
          </a:p>
          <a:p>
            <a:pPr marL="742950" indent="-742950">
              <a:buFont typeface="Arial" panose="020B0604020202020204" pitchFamily="34" charset="0"/>
              <a:buChar char="•"/>
            </a:pPr>
            <a:r>
              <a:rPr lang="en-US" sz="2400" b="1" dirty="0">
                <a:solidFill>
                  <a:srgbClr val="7D4BC9"/>
                </a:solidFill>
              </a:rPr>
              <a:t>NEEDS OF HUMAN RIGHTS</a:t>
            </a:r>
          </a:p>
          <a:p>
            <a:pPr marL="342900" indent="-342900">
              <a:buFont typeface="Arial" panose="020B0604020202020204" pitchFamily="34" charset="0"/>
              <a:buChar char="•"/>
            </a:pPr>
            <a:endParaRPr lang="en-US" sz="2400" b="1" dirty="0">
              <a:solidFill>
                <a:srgbClr val="7D4BC9"/>
              </a:solidFill>
            </a:endParaRPr>
          </a:p>
          <a:p>
            <a:pPr marL="742950" indent="-742950">
              <a:buFont typeface="Arial" panose="020B0604020202020204" pitchFamily="34" charset="0"/>
              <a:buChar char="•"/>
            </a:pPr>
            <a:r>
              <a:rPr lang="en-US" sz="2400" b="1" dirty="0">
                <a:solidFill>
                  <a:srgbClr val="7D4BC9"/>
                </a:solidFill>
              </a:rPr>
              <a:t>TODAY  CONDITION OF HUMAN RIGHTS</a:t>
            </a:r>
          </a:p>
          <a:p>
            <a:endParaRPr lang="en-US" sz="2400" b="1" dirty="0">
              <a:solidFill>
                <a:srgbClr val="7D4BC9"/>
              </a:solidFill>
            </a:endParaRPr>
          </a:p>
          <a:p>
            <a:pPr marL="742950" indent="-742950">
              <a:buFont typeface="Arial" panose="020B0604020202020204" pitchFamily="34" charset="0"/>
              <a:buChar char="•"/>
            </a:pPr>
            <a:r>
              <a:rPr lang="en-US" sz="2400" b="1" dirty="0">
                <a:solidFill>
                  <a:srgbClr val="7D4BC9"/>
                </a:solidFill>
                <a:cs typeface="Segoe UI" panose="020B0502040204020203" pitchFamily="34" charset="0"/>
              </a:rPr>
              <a:t>CONCLUSION</a:t>
            </a:r>
          </a:p>
          <a:p>
            <a:endParaRPr lang="en-US" sz="2400" b="1" dirty="0">
              <a:solidFill>
                <a:srgbClr val="7D4BC9"/>
              </a:solidFill>
              <a:cs typeface="Segoe UI" panose="020B0502040204020203" pitchFamily="34" charset="0"/>
            </a:endParaRPr>
          </a:p>
          <a:p>
            <a:pPr marL="742950" indent="-742950">
              <a:buFont typeface="Arial" panose="020B0604020202020204" pitchFamily="34" charset="0"/>
              <a:buChar char="•"/>
            </a:pPr>
            <a:r>
              <a:rPr lang="en-US" sz="2400" b="1" dirty="0">
                <a:solidFill>
                  <a:srgbClr val="7D4BC9"/>
                </a:solidFill>
                <a:cs typeface="Segoe UI" panose="020B0502040204020203" pitchFamily="34" charset="0"/>
              </a:rPr>
              <a:t>Blogs</a:t>
            </a:r>
            <a:endParaRPr lang="en-US" sz="2400" b="1" dirty="0">
              <a:solidFill>
                <a:srgbClr val="7D4BC9"/>
              </a:solidFill>
            </a:endParaRPr>
          </a:p>
          <a:p>
            <a:endParaRPr lang="en-IN" sz="4000" b="1" dirty="0">
              <a:solidFill>
                <a:srgbClr val="7D4BC9"/>
              </a:solidFill>
            </a:endParaRPr>
          </a:p>
        </p:txBody>
      </p:sp>
    </p:spTree>
    <p:extLst>
      <p:ext uri="{BB962C8B-B14F-4D97-AF65-F5344CB8AC3E}">
        <p14:creationId xmlns:p14="http://schemas.microsoft.com/office/powerpoint/2010/main" val="285523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down)">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wipe(down)">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wipe(down)">
                                      <p:cBhvr>
                                        <p:cTn id="3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6207760" y="-3136610"/>
            <a:ext cx="8798559"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 </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4" name="TextBox 3">
            <a:extLst>
              <a:ext uri="{FF2B5EF4-FFF2-40B4-BE49-F238E27FC236}">
                <a16:creationId xmlns:a16="http://schemas.microsoft.com/office/drawing/2014/main" id="{ACAFBBC7-2F92-4D61-936C-E2891B541445}"/>
              </a:ext>
            </a:extLst>
          </p:cNvPr>
          <p:cNvSpPr txBox="1"/>
          <p:nvPr/>
        </p:nvSpPr>
        <p:spPr>
          <a:xfrm>
            <a:off x="3406705" y="531111"/>
            <a:ext cx="6069059" cy="707886"/>
          </a:xfrm>
          <a:prstGeom prst="rect">
            <a:avLst/>
          </a:prstGeom>
          <a:noFill/>
        </p:spPr>
        <p:txBody>
          <a:bodyPr wrap="square" rtlCol="0">
            <a:spAutoFit/>
          </a:bodyPr>
          <a:lstStyle/>
          <a:p>
            <a:pPr algn="ctr"/>
            <a:r>
              <a:rPr lang="en-IN" sz="4000" b="1" i="1" u="sng" dirty="0">
                <a:solidFill>
                  <a:srgbClr val="7D4BC9"/>
                </a:solidFill>
              </a:rPr>
              <a:t>WHAT IS HUMAN RIGHTS</a:t>
            </a:r>
          </a:p>
        </p:txBody>
      </p:sp>
      <p:sp>
        <p:nvSpPr>
          <p:cNvPr id="6" name="TextBox 5">
            <a:extLst>
              <a:ext uri="{FF2B5EF4-FFF2-40B4-BE49-F238E27FC236}">
                <a16:creationId xmlns:a16="http://schemas.microsoft.com/office/drawing/2014/main" id="{1D5F3E66-68D6-47EE-8A39-FA4A29C69F32}"/>
              </a:ext>
            </a:extLst>
          </p:cNvPr>
          <p:cNvSpPr txBox="1"/>
          <p:nvPr/>
        </p:nvSpPr>
        <p:spPr>
          <a:xfrm>
            <a:off x="1117973" y="1648507"/>
            <a:ext cx="12625736"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solidFill>
                  <a:schemeClr val="bg2">
                    <a:lumMod val="25000"/>
                  </a:schemeClr>
                </a:solidFill>
              </a:rPr>
              <a:t>The rights you have simply because you are human , these rights are the only rights which applied to everyone, everywhere , that means kids, old people, young people, poor people , sports man, garbage man, teacher, Africans, Indians, Albanians, Christians, Muslims, your mom and dad , next to your neighbor and you have the exact same human rights</a:t>
            </a:r>
          </a:p>
          <a:p>
            <a:pPr marL="285750" indent="-285750" algn="just">
              <a:buFont typeface="Arial" panose="020B0604020202020204" pitchFamily="34" charset="0"/>
              <a:buChar char="•"/>
            </a:pPr>
            <a:endParaRPr lang="en-US" sz="2400" b="1" dirty="0">
              <a:solidFill>
                <a:schemeClr val="bg2">
                  <a:lumMod val="25000"/>
                </a:schemeClr>
              </a:solidFill>
            </a:endParaRPr>
          </a:p>
          <a:p>
            <a:pPr marL="285750" indent="-285750" algn="just">
              <a:buFont typeface="Arial" panose="020B0604020202020204" pitchFamily="34" charset="0"/>
              <a:buChar char="•"/>
            </a:pPr>
            <a:r>
              <a:rPr lang="en-US" sz="2400" b="1" dirty="0">
                <a:solidFill>
                  <a:schemeClr val="bg2">
                    <a:lumMod val="25000"/>
                  </a:schemeClr>
                </a:solidFill>
              </a:rPr>
              <a:t>The Universal Declaration of Human Rights (UDHR), adopted by the UN General Assembly in 1948, was the first legal document to set out the fundamental human rights to be universally protected. The UDHR, which turned 70 in 2018, continues to be the foundation of all international human rights law. Its 30 articles provide the principles and building blocks of current and future human rights conventions, treaties and other legal instruments.</a:t>
            </a:r>
          </a:p>
          <a:p>
            <a:pPr marL="285750" indent="-285750" algn="just">
              <a:buFont typeface="Arial" panose="020B0604020202020204" pitchFamily="34" charset="0"/>
              <a:buChar char="•"/>
            </a:pPr>
            <a:endParaRPr lang="en-US" sz="2400" b="1" dirty="0">
              <a:solidFill>
                <a:schemeClr val="bg2">
                  <a:lumMod val="25000"/>
                </a:schemeClr>
              </a:solidFill>
            </a:endParaRPr>
          </a:p>
          <a:p>
            <a:pPr marL="285750" indent="-285750" algn="just">
              <a:buFont typeface="Arial" panose="020B0604020202020204" pitchFamily="34" charset="0"/>
              <a:buChar char="•"/>
            </a:pPr>
            <a:r>
              <a:rPr lang="en-US" sz="2400" b="1" dirty="0">
                <a:solidFill>
                  <a:schemeClr val="bg2">
                    <a:lumMod val="25000"/>
                  </a:schemeClr>
                </a:solidFill>
              </a:rPr>
              <a:t>The UDHR, together with the 2 covenants - the International Covenant for Civil and Political Rights, and the International Covenant for Economic, Social and Cultural Rights - make up the International Bill of Rights</a:t>
            </a:r>
            <a:r>
              <a:rPr lang="en-US" sz="2400" dirty="0">
                <a:solidFill>
                  <a:schemeClr val="bg2">
                    <a:lumMod val="25000"/>
                  </a:schemeClr>
                </a:solidFill>
              </a:rPr>
              <a:t>.</a:t>
            </a:r>
            <a:endParaRPr lang="en-IN" sz="2400" dirty="0">
              <a:solidFill>
                <a:schemeClr val="bg2">
                  <a:lumMod val="25000"/>
                </a:schemeClr>
              </a:solidFill>
            </a:endParaRPr>
          </a:p>
        </p:txBody>
      </p:sp>
    </p:spTree>
    <p:extLst>
      <p:ext uri="{BB962C8B-B14F-4D97-AF65-F5344CB8AC3E}">
        <p14:creationId xmlns:p14="http://schemas.microsoft.com/office/powerpoint/2010/main" val="2365495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564221" y="364816"/>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algn="r"/>
            <a:r>
              <a:rPr lang="en-US" sz="2800" i="1" u="sng" dirty="0">
                <a:solidFill>
                  <a:srgbClr val="7D4BC9"/>
                </a:solidFill>
              </a:rPr>
              <a:t>HISTORY OF RIGHTS HUMAN</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52" name="TextBox 51">
            <a:extLst>
              <a:ext uri="{FF2B5EF4-FFF2-40B4-BE49-F238E27FC236}">
                <a16:creationId xmlns:a16="http://schemas.microsoft.com/office/drawing/2014/main" id="{22B46202-ACCB-4DE8-8613-EFEB9C64D81B}"/>
              </a:ext>
            </a:extLst>
          </p:cNvPr>
          <p:cNvSpPr txBox="1"/>
          <p:nvPr/>
        </p:nvSpPr>
        <p:spPr>
          <a:xfrm>
            <a:off x="173256" y="1357162"/>
            <a:ext cx="7374764" cy="5293757"/>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Its roots lie in earlier tradition and documents of many cultures.</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The origins  of Human Rights are ideally pinpointed to the year 539 BC. When the troops of Cyrus the Great conquered Babylon. Cyrus freed the slaves, declared that all people had the right to choose their own religion, and established racial equality. </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These and other principles were recorded on a baked-clay cylinder known as the Cyrus Cylinder, whose provisions served as inspiration for the first four Articles of the Universal Declaration of Human Rights. </a:t>
            </a:r>
          </a:p>
          <a:p>
            <a:pPr algn="just"/>
            <a:r>
              <a:rPr lang="en-US" sz="2000" b="1" dirty="0"/>
              <a:t> </a:t>
            </a:r>
          </a:p>
          <a:p>
            <a:pPr marL="285750" indent="-285750" algn="just">
              <a:buFont typeface="Arial" panose="020B0604020202020204" pitchFamily="34" charset="0"/>
              <a:buChar char="•"/>
            </a:pPr>
            <a:r>
              <a:rPr lang="en-US" sz="2000" b="1" dirty="0"/>
              <a:t>The expression human rights is relatively new, having come into everyday parlance only since World War II, the founding of the United Nations in 1945, and the adoption by the UN General Assembly of the Universal Declaration of Human Rights in 1948.</a:t>
            </a:r>
          </a:p>
          <a:p>
            <a:endParaRPr lang="en-US" dirty="0"/>
          </a:p>
        </p:txBody>
      </p:sp>
    </p:spTree>
    <p:extLst>
      <p:ext uri="{BB962C8B-B14F-4D97-AF65-F5344CB8AC3E}">
        <p14:creationId xmlns:p14="http://schemas.microsoft.com/office/powerpoint/2010/main" val="2225384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0" end="0"/>
                                            </p:txEl>
                                          </p:spTgt>
                                        </p:tgtEl>
                                        <p:attrNameLst>
                                          <p:attrName>style.visibility</p:attrName>
                                        </p:attrNameLst>
                                      </p:cBhvr>
                                      <p:to>
                                        <p:strVal val="visible"/>
                                      </p:to>
                                    </p:set>
                                    <p:animEffect transition="in" filter="fade">
                                      <p:cBhvr>
                                        <p:cTn id="12" dur="500"/>
                                        <p:tgtEl>
                                          <p:spTgt spid="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4" end="4"/>
                                            </p:txEl>
                                          </p:spTgt>
                                        </p:tgtEl>
                                        <p:attrNameLst>
                                          <p:attrName>style.visibility</p:attrName>
                                        </p:attrNameLst>
                                      </p:cBhvr>
                                      <p:to>
                                        <p:strVal val="visible"/>
                                      </p:to>
                                    </p:set>
                                    <p:animEffect transition="in" filter="fade">
                                      <p:cBhvr>
                                        <p:cTn id="22" dur="500"/>
                                        <p:tgtEl>
                                          <p:spTgt spid="5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6" end="6"/>
                                            </p:txEl>
                                          </p:spTgt>
                                        </p:tgtEl>
                                        <p:attrNameLst>
                                          <p:attrName>style.visibility</p:attrName>
                                        </p:attrNameLst>
                                      </p:cBhvr>
                                      <p:to>
                                        <p:strVal val="visible"/>
                                      </p:to>
                                    </p:set>
                                    <p:animEffect transition="in" filter="fade">
                                      <p:cBhvr>
                                        <p:cTn id="27" dur="500"/>
                                        <p:tgtEl>
                                          <p:spTgt spid="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1990201" y="477993"/>
            <a:ext cx="9016251" cy="1159742"/>
          </a:xfrm>
          <a:prstGeom prst="rect">
            <a:avLst/>
          </a:prstGeom>
          <a:noFill/>
        </p:spPr>
        <p:txBody>
          <a:bodyPr wrap="square" lIns="0" tIns="0" rIns="0" bIns="0" rtlCol="0">
            <a:noAutofit/>
          </a:bodyPr>
          <a:lstStyle/>
          <a:p>
            <a:pPr algn="ctr">
              <a:lnSpc>
                <a:spcPts val="4000"/>
              </a:lnSpc>
            </a:pPr>
            <a:r>
              <a:rPr lang="en-US" sz="2800" b="1" u="sng" dirty="0">
                <a:solidFill>
                  <a:srgbClr val="002060"/>
                </a:solidFill>
                <a:latin typeface="Segoe UI" panose="020B0502040204020203" pitchFamily="34" charset="0"/>
                <a:cs typeface="Segoe UI" panose="020B0502040204020203" pitchFamily="34" charset="0"/>
              </a:rPr>
              <a:t>CAUSES OF HUMAN RESOURCES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 y="3882964"/>
            <a:ext cx="12192001" cy="2897931"/>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02C4BAC1-CFE0-4BB6-AB1E-3D97B9D3C37C}"/>
                </a:ext>
              </a:extLst>
            </p:cNvPr>
            <p:cNvGrpSpPr/>
            <p:nvPr/>
          </p:nvGrpSpPr>
          <p:grpSpPr>
            <a:xfrm>
              <a:off x="9871788" y="2706779"/>
              <a:ext cx="1431827" cy="1456895"/>
              <a:chOff x="7168469" y="2677815"/>
              <a:chExt cx="1431827" cy="1456895"/>
            </a:xfrm>
          </p:grpSpPr>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4" name="TextBox 3">
            <a:extLst>
              <a:ext uri="{FF2B5EF4-FFF2-40B4-BE49-F238E27FC236}">
                <a16:creationId xmlns:a16="http://schemas.microsoft.com/office/drawing/2014/main" id="{D57FAC04-5115-4ADA-A355-82BE1EA72E72}"/>
              </a:ext>
            </a:extLst>
          </p:cNvPr>
          <p:cNvSpPr txBox="1"/>
          <p:nvPr/>
        </p:nvSpPr>
        <p:spPr>
          <a:xfrm>
            <a:off x="2032933" y="1529286"/>
            <a:ext cx="9006627" cy="1323439"/>
          </a:xfrm>
          <a:prstGeom prst="rect">
            <a:avLst/>
          </a:prstGeom>
          <a:noFill/>
        </p:spPr>
        <p:txBody>
          <a:bodyPr wrap="square" rtlCol="0">
            <a:spAutoFit/>
          </a:bodyPr>
          <a:lstStyle/>
          <a:p>
            <a:pPr algn="just"/>
            <a:r>
              <a:rPr lang="en-US" sz="2000" dirty="0"/>
              <a:t>These causes have to do with underdevelopment, economic pressures, various social problems, and international conditions. Indeed, the roots of repression, discrimination, and other denials of human rights stem from deeper and more complex political, social, and economic problems.</a:t>
            </a:r>
            <a:endParaRPr lang="en-IN" sz="2000" dirty="0"/>
          </a:p>
        </p:txBody>
      </p:sp>
      <p:sp>
        <p:nvSpPr>
          <p:cNvPr id="5" name="AutoShape 2">
            <a:extLst>
              <a:ext uri="{FF2B5EF4-FFF2-40B4-BE49-F238E27FC236}">
                <a16:creationId xmlns:a16="http://schemas.microsoft.com/office/drawing/2014/main" id="{990314F8-297C-44AD-9105-93C1FE9BE2F4}"/>
              </a:ext>
            </a:extLst>
          </p:cNvPr>
          <p:cNvSpPr>
            <a:spLocks noChangeAspect="1" noChangeArrowheads="1"/>
          </p:cNvSpPr>
          <p:nvPr/>
        </p:nvSpPr>
        <p:spPr bwMode="auto">
          <a:xfrm>
            <a:off x="5943599" y="3276600"/>
            <a:ext cx="31060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2163769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down)">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93895" y="379963"/>
            <a:ext cx="6136105" cy="544062"/>
          </a:xfrm>
          <a:prstGeom prst="rect">
            <a:avLst/>
          </a:prstGeom>
          <a:noFill/>
        </p:spPr>
        <p:txBody>
          <a:bodyPr wrap="square" lIns="0" tIns="0" rIns="0" bIns="0" rtlCol="0">
            <a:noAutofit/>
          </a:bodyPr>
          <a:lstStyle/>
          <a:p>
            <a:pPr>
              <a:lnSpc>
                <a:spcPts val="4000"/>
              </a:lnSpc>
            </a:pPr>
            <a:r>
              <a:rPr lang="en-US" sz="2800" b="1" u="sng" dirty="0">
                <a:solidFill>
                  <a:srgbClr val="7D4BC9"/>
                </a:solidFill>
                <a:latin typeface="Segoe UI" panose="020B0502040204020203" pitchFamily="34" charset="0"/>
                <a:cs typeface="Segoe UI" panose="020B0502040204020203" pitchFamily="34" charset="0"/>
              </a:rPr>
              <a:t>WHY DO WE NEEDS OF HUMAN Rights </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4" name="TextBox 3">
            <a:extLst>
              <a:ext uri="{FF2B5EF4-FFF2-40B4-BE49-F238E27FC236}">
                <a16:creationId xmlns:a16="http://schemas.microsoft.com/office/drawing/2014/main" id="{EE3AF34E-E3AB-4F92-9D37-B9444DE17DB8}"/>
              </a:ext>
            </a:extLst>
          </p:cNvPr>
          <p:cNvSpPr txBox="1"/>
          <p:nvPr/>
        </p:nvSpPr>
        <p:spPr>
          <a:xfrm>
            <a:off x="5293895" y="1789558"/>
            <a:ext cx="5366065" cy="1477328"/>
          </a:xfrm>
          <a:prstGeom prst="rect">
            <a:avLst/>
          </a:prstGeom>
          <a:noFill/>
        </p:spPr>
        <p:txBody>
          <a:bodyPr wrap="square" rtlCol="0">
            <a:spAutoFit/>
          </a:bodyPr>
          <a:lstStyle/>
          <a:p>
            <a:pPr algn="just"/>
            <a:r>
              <a:rPr lang="en-US" b="1" dirty="0"/>
              <a:t>Human rights offer us safety, freedom and protection. Here’s ten reasons why we NEED human rights legislation, courts, lawyers and campaigners. Of course, there are hundreds of thousands of reasons and cases but here’s a few to get us going .</a:t>
            </a:r>
            <a:endParaRPr lang="en-IN" b="1" dirty="0"/>
          </a:p>
        </p:txBody>
      </p:sp>
      <p:sp>
        <p:nvSpPr>
          <p:cNvPr id="5" name="TextBox 4">
            <a:extLst>
              <a:ext uri="{FF2B5EF4-FFF2-40B4-BE49-F238E27FC236}">
                <a16:creationId xmlns:a16="http://schemas.microsoft.com/office/drawing/2014/main" id="{5402A604-2946-4EA8-94A2-77B10D28538D}"/>
              </a:ext>
            </a:extLst>
          </p:cNvPr>
          <p:cNvSpPr txBox="1"/>
          <p:nvPr/>
        </p:nvSpPr>
        <p:spPr>
          <a:xfrm>
            <a:off x="5156004" y="3573084"/>
            <a:ext cx="6620506" cy="369332"/>
          </a:xfrm>
          <a:prstGeom prst="rect">
            <a:avLst/>
          </a:prstGeom>
          <a:noFill/>
        </p:spPr>
        <p:txBody>
          <a:bodyPr wrap="square" rtlCol="0">
            <a:spAutoFit/>
          </a:bodyPr>
          <a:lstStyle/>
          <a:p>
            <a:pPr algn="just"/>
            <a:r>
              <a:rPr lang="en-US" b="1" i="0" dirty="0">
                <a:effectLst/>
                <a:latin typeface="Open Sans" panose="020B0606030504020204" pitchFamily="34" charset="0"/>
              </a:rPr>
              <a:t>1</a:t>
            </a:r>
            <a:r>
              <a:rPr lang="en-US" b="1" i="0" dirty="0">
                <a:solidFill>
                  <a:schemeClr val="tx2">
                    <a:lumMod val="60000"/>
                    <a:lumOff val="40000"/>
                  </a:schemeClr>
                </a:solidFill>
                <a:effectLst/>
                <a:latin typeface="Open Sans" panose="020B0606030504020204" pitchFamily="34" charset="0"/>
              </a:rPr>
              <a:t>. </a:t>
            </a:r>
            <a:r>
              <a:rPr lang="en-US" b="1" i="0" dirty="0">
                <a:effectLst/>
                <a:latin typeface="Times New Roman" panose="02020603050405020304" pitchFamily="18" charset="0"/>
                <a:cs typeface="Times New Roman" panose="02020603050405020304" pitchFamily="18" charset="0"/>
              </a:rPr>
              <a:t>Slavery, human trafficking and sexual exploitation</a:t>
            </a:r>
          </a:p>
        </p:txBody>
      </p:sp>
      <p:sp>
        <p:nvSpPr>
          <p:cNvPr id="7" name="TextBox 6">
            <a:extLst>
              <a:ext uri="{FF2B5EF4-FFF2-40B4-BE49-F238E27FC236}">
                <a16:creationId xmlns:a16="http://schemas.microsoft.com/office/drawing/2014/main" id="{58C26FDB-3F2C-4330-8B47-12F8E2EA6836}"/>
              </a:ext>
            </a:extLst>
          </p:cNvPr>
          <p:cNvSpPr txBox="1"/>
          <p:nvPr/>
        </p:nvSpPr>
        <p:spPr>
          <a:xfrm>
            <a:off x="5156004" y="4248614"/>
            <a:ext cx="5984751" cy="646331"/>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2. Violations against freedom of speech, expression, assembly and association</a:t>
            </a:r>
          </a:p>
        </p:txBody>
      </p:sp>
      <p:sp>
        <p:nvSpPr>
          <p:cNvPr id="22" name="TextBox 21">
            <a:extLst>
              <a:ext uri="{FF2B5EF4-FFF2-40B4-BE49-F238E27FC236}">
                <a16:creationId xmlns:a16="http://schemas.microsoft.com/office/drawing/2014/main" id="{09E96CF8-27EC-44C3-AC7D-B4CBB16BD424}"/>
              </a:ext>
            </a:extLst>
          </p:cNvPr>
          <p:cNvSpPr txBox="1"/>
          <p:nvPr/>
        </p:nvSpPr>
        <p:spPr>
          <a:xfrm>
            <a:off x="5156003" y="5261279"/>
            <a:ext cx="6273997" cy="1198385"/>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3. Torture, arbitrary arrest, detention or exile and restrictions against freedom of movement </a:t>
            </a:r>
          </a:p>
          <a:p>
            <a:br>
              <a:rPr lang="en-US" dirty="0"/>
            </a:br>
            <a:endParaRPr lang="en-IN" dirty="0"/>
          </a:p>
        </p:txBody>
      </p:sp>
    </p:spTree>
    <p:extLst>
      <p:ext uri="{BB962C8B-B14F-4D97-AF65-F5344CB8AC3E}">
        <p14:creationId xmlns:p14="http://schemas.microsoft.com/office/powerpoint/2010/main" val="2132068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wipe(down)">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fade">
                                      <p:cBhvr>
                                        <p:cTn id="2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1990201" y="314296"/>
            <a:ext cx="9016251" cy="1093163"/>
          </a:xfrm>
          <a:prstGeom prst="rect">
            <a:avLst/>
          </a:prstGeom>
          <a:noFill/>
        </p:spPr>
        <p:txBody>
          <a:bodyPr wrap="square" lIns="0" tIns="0" rIns="0" bIns="0" rtlCol="0">
            <a:noAutofit/>
          </a:bodyPr>
          <a:lstStyle/>
          <a:p>
            <a:pPr algn="ctr">
              <a:lnSpc>
                <a:spcPts val="4000"/>
              </a:lnSpc>
            </a:pPr>
            <a:r>
              <a:rPr lang="en-IN" sz="6000" dirty="0"/>
              <a:t>Todays Condition Of Human Rights</a:t>
            </a:r>
            <a:endParaRPr lang="en-US" sz="2800" b="1" u="sng" dirty="0">
              <a:solidFill>
                <a:srgbClr val="002060"/>
              </a:solidFill>
              <a:latin typeface="Segoe UI" panose="020B0502040204020203" pitchFamily="34" charset="0"/>
              <a:cs typeface="Segoe UI" panose="020B0502040204020203" pitchFamily="34" charset="0"/>
            </a:endParaRP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 y="3882964"/>
            <a:ext cx="12192001" cy="2897931"/>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02C4BAC1-CFE0-4BB6-AB1E-3D97B9D3C37C}"/>
                </a:ext>
              </a:extLst>
            </p:cNvPr>
            <p:cNvGrpSpPr/>
            <p:nvPr/>
          </p:nvGrpSpPr>
          <p:grpSpPr>
            <a:xfrm>
              <a:off x="9871788" y="2706779"/>
              <a:ext cx="1431827" cy="1456895"/>
              <a:chOff x="7168469" y="2677815"/>
              <a:chExt cx="1431827" cy="1456895"/>
            </a:xfrm>
          </p:grpSpPr>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4" name="TextBox 3">
            <a:extLst>
              <a:ext uri="{FF2B5EF4-FFF2-40B4-BE49-F238E27FC236}">
                <a16:creationId xmlns:a16="http://schemas.microsoft.com/office/drawing/2014/main" id="{D57FAC04-5115-4ADA-A355-82BE1EA72E72}"/>
              </a:ext>
            </a:extLst>
          </p:cNvPr>
          <p:cNvSpPr txBox="1"/>
          <p:nvPr/>
        </p:nvSpPr>
        <p:spPr>
          <a:xfrm>
            <a:off x="995083" y="1529286"/>
            <a:ext cx="10044478" cy="1938992"/>
          </a:xfrm>
          <a:prstGeom prst="rect">
            <a:avLst/>
          </a:prstGeom>
          <a:noFill/>
        </p:spPr>
        <p:txBody>
          <a:bodyPr wrap="square" rtlCol="0">
            <a:spAutoFit/>
          </a:bodyPr>
          <a:lstStyle/>
          <a:p>
            <a:pPr algn="just"/>
            <a:r>
              <a:rPr lang="en-US" sz="2400" b="0" i="0" dirty="0">
                <a:solidFill>
                  <a:srgbClr val="36404C"/>
                </a:solidFill>
                <a:effectLst/>
                <a:latin typeface="freight-sans-pro"/>
              </a:rPr>
              <a:t>But a little problem arises , if people have the right to food and shelter why are more than 16,000 children dying of starvation everyday ,if people have freedom of speech why are thousand in prison for speaking there mind if people have right of education why there are billion adults unable to read</a:t>
            </a:r>
            <a:r>
              <a:rPr lang="en-IN" sz="2400" b="0" i="0" dirty="0">
                <a:solidFill>
                  <a:srgbClr val="36404C"/>
                </a:solidFill>
                <a:effectLst/>
                <a:latin typeface="freight-sans-pro"/>
              </a:rPr>
              <a:t>.</a:t>
            </a:r>
          </a:p>
          <a:p>
            <a:pPr algn="just"/>
            <a:endParaRPr lang="en-IN" sz="2400" dirty="0">
              <a:solidFill>
                <a:srgbClr val="36404C"/>
              </a:solidFill>
              <a:latin typeface="freight-sans-pro"/>
            </a:endParaRPr>
          </a:p>
        </p:txBody>
      </p:sp>
      <p:sp>
        <p:nvSpPr>
          <p:cNvPr id="5" name="AutoShape 2">
            <a:extLst>
              <a:ext uri="{FF2B5EF4-FFF2-40B4-BE49-F238E27FC236}">
                <a16:creationId xmlns:a16="http://schemas.microsoft.com/office/drawing/2014/main" id="{990314F8-297C-44AD-9105-93C1FE9BE2F4}"/>
              </a:ext>
            </a:extLst>
          </p:cNvPr>
          <p:cNvSpPr>
            <a:spLocks noChangeAspect="1" noChangeArrowheads="1"/>
          </p:cNvSpPr>
          <p:nvPr/>
        </p:nvSpPr>
        <p:spPr bwMode="auto">
          <a:xfrm>
            <a:off x="5943599" y="3276600"/>
            <a:ext cx="310607"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734107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down)">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93895" y="379963"/>
            <a:ext cx="6136105" cy="544062"/>
          </a:xfrm>
          <a:prstGeom prst="rect">
            <a:avLst/>
          </a:prstGeom>
          <a:noFill/>
        </p:spPr>
        <p:txBody>
          <a:bodyPr wrap="square" lIns="0" tIns="0" rIns="0" bIns="0" rtlCol="0">
            <a:noAutofit/>
          </a:bodyPr>
          <a:lstStyle/>
          <a:p>
            <a:pPr>
              <a:lnSpc>
                <a:spcPts val="4000"/>
              </a:lnSpc>
            </a:pPr>
            <a:r>
              <a:rPr lang="en-US" sz="2800" b="1" u="sng" dirty="0">
                <a:solidFill>
                  <a:srgbClr val="7D4BC9"/>
                </a:solidFill>
                <a:latin typeface="Segoe UI" panose="020B0502040204020203" pitchFamily="34" charset="0"/>
                <a:cs typeface="Segoe UI" panose="020B0502040204020203" pitchFamily="34" charset="0"/>
              </a:rPr>
              <a:t>Freedom House Report</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4" name="TextBox 3">
            <a:extLst>
              <a:ext uri="{FF2B5EF4-FFF2-40B4-BE49-F238E27FC236}">
                <a16:creationId xmlns:a16="http://schemas.microsoft.com/office/drawing/2014/main" id="{EE3AF34E-E3AB-4F92-9D37-B9444DE17DB8}"/>
              </a:ext>
            </a:extLst>
          </p:cNvPr>
          <p:cNvSpPr txBox="1"/>
          <p:nvPr/>
        </p:nvSpPr>
        <p:spPr>
          <a:xfrm>
            <a:off x="5293895" y="1789558"/>
            <a:ext cx="5366065" cy="4524315"/>
          </a:xfrm>
          <a:prstGeom prst="rect">
            <a:avLst/>
          </a:prstGeom>
          <a:noFill/>
        </p:spPr>
        <p:txBody>
          <a:bodyPr wrap="square" rtlCol="0">
            <a:spAutoFit/>
          </a:bodyPr>
          <a:lstStyle/>
          <a:p>
            <a:pPr algn="just"/>
            <a:r>
              <a:rPr lang="en-US" sz="2400" b="1" dirty="0"/>
              <a:t>Freedom House is the oldest American organization devoted to the support and defense of democracy around the world. It was formally established in New York in 1941 to promote American involvement in World War II and the fight against fascism.</a:t>
            </a:r>
          </a:p>
          <a:p>
            <a:pPr algn="just"/>
            <a:endParaRPr lang="en-US" sz="2400" b="1" dirty="0"/>
          </a:p>
          <a:p>
            <a:pPr algn="just"/>
            <a:r>
              <a:rPr lang="en-US" sz="2400" b="1" dirty="0"/>
              <a:t>From the latest report of Freedom house where they calculated the freedom score of 195 countries, the average score is going lower</a:t>
            </a:r>
          </a:p>
        </p:txBody>
      </p:sp>
    </p:spTree>
    <p:extLst>
      <p:ext uri="{BB962C8B-B14F-4D97-AF65-F5344CB8AC3E}">
        <p14:creationId xmlns:p14="http://schemas.microsoft.com/office/powerpoint/2010/main" val="3328033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wipe(down)">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3C21A49-6C0C-4FFA-AAED-E5602BD1F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10" name="Picture 9">
            <a:extLst>
              <a:ext uri="{FF2B5EF4-FFF2-40B4-BE49-F238E27FC236}">
                <a16:creationId xmlns:a16="http://schemas.microsoft.com/office/drawing/2014/main" id="{8A0CD940-A4E4-4557-B3BD-821B8BF97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12024"/>
            <a:ext cx="3612776" cy="1407530"/>
          </a:xfrm>
          <a:prstGeom prst="rect">
            <a:avLst/>
          </a:prstGeom>
        </p:spPr>
      </p:pic>
    </p:spTree>
    <p:extLst>
      <p:ext uri="{BB962C8B-B14F-4D97-AF65-F5344CB8AC3E}">
        <p14:creationId xmlns:p14="http://schemas.microsoft.com/office/powerpoint/2010/main" val="3281149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43F418-8757-4A9C-9AAF-2EFD75A2BEF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C8C966-778B-43A2-9BDE-D67CABE9D3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265</TotalTime>
  <Words>851</Words>
  <Application>Microsoft Office PowerPoint</Application>
  <PresentationFormat>Widescreen</PresentationFormat>
  <Paragraphs>68</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freight-sans-pro</vt:lpstr>
      <vt:lpstr>Open Sans</vt:lpstr>
      <vt:lpstr>Segoe UI</vt:lpstr>
      <vt:lpstr>Times New Roman</vt:lpstr>
      <vt:lpstr>Office Theme</vt:lpstr>
      <vt:lpstr>Human resources slide 1</vt:lpstr>
      <vt:lpstr>Human resources slide 2</vt:lpstr>
      <vt:lpstr>Human resources slide 1</vt:lpstr>
      <vt:lpstr>Human resources slide 8</vt:lpstr>
      <vt:lpstr>Human resources slide 7</vt:lpstr>
      <vt:lpstr>Human resources slide 6</vt:lpstr>
      <vt:lpstr>Human resources slide 7</vt:lpstr>
      <vt:lpstr>Human resources slide 6</vt:lpstr>
      <vt:lpstr>PowerPoint Presentation</vt:lpstr>
      <vt:lpstr>PowerPoint Presentation</vt:lpstr>
      <vt:lpstr>Human resources slide 8</vt:lpstr>
      <vt:lpstr>Human resources slide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Ayush Agarwal</dc:creator>
  <cp:lastModifiedBy>PARAG JAIN</cp:lastModifiedBy>
  <cp:revision>5</cp:revision>
  <dcterms:created xsi:type="dcterms:W3CDTF">2021-10-22T04:40:07Z</dcterms:created>
  <dcterms:modified xsi:type="dcterms:W3CDTF">2021-11-08T11:13:30Z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