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4"/>
    <p:sldMasterId id="2147483835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86D58-AE47-4743-807F-3DDB06003121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8AFF4-E210-439A-B023-4592BCC236FD}" v="2" dt="2021-05-20T05:16:07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YUSUF KHAN" userId="0e806d59-083a-4db5-8354-2e449400373b" providerId="ADAL" clId="{10A8AFF4-E210-439A-B023-4592BCC236FD}"/>
    <pc:docChg chg="modSld">
      <pc:chgData name="MOHAMMAD YUSUF KHAN" userId="0e806d59-083a-4db5-8354-2e449400373b" providerId="ADAL" clId="{10A8AFF4-E210-439A-B023-4592BCC236FD}" dt="2021-05-20T05:16:07.159" v="1" actId="58"/>
      <pc:docMkLst>
        <pc:docMk/>
      </pc:docMkLst>
      <pc:sldChg chg="modSp">
        <pc:chgData name="MOHAMMAD YUSUF KHAN" userId="0e806d59-083a-4db5-8354-2e449400373b" providerId="ADAL" clId="{10A8AFF4-E210-439A-B023-4592BCC236FD}" dt="2021-05-20T05:16:07.159" v="1" actId="58"/>
        <pc:sldMkLst>
          <pc:docMk/>
          <pc:sldMk cId="2525625210" sldId="258"/>
        </pc:sldMkLst>
        <pc:graphicFrameChg chg="mod">
          <ac:chgData name="MOHAMMAD YUSUF KHAN" userId="0e806d59-083a-4db5-8354-2e449400373b" providerId="ADAL" clId="{10A8AFF4-E210-439A-B023-4592BCC236FD}" dt="2021-05-20T05:16:07.159" v="1" actId="58"/>
          <ac:graphicFrameMkLst>
            <pc:docMk/>
            <pc:sldMk cId="2525625210" sldId="258"/>
            <ac:graphicFrameMk id="5" creationId="{86AF9D43-2F11-4595-96C9-55975ED4677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2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1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4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9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3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2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4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1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5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0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1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4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8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2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7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iogram">
            <a:extLst>
              <a:ext uri="{FF2B5EF4-FFF2-40B4-BE49-F238E27FC236}">
                <a16:creationId xmlns:a16="http://schemas.microsoft.com/office/drawing/2014/main" id="{6038F496-D7C9-4C6F-A9CA-338A72503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103" r="909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C30BE-92AC-4E45-8838-93F099F4A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6100" dirty="0"/>
              <a:t>To Find the Frequency of the AC Mains With a Sonometer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61755-D050-4337-B2CA-EAD98CC1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41" y="4598796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</a:rPr>
              <a:t>Arpit Agarwal</a:t>
            </a:r>
            <a:endParaRPr lang="en-IN" sz="3200" b="1" dirty="0">
              <a:solidFill>
                <a:schemeClr val="accent5">
                  <a:lumMod val="20000"/>
                  <a:lumOff val="80000"/>
                </a:schemeClr>
              </a:solidFill>
              <a:latin typeface="Monotype Corsiva" panose="03010101010201010101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1BF876-E8AF-44DE-90D0-27C9F1CBFF7A}"/>
              </a:ext>
            </a:extLst>
          </p:cNvPr>
          <p:cNvCxnSpPr/>
          <p:nvPr/>
        </p:nvCxnSpPr>
        <p:spPr>
          <a:xfrm>
            <a:off x="514350" y="4385731"/>
            <a:ext cx="1167765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38100" dist="25400" dir="5400000" rotWithShape="0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D701-87E4-4116-A402-CA5BA3D6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5400" b="1" i="1" u="sng" dirty="0"/>
              <a:t>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5F2D7-C3FB-4FDC-B644-C30289EB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" y="2355848"/>
            <a:ext cx="10627371" cy="33210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7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B76-1DA0-4A14-8D90-02F6B631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275" y="342625"/>
            <a:ext cx="3706762" cy="160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i="1" u="sng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931555-3A3C-4FF8-AE54-C4763080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" y="1847129"/>
            <a:ext cx="10148361" cy="466824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06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1408F-11AF-4195-A3B2-894C347C2DE0}"/>
              </a:ext>
            </a:extLst>
          </p:cNvPr>
          <p:cNvSpPr txBox="1"/>
          <p:nvPr/>
        </p:nvSpPr>
        <p:spPr>
          <a:xfrm>
            <a:off x="1114425" y="752475"/>
            <a:ext cx="99441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6000" b="1" u="sng" dirty="0"/>
              <a:t>Precautions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sz="2400" dirty="0"/>
              <a:t>All precautions of sonometer experiment should be observed.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	The wire should be of soft iron or of any other magnetic material.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	Tip of electromagnet should be very close to the wire in its middle*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	Length should be noted when the amplitude of vibration is maximum.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6000" b="1" u="sng" dirty="0"/>
              <a:t>Sources of error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sz="2400" dirty="0"/>
              <a:t>Wire may not be rigid and of uniform cross-sectional area.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	Pulley may not be frictionless.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	Weights may not be correct.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	Knife edges (bridges) may not be sharp.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	The main frequency may not be stable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62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189612A-5F10-473B-A44D-6FEF3EF14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19" t="5138" r="13089" b="5139"/>
          <a:stretch/>
        </p:blipFill>
        <p:spPr>
          <a:xfrm>
            <a:off x="1610783" y="352425"/>
            <a:ext cx="8970434" cy="615315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C88F0E-072E-40B5-B7C2-D12594D0DDDE}"/>
              </a:ext>
            </a:extLst>
          </p:cNvPr>
          <p:cNvSpPr txBox="1"/>
          <p:nvPr/>
        </p:nvSpPr>
        <p:spPr>
          <a:xfrm>
            <a:off x="4991100" y="3733800"/>
            <a:ext cx="21240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……………..</a:t>
            </a:r>
          </a:p>
          <a:p>
            <a:r>
              <a:rPr lang="en-US" dirty="0">
                <a:solidFill>
                  <a:schemeClr val="bg1"/>
                </a:solidFill>
              </a:rPr>
              <a:t>……………..</a:t>
            </a:r>
          </a:p>
          <a:p>
            <a:r>
              <a:rPr lang="en-US" dirty="0">
                <a:solidFill>
                  <a:schemeClr val="bg1"/>
                </a:solidFill>
              </a:rPr>
              <a:t>…………….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umbbell rack at gym">
            <a:extLst>
              <a:ext uri="{FF2B5EF4-FFF2-40B4-BE49-F238E27FC236}">
                <a16:creationId xmlns:a16="http://schemas.microsoft.com/office/drawing/2014/main" id="{1060DC45-A85B-4A63-9D83-E182CD7EE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2" r="42186" b="-1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A7987-DE61-48EF-98C5-7C0E0F98A7E8}"/>
              </a:ext>
            </a:extLst>
          </p:cNvPr>
          <p:cNvSpPr txBox="1"/>
          <p:nvPr/>
        </p:nvSpPr>
        <p:spPr>
          <a:xfrm>
            <a:off x="4793533" y="899247"/>
            <a:ext cx="6593075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/>
              <a:t>Aim</a:t>
            </a:r>
          </a:p>
          <a:p>
            <a:pPr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/>
              <a:t>To find the frequency of the AC mains with a sonometer.</a:t>
            </a:r>
          </a:p>
          <a:p>
            <a:pPr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400" dirty="0"/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/>
              <a:t>Apparatus</a:t>
            </a:r>
          </a:p>
          <a:p>
            <a:pPr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/>
              <a:t>A sonometer (with soft iron wire), a set of eight tuning forks, ½ kg hanger, seven ½ kg slotted weights, clamp, stand, rubber pad, paper rider, </a:t>
            </a:r>
            <a:r>
              <a:rPr lang="en-US" sz="2400" dirty="0" err="1"/>
              <a:t>metre</a:t>
            </a:r>
            <a:r>
              <a:rPr lang="en-US" sz="2400" dirty="0"/>
              <a:t> scale.</a:t>
            </a:r>
          </a:p>
        </p:txBody>
      </p:sp>
    </p:spTree>
    <p:extLst>
      <p:ext uri="{BB962C8B-B14F-4D97-AF65-F5344CB8AC3E}">
        <p14:creationId xmlns:p14="http://schemas.microsoft.com/office/powerpoint/2010/main" val="38689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BBA9-E9EE-498E-906A-E6826A0E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b="1"/>
              <a:t>Theory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ACD75-21FC-43D8-9AD1-B9B535D95D47}"/>
                  </a:ext>
                </a:extLst>
              </p:cNvPr>
              <p:cNvSpPr txBox="1"/>
              <p:nvPr/>
            </p:nvSpPr>
            <p:spPr>
              <a:xfrm>
                <a:off x="1380067" y="2130640"/>
                <a:ext cx="878486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Monotype Corsiva" panose="03010101010201010101" pitchFamily="66" charset="0"/>
                  </a:rPr>
                  <a:t>       Let the alternating current have frequency v so that the frequency of </a:t>
                </a:r>
                <a:r>
                  <a:rPr lang="en-US" sz="2400" dirty="0" err="1">
                    <a:latin typeface="Monotype Corsiva" panose="03010101010201010101" pitchFamily="66" charset="0"/>
                  </a:rPr>
                  <a:t>magnetisation</a:t>
                </a:r>
                <a:r>
                  <a:rPr lang="en-US" sz="2400" dirty="0">
                    <a:latin typeface="Monotype Corsiva" panose="03010101010201010101" pitchFamily="66" charset="0"/>
                  </a:rPr>
                  <a:t> of the electromagnet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) becomes 2v.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Monotype Corsiva" panose="03010101010201010101" pitchFamily="66" charset="0"/>
                  </a:rPr>
                  <a:t>       Let a loaded stretched soft iron wire have resonant length l1 with the electromagnet. Let a tuning fork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have resonant length l2.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Monotype Corsiva" panose="03010101010201010101" pitchFamily="66" charset="0"/>
                  </a:rPr>
                  <a:t>      Then from law of length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Monotype Corsiva" panose="03010101010201010101" pitchFamily="66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Monotype Corsiva" panose="03010101010201010101" pitchFamily="66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Monotype Corsiva" panose="03010101010201010101" pitchFamily="66" charset="0"/>
                  </a:rPr>
                  <a:t>     Hence, frequency of alternating current,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Monotype Corsiva" panose="03010101010201010101" pitchFamily="66" charset="0"/>
                  </a:rPr>
                  <a:t>     v =1/2</a:t>
                </a:r>
                <a:r>
                  <a:rPr lang="en-US" sz="24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>
                    <a:latin typeface="Monotype Corsiva" panose="03010101010201010101" pitchFamily="66" charset="0"/>
                  </a:rPr>
                  <a:t> =1/2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white"/>
                    </a:solidFill>
                    <a:latin typeface="Monotype Corsiva" panose="03010101010201010101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onotype Corsiva" panose="03010101010201010101" pitchFamily="66" charset="0"/>
                    <a:ea typeface="+mn-ea"/>
                    <a:cs typeface="+mn-cs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white"/>
                    </a:solidFill>
                    <a:latin typeface="Monotype Corsiva" panose="03010101010201010101" pitchFamily="66" charset="0"/>
                  </a:rPr>
                  <a:t>      </a:t>
                </a:r>
                <a:r>
                  <a:rPr lang="en-US" sz="2400" dirty="0">
                    <a:latin typeface="Monotype Corsiva" panose="03010101010201010101" pitchFamily="66" charset="0"/>
                  </a:rPr>
                  <a:t>Which can be calculated</a:t>
                </a:r>
                <a:endParaRPr lang="en-IN" sz="2400" dirty="0">
                  <a:latin typeface="Monotype Corsiva" panose="03010101010201010101" pitchFamily="66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ACD75-21FC-43D8-9AD1-B9B535D9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67" y="2130640"/>
                <a:ext cx="8784865" cy="3785652"/>
              </a:xfrm>
              <a:prstGeom prst="rect">
                <a:avLst/>
              </a:prstGeom>
              <a:blipFill>
                <a:blip r:embed="rId3"/>
                <a:stretch>
                  <a:fillRect l="-1110" t="-1449" b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2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8BB48-16CC-4206-8CCB-0924ACC4FCDE}"/>
                  </a:ext>
                </a:extLst>
              </p:cNvPr>
              <p:cNvSpPr txBox="1"/>
              <p:nvPr/>
            </p:nvSpPr>
            <p:spPr>
              <a:xfrm>
                <a:off x="685800" y="1371600"/>
                <a:ext cx="10991849" cy="44196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28600" indent="-4572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Monotype Corsiva" panose="03010101010201010101" pitchFamily="66" charset="0"/>
                  </a:rPr>
                  <a:t>The natural frequency of oscillation for a stretched wire of length L and mass m and tension T is</a:t>
                </a:r>
              </a:p>
              <a:p>
                <a:pPr marL="228600" indent="-4572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Monotype Corsiva" panose="03010101010201010101" pitchFamily="66" charset="0"/>
                  </a:rPr>
                  <a:t>                               n=1/2L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b="0" i="1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rad>
                      </m:den>
                    </m:f>
                  </m:oMath>
                </a14:m>
                <a:endParaRPr lang="en-US" sz="2800" b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Monotype Corsiva" panose="03010101010201010101" pitchFamily="66" charset="0"/>
                </a:endParaRPr>
              </a:p>
              <a:p>
                <a:pPr marL="228600" indent="-4572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800" b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Monotype Corsiva" panose="03010101010201010101" pitchFamily="66" charset="0"/>
                </a:endParaRPr>
              </a:p>
              <a:p>
                <a:pPr marL="228600" indent="-4572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Monotype Corsiva" panose="03010101010201010101" pitchFamily="66" charset="0"/>
                  </a:rPr>
                  <a:t>Here,   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𝑚𝑎𝑠𝑠</m:t>
                        </m:r>
                      </m:num>
                      <m:den>
                        <m:r>
                          <a:rPr lang="en-US" sz="2800" b="0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𝑙𝑒𝑛𝑔𝑡h</m:t>
                        </m:r>
                      </m:den>
                    </m:f>
                    <m:r>
                      <a:rPr lang="en-US" sz="2800" b="0" i="1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b="0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800" b="0" dirty="0">
                  <a:latin typeface="Monotype Corsiva" panose="03010101010201010101" pitchFamily="66" charset="0"/>
                </a:endParaRPr>
              </a:p>
              <a:p>
                <a:pPr indent="-2286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endParaRPr lang="en-US" sz="2800" b="0" dirty="0">
                  <a:latin typeface="Monotype Corsiva" panose="03010101010201010101" pitchFamily="66" charset="0"/>
                </a:endParaRPr>
              </a:p>
              <a:p>
                <a:pPr indent="-2286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endParaRPr lang="en-US" sz="2800" b="0" dirty="0">
                  <a:latin typeface="Monotype Corsiva" panose="03010101010201010101" pitchFamily="66" charset="0"/>
                </a:endParaRPr>
              </a:p>
              <a:p>
                <a:pPr indent="-2286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endParaRPr lang="en-US" sz="2800" b="0" dirty="0">
                  <a:latin typeface="Monotype Corsiva" panose="03010101010201010101" pitchFamily="66" charset="0"/>
                </a:endParaRPr>
              </a:p>
              <a:p>
                <a:pPr indent="-228600"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endParaRPr lang="en-US" sz="2800" dirty="0">
                  <a:latin typeface="Monotype Corsiva" panose="03010101010201010101" pitchFamily="66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E8BB48-16CC-4206-8CCB-0924ACC4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71600"/>
                <a:ext cx="10991849" cy="4419600"/>
              </a:xfrm>
              <a:prstGeom prst="rect">
                <a:avLst/>
              </a:prstGeom>
              <a:blipFill>
                <a:blip r:embed="rId3"/>
                <a:stretch>
                  <a:fillRect l="-998" t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9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878CD-F50F-4272-83E3-C96E0962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i="0" u="sng" dirty="0"/>
              <a:t>Diagram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CDA5D36-CABB-4B66-A6AE-98C32891C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3610325-2E01-4A10-9699-F3F047A5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5603367D-E67B-4C5F-B32C-A4DCE175E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CA7E52-2D3D-4A73-897A-26DDD937F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6">
              <a:extLst>
                <a:ext uri="{FF2B5EF4-FFF2-40B4-BE49-F238E27FC236}">
                  <a16:creationId xmlns:a16="http://schemas.microsoft.com/office/drawing/2014/main" id="{E01C8991-ADCE-42D9-B956-AFFC4536C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A75D41-B910-4C91-B4BE-D4FB46A4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570BA5-42E4-4D3E-A518-EA1F06E2E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5901F9-B873-4903-9717-A43C760D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7C1BF2-F77A-47C2-9A0D-CC49E8B7C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AE46F6-3AE4-477B-AEA3-11B074A8C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A038F7-9DE7-4A90-976F-265DC39F4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B583C2-FAE0-4D6A-AFD5-DD89396A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2A74C6-E21E-467A-B257-2B505400C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DB7A5F-BE4E-48A6-8FD1-140BC738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9C85FA-3456-477D-81BE-A3EB3959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BEC98F-AEC8-4B6C-976B-267E2E424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16410C-2DB8-44BC-9A8B-412D647F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1F5255-23E6-429D-907D-BB0D8DE0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9AF50CA-9180-4E13-BEA7-F7D00C2AF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069D2C-E4AD-4123-BD71-326C78310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D958AE-AD6D-4F3C-B158-89D96BCA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177CA3-31C7-4B83-ADD2-3E134D7ED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F55632-4C25-474D-A467-2DB156C2D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300455-DEA8-43BC-8A82-AC73AB720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0DCE2B-5A7B-411A-9BFD-9CF85117C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7456CD2-651D-40AD-842D-2763E4452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CC08F9-CA6C-4861-BFD9-4EC8A1007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29ED64-1037-4D22-A49D-1A386DF49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3C2550-397B-40FA-AB0B-6DC5DC174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BF628F-72E5-4D37-9BB7-E749C094B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1C00F6-48F5-478D-8735-42A8CBB91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94B964-D6C8-4219-871B-16F63834A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8B5F16-FE81-461F-BF9B-BA90A2328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9FFA72-A8D7-4E27-9EA7-2A4FE0059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14C873-96AC-4BBA-8DDC-202B32B0E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3C47B3-DCF2-44C0-BE29-7A82FBCF4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BDB1D8-88E3-4DDA-8EAB-BE8A7FA19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7351A6-002F-4F42-A3A2-B7525D443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A314-C827-4076-959B-4E9C72456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CCD13F-BB71-4B7A-811D-917B080A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01E49FC-E040-4D26-ABF7-303DA6780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B9282B3-B1A9-4A8B-AEE1-BACEC0F7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C10BE6-BFCA-4E4F-B77D-218CD06F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C84183-5841-4B87-9A2C-CF2AC9972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7742C9B-AE29-4445-B243-84B550891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398CF4-01B7-41AB-9926-7E58D139F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155282-B603-49AB-BA9B-B78E2949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2CA815-891E-40AF-81C8-DFB4157D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DAC98D-BE44-4ABA-BCF4-56775DCB6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E4AFA3-3F0C-40B0-94EC-2D9339CA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3CA4E88-C418-452C-9D74-E356B528A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872687-B2DB-4538-A3D2-BC4580353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5CB7F4-FEAA-495F-893D-A28F8B608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0D480FF-7392-40FB-9A3E-5E2D15668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90509C-B09E-4642-8975-91BB4684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4F7D4DE-5DB4-458D-B9B4-38297AE7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4F1B18-9CCF-41A3-BF2A-97D97456A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AFD58E-86CB-4189-BD27-2939C3591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66A8561-E65D-4675-B448-0FA92CBD1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F49DE23-2BC7-4056-A75C-5CA0F8E24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D8C256C-D573-4B6F-92A9-23DBC518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0286D0D-A1C1-4640-B8A9-2A842ED1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270C88-6227-41FD-8459-3B74B1568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035D064-A6BD-495D-A380-45435595C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7B65C1-C657-492F-854E-E9F2382F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BD5ED32-5D83-42BA-B06B-2FCC5EDFF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8F1EC87-926B-4C53-A72F-801C0C5EF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EA41EC-1758-4554-A707-6D35448A2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6B22D2-C2E2-4723-AE14-F19DFBB0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9AEBD37-2AEB-4C71-B9B0-A65659682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E3DECB-B2B9-4556-AF30-42D7B0192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D37BD9-CB45-439F-823A-F639912D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76A752C-7054-4446-84CC-DED60E485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12337DE-B7CF-41C4-A4BA-B32E05239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DC00D2-FF99-4E56-91C9-DAC239051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47083D-4ACF-478F-94DA-9038980D9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6FE15D-CDE5-49DB-91FD-B4599688D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778DB54-2246-4529-8D48-2081DD9C3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10A58C-A6DC-4C2F-8CDD-D8ED7AFB4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342724-2DAE-453E-B79B-1C44334D3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638F2B-13C6-4449-B7B0-846B57FF0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DCC81-DCCC-4C49-AF11-1DF9539BD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79" y="2559849"/>
            <a:ext cx="5124328" cy="29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01CD-1027-4AB0-AC7E-DB4CDDAF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025" y="133350"/>
            <a:ext cx="5147730" cy="1641987"/>
          </a:xfrm>
        </p:spPr>
        <p:txBody>
          <a:bodyPr>
            <a:normAutofit/>
          </a:bodyPr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EBD8-46FA-46EE-91D2-52722E27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340" y="1842012"/>
            <a:ext cx="5147730" cy="4606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Place the sonometer on the table as shown in figure.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Test the pulley and make it frictionless by oiling (if necessary).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Put suitable maximum weights in the hanger.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Move wooden bridges P, P outward to include maximum length of wire (AB) between them.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Decrease the length of the wire by moving both the bridges equally inwardly.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Go on decreasing the length till sonometer wire starts vibrating (a sound is heard).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Adjust the length for maximum amplitude of vibration, (maximum sound).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+mj-lt"/>
              </a:rPr>
              <a:t>Measure the length of the wire AB between the edges of the two bridges and record it in ‘length decreasing’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F20D-0DDE-47D0-8902-FB794C0D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687349"/>
            <a:ext cx="5447070" cy="31539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65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DC26C9-3923-4F5B-884B-45F0E0E3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AAFA1-95C3-49DA-ABF3-158ED390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1436663"/>
            <a:ext cx="6897878" cy="39939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50BEE-7201-4959-B6E5-D1B591DBCE2C}"/>
              </a:ext>
            </a:extLst>
          </p:cNvPr>
          <p:cNvSpPr txBox="1"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/>
              <a:t>Bring the two bridges closer and then adjust the length for maximum amplitude by increasing it.</a:t>
            </a:r>
          </a:p>
          <a:p>
            <a:pPr marL="28575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/>
              <a:t>Measure the length and record it in length increasing’ column.</a:t>
            </a:r>
          </a:p>
          <a:p>
            <a:pPr marL="28575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/>
              <a:t>Now take a tuning fork of minimum known frequency (say 256) and adjust wire length with the vibrating tuning fork.</a:t>
            </a:r>
          </a:p>
          <a:p>
            <a:pPr marL="285750"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/>
              <a:t>Repeat step 11 above with tuning forks of other known frequencies 288, ……. 512.</a:t>
            </a:r>
          </a:p>
          <a:p>
            <a:pPr indent="-2286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/>
              <a:t>               Record your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59524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3B1BC9-A3D6-4704-895B-11CA9B9F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0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i="1" dirty="0"/>
              <a:t>Observation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6D36534-649C-4E1F-9E56-976E3538D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2918127"/>
            <a:ext cx="9591675" cy="31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B50C-C94C-4B89-8EEA-3B93B278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231963"/>
            <a:ext cx="3979205" cy="14533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i="1" dirty="0"/>
              <a:t>Observation Table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95F46D-08B0-4DC1-AD23-0FF7D292B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A1E680-8986-48C0-9A2D-0DF367ED6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8883"/>
          <a:stretch/>
        </p:blipFill>
        <p:spPr>
          <a:xfrm>
            <a:off x="438150" y="958645"/>
            <a:ext cx="10839449" cy="54591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4377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2541"/>
      </a:dk2>
      <a:lt2>
        <a:srgbClr val="E8E2E4"/>
      </a:lt2>
      <a:accent1>
        <a:srgbClr val="6CAC9C"/>
      </a:accent1>
      <a:accent2>
        <a:srgbClr val="60ADBB"/>
      </a:accent2>
      <a:accent3>
        <a:srgbClr val="7EA2D3"/>
      </a:accent3>
      <a:accent4>
        <a:srgbClr val="6C6DCD"/>
      </a:accent4>
      <a:accent5>
        <a:srgbClr val="A787D6"/>
      </a:accent5>
      <a:accent6>
        <a:srgbClr val="BC6CCD"/>
      </a:accent6>
      <a:hlink>
        <a:srgbClr val="AE697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91CA5B29B0784897D57B69319C90D6" ma:contentTypeVersion="12" ma:contentTypeDescription="Create a new document." ma:contentTypeScope="" ma:versionID="d21676bf78a60486091104305ff095b8">
  <xsd:schema xmlns:xsd="http://www.w3.org/2001/XMLSchema" xmlns:xs="http://www.w3.org/2001/XMLSchema" xmlns:p="http://schemas.microsoft.com/office/2006/metadata/properties" xmlns:ns3="a192db7d-1aa3-447b-b991-92dbc36649e4" xmlns:ns4="5ea097ed-0e96-4192-bbf8-9d52068e4e58" targetNamespace="http://schemas.microsoft.com/office/2006/metadata/properties" ma:root="true" ma:fieldsID="65356a4e789e9df5deb4329e796a0588" ns3:_="" ns4:_="">
    <xsd:import namespace="a192db7d-1aa3-447b-b991-92dbc36649e4"/>
    <xsd:import namespace="5ea097ed-0e96-4192-bbf8-9d52068e4e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2db7d-1aa3-447b-b991-92dbc3664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097ed-0e96-4192-bbf8-9d52068e4e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ECB789-FC37-4BFA-9201-6CF3EEF89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92db7d-1aa3-447b-b991-92dbc36649e4"/>
    <ds:schemaRef ds:uri="5ea097ed-0e96-4192-bbf8-9d52068e4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0FF90F-A026-42D7-A99B-EE9216E74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4504A1-2E25-437E-A455-AC23A4226F08}">
  <ds:schemaRefs>
    <ds:schemaRef ds:uri="http://purl.org/dc/elements/1.1/"/>
    <ds:schemaRef ds:uri="http://schemas.microsoft.com/office/infopath/2007/PartnerControls"/>
    <ds:schemaRef ds:uri="5ea097ed-0e96-4192-bbf8-9d52068e4e58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a192db7d-1aa3-447b-b991-92dbc36649e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</TotalTime>
  <Words>493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Gothic</vt:lpstr>
      <vt:lpstr>Monotype Corsiva</vt:lpstr>
      <vt:lpstr>Wingdings</vt:lpstr>
      <vt:lpstr>BrushVTI</vt:lpstr>
      <vt:lpstr>Celestial</vt:lpstr>
      <vt:lpstr>To Find the Frequency of the AC Mains With a Sonometer</vt:lpstr>
      <vt:lpstr>PowerPoint Presentation</vt:lpstr>
      <vt:lpstr>Theory</vt:lpstr>
      <vt:lpstr>PowerPoint Presentation</vt:lpstr>
      <vt:lpstr>Diagram</vt:lpstr>
      <vt:lpstr>Procedure</vt:lpstr>
      <vt:lpstr>PowerPoint Presentation</vt:lpstr>
      <vt:lpstr>Observation</vt:lpstr>
      <vt:lpstr>Observation Table </vt:lpstr>
      <vt:lpstr>Calculation</vt:lpstr>
      <vt:lpstr>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Find the Frequency of the AC Mains With a Sonometer</dc:title>
  <dc:creator>MOHAMMAD YUSUF KHAN</dc:creator>
  <cp:lastModifiedBy>Arpit</cp:lastModifiedBy>
  <cp:revision>13</cp:revision>
  <dcterms:created xsi:type="dcterms:W3CDTF">2021-05-20T04:16:42Z</dcterms:created>
  <dcterms:modified xsi:type="dcterms:W3CDTF">2021-05-22T06:34:23Z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0x0101002991CA5B29B0784897D57B69319C90D6</vt:lpwstr>
  </property>
</Properties>
</file>