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57" r:id="rId3"/>
    <p:sldId id="258" r:id="rId4"/>
    <p:sldId id="260" r:id="rId5"/>
    <p:sldId id="262" r:id="rId6"/>
    <p:sldId id="259" r:id="rId7"/>
    <p:sldId id="261" r:id="rId8"/>
    <p:sldId id="264" r:id="rId9"/>
    <p:sldId id="265" r:id="rId10"/>
    <p:sldId id="266" r:id="rId11"/>
    <p:sldId id="273" r:id="rId12"/>
    <p:sldId id="275" r:id="rId13"/>
    <p:sldId id="274" r:id="rId14"/>
    <p:sldId id="269" r:id="rId15"/>
    <p:sldId id="272" r:id="rId16"/>
    <p:sldId id="271" r:id="rId17"/>
    <p:sldId id="26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Century Schoolbook" panose="02040604050505020304" pitchFamily="18"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14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2" name="Google Shape;13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9" name="Google Shape;1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426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23672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74470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6480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92585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9315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753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470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01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41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578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014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058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414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517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52446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376161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373874" y="0"/>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chemeClr val="dk1"/>
              </a:buClr>
              <a:buSzPts val="7200"/>
              <a:buFont typeface="Century Schoolbook"/>
              <a:buNone/>
            </a:pPr>
            <a:r>
              <a:rPr lang="en-US" sz="7200" b="0" i="0" u="none" strike="noStrike" cap="none" dirty="0">
                <a:solidFill>
                  <a:schemeClr val="dk1"/>
                </a:solidFill>
                <a:latin typeface="Century Schoolbook"/>
                <a:ea typeface="Century Schoolbook"/>
                <a:cs typeface="Century Schoolbook"/>
                <a:sym typeface="Century Schoolbook"/>
              </a:rPr>
              <a:t>Mini Project -II</a:t>
            </a:r>
            <a:endParaRPr sz="7200" b="0" i="0" u="none" strike="noStrike" cap="none" dirty="0">
              <a:solidFill>
                <a:schemeClr val="dk1"/>
              </a:solidFill>
              <a:latin typeface="Century Schoolbook"/>
              <a:ea typeface="Century Schoolbook"/>
              <a:cs typeface="Century Schoolbook"/>
              <a:sym typeface="Century Schoolbook"/>
            </a:endParaRPr>
          </a:p>
        </p:txBody>
      </p:sp>
      <p:sp>
        <p:nvSpPr>
          <p:cNvPr id="94" name="Google Shape;94;p13"/>
          <p:cNvSpPr txBox="1">
            <a:spLocks noGrp="1"/>
          </p:cNvSpPr>
          <p:nvPr>
            <p:ph type="subTitle" idx="1"/>
          </p:nvPr>
        </p:nvSpPr>
        <p:spPr>
          <a:xfrm>
            <a:off x="1493143" y="2917309"/>
            <a:ext cx="10217426" cy="1655762"/>
          </a:xfrm>
          <a:prstGeom prst="rect">
            <a:avLst/>
          </a:prstGeom>
          <a:noFill/>
          <a:ln>
            <a:noFill/>
          </a:ln>
        </p:spPr>
        <p:txBody>
          <a:bodyPr spcFirstLastPara="1" wrap="square" lIns="91425" tIns="45700" rIns="91425" bIns="45700" anchor="t" anchorCtr="0">
            <a:noAutofit/>
          </a:bodyPr>
          <a:lstStyle/>
          <a:p>
            <a:pPr marL="0" lvl="0" indent="0">
              <a:spcBef>
                <a:spcPts val="0"/>
              </a:spcBef>
              <a:buSzPts val="2880"/>
            </a:pPr>
            <a:r>
              <a:rPr lang="en-US" sz="3600" b="1" u="sng" dirty="0">
                <a:latin typeface="Century Schoolbook" panose="02040604050505020304" pitchFamily="18" charset="0"/>
              </a:rPr>
              <a:t>Best Hotel Deals - </a:t>
            </a:r>
            <a:r>
              <a:rPr lang="en-IN" sz="3600" b="1" u="sng" dirty="0">
                <a:latin typeface="Century Schoolbook" panose="02040604050505020304" pitchFamily="18" charset="0"/>
              </a:rPr>
              <a:t>Bharat</a:t>
            </a:r>
            <a:r>
              <a:rPr lang="en-US" sz="3600" b="1" u="sng" dirty="0">
                <a:latin typeface="Century Schoolbook" panose="02040604050505020304" pitchFamily="18" charset="0"/>
              </a:rPr>
              <a:t>trotter Website</a:t>
            </a:r>
            <a:endParaRPr sz="3600" b="1" i="0" u="sng" strike="noStrike" cap="none" dirty="0">
              <a:solidFill>
                <a:schemeClr val="dk1"/>
              </a:solidFill>
              <a:latin typeface="Century Schoolbook" panose="02040604050505020304" pitchFamily="18" charset="0"/>
              <a:sym typeface="Century Schoolbook"/>
            </a:endParaRPr>
          </a:p>
        </p:txBody>
      </p:sp>
      <p:sp>
        <p:nvSpPr>
          <p:cNvPr id="95" name="Google Shape;95;p13"/>
          <p:cNvSpPr txBox="1"/>
          <p:nvPr/>
        </p:nvSpPr>
        <p:spPr>
          <a:xfrm>
            <a:off x="6692595" y="5102780"/>
            <a:ext cx="4790364" cy="138499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b="1" i="0" u="sng" strike="noStrike" cap="none" dirty="0">
                <a:solidFill>
                  <a:schemeClr val="dk1"/>
                </a:solidFill>
                <a:latin typeface="Century Schoolbook" panose="02040604050505020304" pitchFamily="18" charset="0"/>
                <a:ea typeface="Century Schoolbook"/>
                <a:cs typeface="Century Schoolbook"/>
                <a:sym typeface="Century Schoolbook"/>
              </a:rPr>
              <a:t>Presented By</a:t>
            </a:r>
            <a:r>
              <a:rPr lang="en-US" sz="2400" b="0" i="0" u="none" strike="noStrike" cap="none" dirty="0">
                <a:solidFill>
                  <a:schemeClr val="dk1"/>
                </a:solidFill>
                <a:latin typeface="Century Schoolbook" panose="02040604050505020304" pitchFamily="18" charset="0"/>
                <a:ea typeface="Century Schoolbook"/>
                <a:cs typeface="Century Schoolbook"/>
                <a:sym typeface="Century Schoolbook"/>
              </a:rPr>
              <a:t>:</a:t>
            </a:r>
            <a:endParaRPr dirty="0">
              <a:latin typeface="Century Schoolbook" panose="02040604050505020304" pitchFamily="18" charset="0"/>
            </a:endParaRPr>
          </a:p>
          <a:p>
            <a:pPr marL="0" marR="0" lvl="0" indent="0" algn="just" rtl="0">
              <a:spcBef>
                <a:spcPts val="0"/>
              </a:spcBef>
              <a:spcAft>
                <a:spcPts val="0"/>
              </a:spcAft>
              <a:buNone/>
            </a:pPr>
            <a:r>
              <a:rPr lang="en-US" sz="2400" dirty="0" err="1">
                <a:solidFill>
                  <a:schemeClr val="dk1"/>
                </a:solidFill>
                <a:latin typeface="Century Schoolbook" panose="02040604050505020304" pitchFamily="18" charset="0"/>
                <a:ea typeface="Century Schoolbook"/>
                <a:cs typeface="Century Schoolbook"/>
                <a:sym typeface="Century Schoolbook"/>
              </a:rPr>
              <a:t>Kratika</a:t>
            </a:r>
            <a:r>
              <a:rPr lang="en-US" sz="2400" dirty="0">
                <a:solidFill>
                  <a:schemeClr val="dk1"/>
                </a:solidFill>
                <a:latin typeface="Century Schoolbook" panose="02040604050505020304" pitchFamily="18" charset="0"/>
                <a:ea typeface="Century Schoolbook"/>
                <a:cs typeface="Century Schoolbook"/>
                <a:sym typeface="Century Schoolbook"/>
              </a:rPr>
              <a:t> </a:t>
            </a:r>
            <a:r>
              <a:rPr lang="en-US" sz="2400" dirty="0" err="1">
                <a:solidFill>
                  <a:schemeClr val="dk1"/>
                </a:solidFill>
                <a:latin typeface="Century Schoolbook" panose="02040604050505020304" pitchFamily="18" charset="0"/>
                <a:ea typeface="Century Schoolbook"/>
                <a:cs typeface="Century Schoolbook"/>
                <a:sym typeface="Century Schoolbook"/>
              </a:rPr>
              <a:t>Motwani</a:t>
            </a:r>
            <a:r>
              <a:rPr lang="en-US" sz="2400" b="0" i="0" u="none" strike="noStrike" cap="none" dirty="0">
                <a:solidFill>
                  <a:schemeClr val="dk1"/>
                </a:solidFill>
                <a:latin typeface="Century Schoolbook" panose="02040604050505020304" pitchFamily="18" charset="0"/>
                <a:ea typeface="Century Schoolbook"/>
                <a:cs typeface="Century Schoolbook"/>
                <a:sym typeface="Century Schoolbook"/>
              </a:rPr>
              <a:t> (16BCE0</a:t>
            </a:r>
            <a:r>
              <a:rPr lang="en-US" sz="2400" dirty="0">
                <a:solidFill>
                  <a:schemeClr val="dk1"/>
                </a:solidFill>
                <a:latin typeface="Century Schoolbook" panose="02040604050505020304" pitchFamily="18" charset="0"/>
                <a:ea typeface="Century Schoolbook"/>
                <a:cs typeface="Century Schoolbook"/>
                <a:sym typeface="Century Schoolbook"/>
              </a:rPr>
              <a:t>95</a:t>
            </a:r>
            <a:r>
              <a:rPr lang="en-US" sz="2400" b="0" i="0" u="none" strike="noStrike" cap="none" dirty="0">
                <a:solidFill>
                  <a:schemeClr val="dk1"/>
                </a:solidFill>
                <a:latin typeface="Century Schoolbook" panose="02040604050505020304" pitchFamily="18" charset="0"/>
                <a:ea typeface="Century Schoolbook"/>
                <a:cs typeface="Century Schoolbook"/>
                <a:sym typeface="Century Schoolbook"/>
              </a:rPr>
              <a:t>)</a:t>
            </a:r>
            <a:endParaRPr dirty="0">
              <a:latin typeface="Century Schoolbook" panose="02040604050505020304" pitchFamily="18" charset="0"/>
            </a:endParaRPr>
          </a:p>
          <a:p>
            <a:pPr marL="0" marR="0" lvl="0" indent="0" algn="just" rtl="0">
              <a:spcBef>
                <a:spcPts val="0"/>
              </a:spcBef>
              <a:spcAft>
                <a:spcPts val="0"/>
              </a:spcAft>
              <a:buNone/>
            </a:pPr>
            <a:r>
              <a:rPr lang="en-US" sz="2400" dirty="0">
                <a:solidFill>
                  <a:schemeClr val="dk1"/>
                </a:solidFill>
                <a:latin typeface="Century Schoolbook" panose="02040604050505020304" pitchFamily="18" charset="0"/>
                <a:ea typeface="Century Schoolbook"/>
                <a:cs typeface="Century Schoolbook"/>
                <a:sym typeface="Century Schoolbook"/>
              </a:rPr>
              <a:t>Tanya </a:t>
            </a:r>
            <a:r>
              <a:rPr lang="en-US" sz="2400" dirty="0" err="1">
                <a:solidFill>
                  <a:schemeClr val="dk1"/>
                </a:solidFill>
                <a:latin typeface="Century Schoolbook" panose="02040604050505020304" pitchFamily="18" charset="0"/>
                <a:ea typeface="Century Schoolbook"/>
                <a:cs typeface="Century Schoolbook"/>
                <a:sym typeface="Century Schoolbook"/>
              </a:rPr>
              <a:t>Motwani</a:t>
            </a:r>
            <a:r>
              <a:rPr lang="en-US" sz="2400" dirty="0">
                <a:solidFill>
                  <a:schemeClr val="dk1"/>
                </a:solidFill>
                <a:latin typeface="Century Schoolbook" panose="02040604050505020304" pitchFamily="18" charset="0"/>
                <a:ea typeface="Century Schoolbook"/>
                <a:cs typeface="Century Schoolbook"/>
                <a:sym typeface="Century Schoolbook"/>
              </a:rPr>
              <a:t> (16BCE096)</a:t>
            </a:r>
            <a:endParaRPr sz="2400" dirty="0">
              <a:solidFill>
                <a:schemeClr val="dk1"/>
              </a:solidFill>
              <a:latin typeface="Century Schoolbook" panose="02040604050505020304" pitchFamily="18" charset="0"/>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idx="1"/>
          </p:nvPr>
        </p:nvSpPr>
        <p:spPr>
          <a:xfrm>
            <a:off x="1073426" y="1510747"/>
            <a:ext cx="10498814" cy="6020592"/>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520"/>
              <a:buNone/>
            </a:pPr>
            <a:r>
              <a:rPr lang="en-US" sz="2400" u="sng" dirty="0">
                <a:solidFill>
                  <a:schemeClr val="tx1"/>
                </a:solidFill>
                <a:latin typeface="Century Schoolbook" panose="02040604050505020304" pitchFamily="18" charset="0"/>
              </a:rPr>
              <a:t>Page 2</a:t>
            </a:r>
            <a:r>
              <a:rPr lang="en-US" sz="2400" b="0" i="0" u="sng" strike="noStrike" cap="none" dirty="0">
                <a:solidFill>
                  <a:schemeClr val="tx1"/>
                </a:solidFill>
                <a:latin typeface="Century Schoolbook" panose="02040604050505020304" pitchFamily="18" charset="0"/>
                <a:ea typeface="Century Schoolbook"/>
                <a:cs typeface="Century Schoolbook"/>
                <a:sym typeface="Century Schoolbook"/>
              </a:rPr>
              <a:t> (Login</a:t>
            </a:r>
            <a:r>
              <a:rPr lang="en-US" sz="2400" u="sng" dirty="0">
                <a:solidFill>
                  <a:schemeClr val="tx1"/>
                </a:solidFill>
                <a:latin typeface="Century Schoolbook" panose="02040604050505020304" pitchFamily="18" charset="0"/>
              </a:rPr>
              <a:t>/Register </a:t>
            </a:r>
            <a:r>
              <a:rPr lang="en-US" sz="2400" b="0" i="0" u="sng" strike="noStrike" cap="none" dirty="0">
                <a:solidFill>
                  <a:schemeClr val="tx1"/>
                </a:solidFill>
                <a:latin typeface="Century Schoolbook" panose="02040604050505020304" pitchFamily="18" charset="0"/>
                <a:ea typeface="Century Schoolbook"/>
                <a:cs typeface="Century Schoolbook"/>
                <a:sym typeface="Century Schoolbook"/>
              </a:rPr>
              <a:t>Page.html)</a:t>
            </a:r>
            <a:endParaRPr sz="2400" b="0" i="0" u="sng" strike="noStrike" cap="none" dirty="0">
              <a:solidFill>
                <a:schemeClr val="tx1"/>
              </a:solidFill>
              <a:latin typeface="Century Schoolbook" panose="02040604050505020304" pitchFamily="18" charset="0"/>
              <a:ea typeface="Century Schoolbook"/>
              <a:cs typeface="Century Schoolbook"/>
              <a:sym typeface="Century Schoolbook"/>
            </a:endParaRP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solidFill>
                  <a:schemeClr val="tx1"/>
                </a:solidFill>
                <a:latin typeface="Century Schoolbook" panose="02040604050505020304" pitchFamily="18" charset="0"/>
              </a:rPr>
              <a:t>When user selects the option of Login/Register on home page, he is directed to the login page. </a:t>
            </a: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solidFill>
                  <a:schemeClr val="tx1"/>
                </a:solidFill>
                <a:latin typeface="Century Schoolbook" panose="02040604050505020304" pitchFamily="18" charset="0"/>
              </a:rPr>
              <a:t>It provides 2 options - to either login if you already have an account or register if you want to create an account.</a:t>
            </a: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solidFill>
                  <a:schemeClr val="tx1"/>
                </a:solidFill>
                <a:latin typeface="Century Schoolbook" panose="02040604050505020304" pitchFamily="18" charset="0"/>
              </a:rPr>
              <a:t>Various validations are applied for security and, to check correctness of data on both login and register pages.  </a:t>
            </a:r>
            <a:endParaRPr sz="2200" dirty="0">
              <a:solidFill>
                <a:schemeClr val="tx1"/>
              </a:solidFill>
              <a:latin typeface="Century Schoolbook" panose="02040604050505020304" pitchFamily="18" charset="0"/>
            </a:endParaRPr>
          </a:p>
          <a:p>
            <a:pPr marL="439420" indent="-342900">
              <a:spcBef>
                <a:spcPts val="1600"/>
              </a:spcBef>
              <a:buSzPts val="1520"/>
              <a:buFont typeface="Arial" panose="020B0604020202020204" pitchFamily="34" charset="0"/>
              <a:buChar char="•"/>
            </a:pPr>
            <a:endParaRPr lang="en-US" sz="1900" dirty="0"/>
          </a:p>
          <a:p>
            <a:pPr marL="439420" marR="0" lvl="0" indent="-342900" algn="l" rtl="0">
              <a:lnSpc>
                <a:spcPct val="95000"/>
              </a:lnSpc>
              <a:spcBef>
                <a:spcPts val="1600"/>
              </a:spcBef>
              <a:spcAft>
                <a:spcPts val="0"/>
              </a:spcAft>
              <a:buClr>
                <a:schemeClr val="accent1"/>
              </a:buClr>
              <a:buSzPts val="1520"/>
              <a:buFont typeface="Arial" panose="020B0604020202020204" pitchFamily="34" charset="0"/>
              <a:buChar char="•"/>
            </a:pPr>
            <a:endParaRPr sz="19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67FCF-381B-48C4-8E15-48F7DED2AC30}"/>
              </a:ext>
            </a:extLst>
          </p:cNvPr>
          <p:cNvSpPr>
            <a:spLocks noGrp="1"/>
          </p:cNvSpPr>
          <p:nvPr>
            <p:ph idx="1"/>
          </p:nvPr>
        </p:nvSpPr>
        <p:spPr>
          <a:xfrm>
            <a:off x="1635055" y="1527312"/>
            <a:ext cx="9437136" cy="4903304"/>
          </a:xfrm>
        </p:spPr>
        <p:txBody>
          <a:bodyPr>
            <a:normAutofit/>
          </a:bodyPr>
          <a:lstStyle/>
          <a:p>
            <a:pPr algn="just">
              <a:spcAft>
                <a:spcPts val="125"/>
              </a:spcAft>
              <a:buFont typeface="Arial" panose="020B0604020202020204" pitchFamily="34" charset="0"/>
              <a:buChar char="•"/>
            </a:pPr>
            <a:r>
              <a:rPr lang="en-IN" sz="2200" dirty="0">
                <a:solidFill>
                  <a:schemeClr val="tx1"/>
                </a:solidFill>
                <a:latin typeface="Century Schoolbook" panose="02040604050505020304" pitchFamily="18" charset="0"/>
              </a:rPr>
              <a:t>The Register page is redirected to the Login page. The information of the registered users is inserted into a database, which is checked every time a user wants to login. </a:t>
            </a:r>
          </a:p>
          <a:p>
            <a:pPr marL="0" indent="0" algn="just">
              <a:spcAft>
                <a:spcPts val="125"/>
              </a:spcAft>
              <a:buNone/>
            </a:pPr>
            <a:endParaRPr lang="en-IN" sz="2200" dirty="0">
              <a:solidFill>
                <a:schemeClr val="tx1"/>
              </a:solidFill>
              <a:latin typeface="Century Schoolbook" panose="02040604050505020304" pitchFamily="18" charset="0"/>
            </a:endParaRPr>
          </a:p>
          <a:p>
            <a:pPr algn="just">
              <a:spcAft>
                <a:spcPts val="125"/>
              </a:spcAft>
              <a:buFont typeface="Arial" panose="020B0604020202020204" pitchFamily="34" charset="0"/>
              <a:buChar char="•"/>
            </a:pPr>
            <a:r>
              <a:rPr lang="en-IN" sz="2200" dirty="0">
                <a:solidFill>
                  <a:schemeClr val="tx1"/>
                </a:solidFill>
                <a:latin typeface="Century Schoolbook" panose="02040604050505020304" pitchFamily="18" charset="0"/>
              </a:rPr>
              <a:t>On the Login Page, there is also an option of Forget Password. If the user doesn’t remember his/her password, on clicking this option, an email is sent to the user’s email ID which contains his/her original password.</a:t>
            </a:r>
          </a:p>
          <a:p>
            <a:pPr algn="just">
              <a:buFont typeface="Arial" panose="020B0604020202020204" pitchFamily="34" charset="0"/>
              <a:buChar char="•"/>
            </a:pPr>
            <a:endParaRPr lang="en-IN" sz="2200" dirty="0">
              <a:latin typeface="Century Schoolbook" panose="02040604050505020304" pitchFamily="18" charset="0"/>
            </a:endParaRPr>
          </a:p>
          <a:p>
            <a:endParaRPr lang="en-IN" dirty="0"/>
          </a:p>
        </p:txBody>
      </p:sp>
    </p:spTree>
    <p:extLst>
      <p:ext uri="{BB962C8B-B14F-4D97-AF65-F5344CB8AC3E}">
        <p14:creationId xmlns:p14="http://schemas.microsoft.com/office/powerpoint/2010/main" val="363368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E0D13-408E-454C-BC97-6363A16B3186}"/>
              </a:ext>
            </a:extLst>
          </p:cNvPr>
          <p:cNvSpPr>
            <a:spLocks noGrp="1"/>
          </p:cNvSpPr>
          <p:nvPr>
            <p:ph idx="1"/>
          </p:nvPr>
        </p:nvSpPr>
        <p:spPr>
          <a:xfrm>
            <a:off x="1568726" y="1099930"/>
            <a:ext cx="9443830" cy="5002696"/>
          </a:xfrm>
        </p:spPr>
        <p:txBody>
          <a:bodyPr/>
          <a:lstStyle/>
          <a:p>
            <a:pPr marL="0" indent="0">
              <a:buNone/>
            </a:pPr>
            <a:r>
              <a:rPr lang="en-US" sz="2400" u="sng" dirty="0">
                <a:solidFill>
                  <a:schemeClr val="tx1"/>
                </a:solidFill>
                <a:latin typeface="Century Schoolbook" panose="02040604050505020304" pitchFamily="18" charset="0"/>
              </a:rPr>
              <a:t>Page 3</a:t>
            </a:r>
            <a:r>
              <a:rPr lang="en-US" sz="2400" u="sng" dirty="0">
                <a:solidFill>
                  <a:schemeClr val="tx1"/>
                </a:solidFill>
                <a:latin typeface="Century Schoolbook" panose="02040604050505020304" pitchFamily="18" charset="0"/>
                <a:ea typeface="Century Schoolbook"/>
                <a:cs typeface="Century Schoolbook"/>
                <a:sym typeface="Century Schoolbook"/>
              </a:rPr>
              <a:t>(Contact.html)</a:t>
            </a:r>
          </a:p>
          <a:p>
            <a:endParaRPr lang="en-IN" dirty="0"/>
          </a:p>
          <a:p>
            <a:r>
              <a:rPr lang="en-US" sz="2200" dirty="0">
                <a:latin typeface="Century Schoolbook" panose="02040604050505020304" pitchFamily="18" charset="0"/>
              </a:rPr>
              <a:t>The user can contact us in case of suggestions, recommendations and queries using the contact.html. Further communication between us and the user will be done using mail. </a:t>
            </a:r>
          </a:p>
          <a:p>
            <a:endParaRPr lang="en-US" sz="2200" dirty="0">
              <a:latin typeface="Century Schoolbook" panose="02040604050505020304" pitchFamily="18" charset="0"/>
            </a:endParaRPr>
          </a:p>
          <a:p>
            <a:pPr marL="0" indent="0">
              <a:buNone/>
            </a:pPr>
            <a:r>
              <a:rPr lang="en-US" sz="2400" u="sng" dirty="0">
                <a:latin typeface="Century Schoolbook" panose="02040604050505020304" pitchFamily="18" charset="0"/>
              </a:rPr>
              <a:t>Page 4 ( About.html )</a:t>
            </a:r>
          </a:p>
          <a:p>
            <a:pPr marL="0" indent="0">
              <a:buNone/>
            </a:pPr>
            <a:endParaRPr lang="en-US" sz="2400" u="sng" dirty="0">
              <a:latin typeface="Century Schoolbook" panose="02040604050505020304" pitchFamily="18" charset="0"/>
            </a:endParaRPr>
          </a:p>
          <a:p>
            <a:r>
              <a:rPr lang="en-US" sz="2200" dirty="0">
                <a:latin typeface="Century Schoolbook" panose="02040604050505020304" pitchFamily="18" charset="0"/>
              </a:rPr>
              <a:t>About.html contains basic information about our website, so that the user gets acquainted about its working and history. </a:t>
            </a:r>
          </a:p>
          <a:p>
            <a:endParaRPr lang="en-IN" sz="2200" dirty="0">
              <a:latin typeface="Century Schoolbook" panose="02040604050505020304" pitchFamily="18" charset="0"/>
            </a:endParaRPr>
          </a:p>
        </p:txBody>
      </p:sp>
    </p:spTree>
    <p:extLst>
      <p:ext uri="{BB962C8B-B14F-4D97-AF65-F5344CB8AC3E}">
        <p14:creationId xmlns:p14="http://schemas.microsoft.com/office/powerpoint/2010/main" val="204785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14F58-9799-4BAD-BE2D-6CFFBC7FB920}"/>
              </a:ext>
            </a:extLst>
          </p:cNvPr>
          <p:cNvSpPr>
            <a:spLocks noGrp="1"/>
          </p:cNvSpPr>
          <p:nvPr>
            <p:ph idx="1"/>
          </p:nvPr>
        </p:nvSpPr>
        <p:spPr>
          <a:xfrm>
            <a:off x="1638299" y="1437861"/>
            <a:ext cx="9394135" cy="4744278"/>
          </a:xfrm>
        </p:spPr>
        <p:txBody>
          <a:bodyPr/>
          <a:lstStyle/>
          <a:p>
            <a:pPr marL="0" lvl="0" indent="0">
              <a:lnSpc>
                <a:spcPct val="95000"/>
              </a:lnSpc>
              <a:spcBef>
                <a:spcPts val="0"/>
              </a:spcBef>
              <a:buSzPts val="1520"/>
              <a:buNone/>
            </a:pPr>
            <a:r>
              <a:rPr lang="en-US" sz="2400" u="sng" dirty="0">
                <a:solidFill>
                  <a:schemeClr val="tx1"/>
                </a:solidFill>
                <a:latin typeface="Century Schoolbook" panose="02040604050505020304" pitchFamily="18" charset="0"/>
              </a:rPr>
              <a:t>Page 5 </a:t>
            </a:r>
            <a:r>
              <a:rPr lang="en-US" sz="2400" u="sng" dirty="0">
                <a:solidFill>
                  <a:schemeClr val="tx1"/>
                </a:solidFill>
                <a:latin typeface="Century Schoolbook" panose="02040604050505020304" pitchFamily="18" charset="0"/>
                <a:sym typeface="Century Schoolbook"/>
              </a:rPr>
              <a:t>(Hotel.html)</a:t>
            </a:r>
            <a:endParaRPr lang="en-US" sz="2400" dirty="0">
              <a:solidFill>
                <a:schemeClr val="tx1"/>
              </a:solidFill>
              <a:latin typeface="Century Schoolbook" panose="02040604050505020304" pitchFamily="18" charset="0"/>
            </a:endParaRPr>
          </a:p>
          <a:p>
            <a:pPr lvl="0" algn="just">
              <a:lnSpc>
                <a:spcPct val="95000"/>
              </a:lnSpc>
              <a:spcBef>
                <a:spcPts val="1600"/>
              </a:spcBef>
              <a:buSzPts val="1520"/>
              <a:buFont typeface="Arial" panose="020B0604020202020204" pitchFamily="34" charset="0"/>
              <a:buChar char="•"/>
            </a:pPr>
            <a:r>
              <a:rPr lang="en-US" sz="2200" dirty="0">
                <a:latin typeface="Century Schoolbook" panose="02040604050505020304" pitchFamily="18" charset="0"/>
              </a:rPr>
              <a:t>This page consists of list of all the hotels based on the location that the user had provided on the main page.</a:t>
            </a:r>
          </a:p>
          <a:p>
            <a:pPr lvl="0" algn="just">
              <a:lnSpc>
                <a:spcPct val="95000"/>
              </a:lnSpc>
              <a:spcBef>
                <a:spcPts val="1600"/>
              </a:spcBef>
              <a:buSzPts val="1520"/>
              <a:buFont typeface="Arial" panose="020B0604020202020204" pitchFamily="34" charset="0"/>
              <a:buChar char="•"/>
            </a:pPr>
            <a:r>
              <a:rPr lang="en-US" sz="2200" dirty="0">
                <a:latin typeface="Century Schoolbook" panose="02040604050505020304" pitchFamily="18" charset="0"/>
              </a:rPr>
              <a:t>The name, image, description of the hotels, their price, rating and location are displayed.</a:t>
            </a:r>
          </a:p>
          <a:p>
            <a:pPr lvl="0" algn="just">
              <a:lnSpc>
                <a:spcPct val="95000"/>
              </a:lnSpc>
              <a:spcBef>
                <a:spcPts val="1600"/>
              </a:spcBef>
              <a:buSzPts val="1520"/>
              <a:buFont typeface="Arial" panose="020B0604020202020204" pitchFamily="34" charset="0"/>
              <a:buChar char="•"/>
            </a:pPr>
            <a:r>
              <a:rPr lang="en-US" sz="2200" dirty="0">
                <a:latin typeface="Century Schoolbook" panose="02040604050505020304" pitchFamily="18" charset="0"/>
              </a:rPr>
              <a:t>On this page, various filters are available for the user like city, location, price, rating, and different facilities that are provided by the hotels. This makes it convenient and easy for the user to search through the hotels and choose the best hotel for him/her. </a:t>
            </a:r>
            <a:endParaRPr lang="en-IN" sz="2200" dirty="0"/>
          </a:p>
        </p:txBody>
      </p:sp>
    </p:spTree>
    <p:extLst>
      <p:ext uri="{BB962C8B-B14F-4D97-AF65-F5344CB8AC3E}">
        <p14:creationId xmlns:p14="http://schemas.microsoft.com/office/powerpoint/2010/main" val="327108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idx="1"/>
          </p:nvPr>
        </p:nvSpPr>
        <p:spPr>
          <a:xfrm>
            <a:off x="1281109" y="1031902"/>
            <a:ext cx="9629782" cy="6439452"/>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520"/>
              <a:buNone/>
            </a:pPr>
            <a:endParaRPr lang="en-US" sz="2200" dirty="0">
              <a:latin typeface="Century Schoolbook" panose="02040604050505020304" pitchFamily="18" charset="0"/>
            </a:endParaRPr>
          </a:p>
          <a:p>
            <a:pPr marL="0" marR="0" lvl="0" indent="0" algn="l" rtl="0">
              <a:lnSpc>
                <a:spcPct val="95000"/>
              </a:lnSpc>
              <a:spcBef>
                <a:spcPts val="1600"/>
              </a:spcBef>
              <a:spcAft>
                <a:spcPts val="0"/>
              </a:spcAft>
              <a:buClr>
                <a:schemeClr val="accent1"/>
              </a:buClr>
              <a:buSzPts val="1520"/>
              <a:buNone/>
            </a:pPr>
            <a:r>
              <a:rPr lang="en-US" sz="2400" u="sng" dirty="0">
                <a:latin typeface="Century Schoolbook" panose="02040604050505020304" pitchFamily="18" charset="0"/>
              </a:rPr>
              <a:t>Page 6 (Hotel Description Page - HotelDeals.html)</a:t>
            </a: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latin typeface="Century Schoolbook" panose="02040604050505020304" pitchFamily="18" charset="0"/>
              </a:rPr>
              <a:t>When a user selects any hotel option, he is directed to the Hotel Description page where all the amenities provided by the hotel, its detailed description, images and different hotel deals are displayed using a sliding window.</a:t>
            </a: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latin typeface="Century Schoolbook" panose="02040604050505020304" pitchFamily="18" charset="0"/>
              </a:rPr>
              <a:t>If the user wants to book a hotel, he is further redirected to the hotel’s website.</a:t>
            </a:r>
          </a:p>
          <a:p>
            <a:pPr marL="0" marR="0" lvl="0" indent="0" algn="l" rtl="0">
              <a:lnSpc>
                <a:spcPct val="95000"/>
              </a:lnSpc>
              <a:spcBef>
                <a:spcPts val="1600"/>
              </a:spcBef>
              <a:spcAft>
                <a:spcPts val="0"/>
              </a:spcAft>
              <a:buClr>
                <a:schemeClr val="accent1"/>
              </a:buClr>
              <a:buSzPts val="1520"/>
              <a:buNone/>
            </a:pPr>
            <a:endParaRPr sz="1700" b="0" i="0" u="none" strike="noStrike" cap="none" dirty="0">
              <a:solidFill>
                <a:schemeClr val="dk1"/>
              </a:solidFill>
              <a:latin typeface="Century Schoolbook" panose="02040604050505020304" pitchFamily="18" charset="0"/>
              <a:sym typeface="Century Schoolbook"/>
            </a:endParaRPr>
          </a:p>
          <a:p>
            <a:pPr marL="439420" indent="-342900">
              <a:spcBef>
                <a:spcPts val="1600"/>
              </a:spcBef>
              <a:buSzPts val="1520"/>
              <a:buFont typeface="Arial" panose="020B0604020202020204" pitchFamily="34" charset="0"/>
              <a:buChar char="•"/>
            </a:pPr>
            <a:endParaRPr lang="en-US" sz="1900" dirty="0">
              <a:latin typeface="Century Schoolbook" panose="02040604050505020304" pitchFamily="18" charset="0"/>
            </a:endParaRPr>
          </a:p>
          <a:p>
            <a:pPr marL="439420" marR="0" lvl="0" indent="-342900" algn="l" rtl="0">
              <a:lnSpc>
                <a:spcPct val="95000"/>
              </a:lnSpc>
              <a:spcBef>
                <a:spcPts val="1600"/>
              </a:spcBef>
              <a:spcAft>
                <a:spcPts val="0"/>
              </a:spcAft>
              <a:buClr>
                <a:schemeClr val="accent1"/>
              </a:buClr>
              <a:buSzPts val="1520"/>
              <a:buFont typeface="Arial" panose="020B0604020202020204" pitchFamily="34" charset="0"/>
              <a:buChar char="•"/>
            </a:pPr>
            <a:endParaRPr sz="1900" b="0" i="0" u="none" strike="noStrike" cap="none" dirty="0">
              <a:solidFill>
                <a:schemeClr val="dk1"/>
              </a:solidFill>
              <a:latin typeface="Century Schoolbook" panose="02040604050505020304" pitchFamily="18" charset="0"/>
              <a:sym typeface="Century Schoolbook"/>
            </a:endParaRPr>
          </a:p>
        </p:txBody>
      </p:sp>
    </p:spTree>
    <p:extLst>
      <p:ext uri="{BB962C8B-B14F-4D97-AF65-F5344CB8AC3E}">
        <p14:creationId xmlns:p14="http://schemas.microsoft.com/office/powerpoint/2010/main" val="393438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9E65-BD52-46BF-86D6-988B1C8DC70F}"/>
              </a:ext>
            </a:extLst>
          </p:cNvPr>
          <p:cNvSpPr>
            <a:spLocks noGrp="1"/>
          </p:cNvSpPr>
          <p:nvPr>
            <p:ph type="title"/>
          </p:nvPr>
        </p:nvSpPr>
        <p:spPr>
          <a:xfrm>
            <a:off x="2245055" y="614171"/>
            <a:ext cx="8911687" cy="1280890"/>
          </a:xfrm>
        </p:spPr>
        <p:txBody>
          <a:bodyPr>
            <a:normAutofit/>
          </a:bodyPr>
          <a:lstStyle/>
          <a:p>
            <a:pPr algn="ctr"/>
            <a:r>
              <a:rPr lang="en-US" sz="4400" dirty="0">
                <a:solidFill>
                  <a:schemeClr val="dk1"/>
                </a:solidFill>
                <a:latin typeface="Century Schoolbook"/>
                <a:ea typeface="Century Schoolbook"/>
                <a:cs typeface="Century Schoolbook"/>
                <a:sym typeface="Century Schoolbook"/>
              </a:rPr>
              <a:t>Future Improvisations</a:t>
            </a:r>
            <a:endParaRPr lang="en-IN" sz="4400" dirty="0"/>
          </a:p>
        </p:txBody>
      </p:sp>
      <p:sp>
        <p:nvSpPr>
          <p:cNvPr id="3" name="Content Placeholder 2">
            <a:extLst>
              <a:ext uri="{FF2B5EF4-FFF2-40B4-BE49-F238E27FC236}">
                <a16:creationId xmlns:a16="http://schemas.microsoft.com/office/drawing/2014/main" id="{16DCBC58-6D4C-475B-A8E0-8B188E7B361F}"/>
              </a:ext>
            </a:extLst>
          </p:cNvPr>
          <p:cNvSpPr>
            <a:spLocks noGrp="1"/>
          </p:cNvSpPr>
          <p:nvPr>
            <p:ph idx="1"/>
          </p:nvPr>
        </p:nvSpPr>
        <p:spPr>
          <a:xfrm>
            <a:off x="1764263" y="1895061"/>
            <a:ext cx="9794945" cy="4495800"/>
          </a:xfrm>
        </p:spPr>
        <p:txBody>
          <a:bodyPr>
            <a:normAutofit/>
          </a:bodyPr>
          <a:lstStyle/>
          <a:p>
            <a:pPr marL="0" indent="0" algn="just">
              <a:buNone/>
            </a:pPr>
            <a:r>
              <a:rPr lang="en-US" sz="2200" dirty="0">
                <a:latin typeface="Century Schoolbook" panose="02040604050505020304" pitchFamily="18" charset="0"/>
              </a:rPr>
              <a:t>The following features can be further included in the website:</a:t>
            </a:r>
          </a:p>
          <a:p>
            <a:pPr algn="just"/>
            <a:r>
              <a:rPr lang="en-US" sz="2200" dirty="0">
                <a:latin typeface="Century Schoolbook" panose="02040604050505020304" pitchFamily="18" charset="0"/>
              </a:rPr>
              <a:t>The user interface of the application can be improved. Other filters can be added with sort options.</a:t>
            </a:r>
          </a:p>
          <a:p>
            <a:pPr algn="just"/>
            <a:r>
              <a:rPr lang="en-US" sz="2200" dirty="0">
                <a:latin typeface="Century Schoolbook" panose="02040604050505020304" pitchFamily="18" charset="0"/>
              </a:rPr>
              <a:t>The database used is static in the project. We can include real time database which will increase the speed of processing, and make it dynamic. </a:t>
            </a:r>
          </a:p>
          <a:p>
            <a:pPr algn="just"/>
            <a:r>
              <a:rPr lang="en-US" sz="2200" dirty="0">
                <a:latin typeface="Century Schoolbook" panose="02040604050505020304" pitchFamily="18" charset="0"/>
              </a:rPr>
              <a:t>The reloading time of pages can be improved using Ajax. </a:t>
            </a:r>
          </a:p>
          <a:p>
            <a:pPr algn="just"/>
            <a:r>
              <a:rPr lang="en-US" sz="2200" dirty="0">
                <a:latin typeface="Century Schoolbook" panose="02040604050505020304" pitchFamily="18" charset="0"/>
              </a:rPr>
              <a:t>  The website is developed locally and cannot be accessible via web or other devices. So, it can be further hosted on the web server. It can also be turned into an </a:t>
            </a:r>
            <a:r>
              <a:rPr lang="en-US" sz="2200" dirty="0" err="1">
                <a:latin typeface="Century Schoolbook" panose="02040604050505020304" pitchFamily="18" charset="0"/>
              </a:rPr>
              <a:t>applicaton</a:t>
            </a:r>
            <a:r>
              <a:rPr lang="en-US" sz="2200" dirty="0">
                <a:latin typeface="Century Schoolbook" panose="02040604050505020304" pitchFamily="18" charset="0"/>
              </a:rPr>
              <a:t>.</a:t>
            </a:r>
            <a:endParaRPr lang="en-IN" sz="2200" dirty="0">
              <a:latin typeface="Century Schoolbook" panose="02040604050505020304" pitchFamily="18" charset="0"/>
            </a:endParaRPr>
          </a:p>
        </p:txBody>
      </p:sp>
    </p:spTree>
    <p:extLst>
      <p:ext uri="{BB962C8B-B14F-4D97-AF65-F5344CB8AC3E}">
        <p14:creationId xmlns:p14="http://schemas.microsoft.com/office/powerpoint/2010/main" val="403098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6D1F-CD25-442A-B256-48D034ED584B}"/>
              </a:ext>
            </a:extLst>
          </p:cNvPr>
          <p:cNvSpPr>
            <a:spLocks noGrp="1"/>
          </p:cNvSpPr>
          <p:nvPr>
            <p:ph type="title"/>
          </p:nvPr>
        </p:nvSpPr>
        <p:spPr>
          <a:xfrm>
            <a:off x="1883534" y="643989"/>
            <a:ext cx="8911687" cy="1280890"/>
          </a:xfrm>
        </p:spPr>
        <p:txBody>
          <a:bodyPr>
            <a:normAutofit/>
          </a:bodyPr>
          <a:lstStyle/>
          <a:p>
            <a:pPr algn="ctr"/>
            <a:r>
              <a:rPr lang="en-US" sz="4400" dirty="0">
                <a:solidFill>
                  <a:schemeClr val="dk1"/>
                </a:solidFill>
                <a:latin typeface="Century Schoolbook"/>
                <a:ea typeface="Century Schoolbook"/>
                <a:cs typeface="Century Schoolbook"/>
                <a:sym typeface="Century Schoolbook"/>
              </a:rPr>
              <a:t>Conclusion</a:t>
            </a:r>
            <a:endParaRPr lang="en-IN" sz="4400" dirty="0"/>
          </a:p>
        </p:txBody>
      </p:sp>
      <p:sp>
        <p:nvSpPr>
          <p:cNvPr id="3" name="Content Placeholder 2">
            <a:extLst>
              <a:ext uri="{FF2B5EF4-FFF2-40B4-BE49-F238E27FC236}">
                <a16:creationId xmlns:a16="http://schemas.microsoft.com/office/drawing/2014/main" id="{D8405E45-705F-4ADC-9407-2FD9AED0B7AA}"/>
              </a:ext>
            </a:extLst>
          </p:cNvPr>
          <p:cNvSpPr>
            <a:spLocks noGrp="1"/>
          </p:cNvSpPr>
          <p:nvPr>
            <p:ph idx="1"/>
          </p:nvPr>
        </p:nvSpPr>
        <p:spPr>
          <a:xfrm>
            <a:off x="1685014" y="1785731"/>
            <a:ext cx="9566344" cy="3777622"/>
          </a:xfrm>
        </p:spPr>
        <p:txBody>
          <a:bodyPr/>
          <a:lstStyle/>
          <a:p>
            <a:pPr algn="just"/>
            <a:r>
              <a:rPr lang="en-US" sz="2200" dirty="0" err="1">
                <a:latin typeface="Century Schoolbook" panose="02040604050505020304" pitchFamily="18" charset="0"/>
              </a:rPr>
              <a:t>Bharattrotter</a:t>
            </a:r>
            <a:r>
              <a:rPr lang="en-US" sz="2200" dirty="0">
                <a:latin typeface="Century Schoolbook" panose="02040604050505020304" pitchFamily="18" charset="0"/>
              </a:rPr>
              <a:t> was made keeping in mind the convenience of travelers across India as well as the rest of the world. It outputs various available hotels, based on the user input. It’s user friendliness and the simplicity, as well as efficiency allows users to easily and quickly access the information they require. There is timely communication between the hotel and our website subject to price change and availability</a:t>
            </a:r>
            <a:r>
              <a:rPr lang="en-US" dirty="0"/>
              <a:t>. </a:t>
            </a:r>
            <a:r>
              <a:rPr lang="en-US" sz="2200" dirty="0">
                <a:latin typeface="Century Schoolbook" panose="02040604050505020304" pitchFamily="18" charset="0"/>
              </a:rPr>
              <a:t>Using this project, we learnt about the everyday consumer requirements and how it can be achieved  using a simple website.</a:t>
            </a:r>
            <a:endParaRPr lang="en-IN" sz="2200" dirty="0">
              <a:latin typeface="Century Schoolbook" panose="02040604050505020304" pitchFamily="18" charset="0"/>
            </a:endParaRPr>
          </a:p>
        </p:txBody>
      </p:sp>
    </p:spTree>
    <p:extLst>
      <p:ext uri="{BB962C8B-B14F-4D97-AF65-F5344CB8AC3E}">
        <p14:creationId xmlns:p14="http://schemas.microsoft.com/office/powerpoint/2010/main" val="214412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261872" y="-166504"/>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References</a:t>
            </a:r>
            <a:endParaRPr sz="4400" b="0" i="0" u="none" strike="noStrike" cap="none" dirty="0">
              <a:solidFill>
                <a:schemeClr val="dk1"/>
              </a:solidFill>
              <a:latin typeface="Century Schoolbook"/>
              <a:ea typeface="Century Schoolbook"/>
              <a:cs typeface="Century Schoolbook"/>
              <a:sym typeface="Century Schoolbook"/>
            </a:endParaRPr>
          </a:p>
        </p:txBody>
      </p:sp>
      <p:sp>
        <p:nvSpPr>
          <p:cNvPr id="188" name="Google Shape;188;p25"/>
          <p:cNvSpPr txBox="1">
            <a:spLocks noGrp="1"/>
          </p:cNvSpPr>
          <p:nvPr>
            <p:ph idx="1"/>
          </p:nvPr>
        </p:nvSpPr>
        <p:spPr>
          <a:xfrm>
            <a:off x="1261872" y="1583140"/>
            <a:ext cx="9551902" cy="4351337"/>
          </a:xfrm>
          <a:prstGeom prst="rect">
            <a:avLst/>
          </a:prstGeom>
          <a:noFill/>
          <a:ln>
            <a:noFill/>
          </a:ln>
        </p:spPr>
        <p:txBody>
          <a:bodyPr spcFirstLastPara="1" wrap="square" lIns="91425" tIns="45700" rIns="91425" bIns="45700" anchor="t" anchorCtr="0">
            <a:noAutofit/>
          </a:bodyPr>
          <a:lstStyle/>
          <a:p>
            <a:pPr lvl="0">
              <a:lnSpc>
                <a:spcPct val="95000"/>
              </a:lnSpc>
              <a:spcBef>
                <a:spcPts val="1600"/>
              </a:spcBef>
              <a:buSzPts val="1600"/>
              <a:buFont typeface="Wingdings" panose="05000000000000000000" pitchFamily="2" charset="2"/>
              <a:buChar char="q"/>
            </a:pPr>
            <a:r>
              <a:rPr lang="en-US" sz="2400" dirty="0">
                <a:solidFill>
                  <a:schemeClr val="tx1"/>
                </a:solidFill>
                <a:latin typeface="Century Schoolbook" panose="02040604050505020304" pitchFamily="18" charset="0"/>
                <a:sym typeface="Century Schoolbook"/>
              </a:rPr>
              <a:t>W3Schools </a:t>
            </a:r>
          </a:p>
          <a:p>
            <a:pPr lvl="0">
              <a:lnSpc>
                <a:spcPct val="95000"/>
              </a:lnSpc>
              <a:spcBef>
                <a:spcPts val="1600"/>
              </a:spcBef>
              <a:buSzPts val="1600"/>
              <a:buFont typeface="Wingdings" panose="05000000000000000000" pitchFamily="2" charset="2"/>
              <a:buChar char="q"/>
            </a:pPr>
            <a:r>
              <a:rPr lang="en-US" sz="2400" dirty="0">
                <a:solidFill>
                  <a:schemeClr val="tx1"/>
                </a:solidFill>
                <a:latin typeface="Century Schoolbook" panose="02040604050505020304" pitchFamily="18" charset="0"/>
                <a:sym typeface="Century Schoolbook"/>
              </a:rPr>
              <a:t>YouTube </a:t>
            </a:r>
          </a:p>
          <a:p>
            <a:pPr lvl="0">
              <a:lnSpc>
                <a:spcPct val="95000"/>
              </a:lnSpc>
              <a:spcBef>
                <a:spcPts val="1600"/>
              </a:spcBef>
              <a:buSzPts val="1600"/>
              <a:buFont typeface="Wingdings" panose="05000000000000000000" pitchFamily="2" charset="2"/>
              <a:buChar char="q"/>
            </a:pPr>
            <a:r>
              <a:rPr lang="en-US" sz="2400" dirty="0">
                <a:solidFill>
                  <a:schemeClr val="tx1"/>
                </a:solidFill>
                <a:latin typeface="Century Schoolbook" panose="02040604050505020304" pitchFamily="18" charset="0"/>
                <a:sym typeface="Century Schoolbook"/>
              </a:rPr>
              <a:t>Beginnersbook.com – HTML/CSS/ JavaScript Tutorials  </a:t>
            </a:r>
          </a:p>
          <a:p>
            <a:pPr lvl="0">
              <a:lnSpc>
                <a:spcPct val="95000"/>
              </a:lnSpc>
              <a:spcBef>
                <a:spcPts val="1600"/>
              </a:spcBef>
              <a:buSzPts val="1600"/>
              <a:buFont typeface="Wingdings" panose="05000000000000000000" pitchFamily="2" charset="2"/>
              <a:buChar char="q"/>
            </a:pPr>
            <a:r>
              <a:rPr lang="en-US" sz="2400" dirty="0">
                <a:solidFill>
                  <a:schemeClr val="tx1"/>
                </a:solidFill>
                <a:latin typeface="Century Schoolbook" panose="02040604050505020304" pitchFamily="18" charset="0"/>
                <a:sym typeface="Century Schoolbook"/>
              </a:rPr>
              <a:t>TutorialsPoint.com </a:t>
            </a:r>
          </a:p>
          <a:p>
            <a:pPr lvl="0">
              <a:lnSpc>
                <a:spcPct val="95000"/>
              </a:lnSpc>
              <a:spcBef>
                <a:spcPts val="1600"/>
              </a:spcBef>
              <a:buSzPts val="1600"/>
              <a:buFont typeface="Wingdings" panose="05000000000000000000" pitchFamily="2" charset="2"/>
              <a:buChar char="q"/>
            </a:pPr>
            <a:r>
              <a:rPr lang="en-US" sz="2400" dirty="0">
                <a:solidFill>
                  <a:schemeClr val="tx1"/>
                </a:solidFill>
                <a:latin typeface="Century Schoolbook" panose="02040604050505020304" pitchFamily="18" charset="0"/>
                <a:sym typeface="Century Schoolbook"/>
              </a:rPr>
              <a:t>Stack Overflow </a:t>
            </a:r>
          </a:p>
          <a:p>
            <a:pPr marL="0" lvl="0" indent="0">
              <a:lnSpc>
                <a:spcPct val="95000"/>
              </a:lnSpc>
              <a:spcBef>
                <a:spcPts val="1600"/>
              </a:spcBef>
              <a:buSzPts val="1600"/>
              <a:buNone/>
            </a:pPr>
            <a:endParaRPr lang="en-US" sz="2000" b="0" i="0" u="sng" strike="noStrike" cap="none" dirty="0">
              <a:solidFill>
                <a:schemeClr val="tx1"/>
              </a:solidFill>
              <a:sym typeface="Century Schoolbook"/>
            </a:endParaRPr>
          </a:p>
          <a:p>
            <a:pPr marL="182880" marR="0" lvl="0" indent="-182880" algn="l" rtl="0">
              <a:lnSpc>
                <a:spcPct val="95000"/>
              </a:lnSpc>
              <a:spcBef>
                <a:spcPts val="1600"/>
              </a:spcBef>
              <a:spcAft>
                <a:spcPts val="0"/>
              </a:spcAft>
              <a:buClr>
                <a:schemeClr val="accent1"/>
              </a:buClr>
              <a:buSzPts val="1600"/>
              <a:buFont typeface="Arial"/>
              <a:buChar char="•"/>
            </a:pPr>
            <a:endParaRPr sz="2000" b="0" i="0" u="none" strike="noStrike" cap="none" dirty="0">
              <a:solidFill>
                <a:schemeClr val="tx1"/>
              </a:solidFill>
              <a:latin typeface="Century Schoolbook"/>
              <a:ea typeface="Century Schoolbook"/>
              <a:cs typeface="Century Schoolbook"/>
              <a:sym typeface="Century Schoolbook"/>
            </a:endParaRPr>
          </a:p>
          <a:p>
            <a:pPr marL="0" marR="0" lvl="0" indent="0" algn="l" rtl="0">
              <a:lnSpc>
                <a:spcPct val="95000"/>
              </a:lnSpc>
              <a:spcBef>
                <a:spcPts val="1600"/>
              </a:spcBef>
              <a:spcAft>
                <a:spcPts val="0"/>
              </a:spcAft>
              <a:buClr>
                <a:schemeClr val="accent1"/>
              </a:buClr>
              <a:buSzPts val="1600"/>
              <a:buFont typeface="Arial"/>
              <a:buNone/>
            </a:pPr>
            <a:endParaRPr sz="2000" b="0" i="0" u="none" strike="noStrike" cap="none" dirty="0">
              <a:solidFill>
                <a:schemeClr val="dk1"/>
              </a:solidFill>
              <a:latin typeface="Century Schoolbook"/>
              <a:ea typeface="Century Schoolbook"/>
              <a:cs typeface="Century Schoolbook"/>
              <a:sym typeface="Century Schoolbook"/>
            </a:endParaRPr>
          </a:p>
          <a:p>
            <a:pPr marL="0" marR="0" lvl="0" indent="0" algn="l" rtl="0">
              <a:lnSpc>
                <a:spcPct val="95000"/>
              </a:lnSpc>
              <a:spcBef>
                <a:spcPts val="1600"/>
              </a:spcBef>
              <a:spcAft>
                <a:spcPts val="0"/>
              </a:spcAft>
              <a:buClr>
                <a:schemeClr val="accent1"/>
              </a:buClr>
              <a:buSzPts val="1600"/>
              <a:buFont typeface="Arial"/>
              <a:buNone/>
            </a:pPr>
            <a:endParaRPr sz="2000" b="0" i="0" u="none" strike="noStrike" cap="none" dirty="0">
              <a:solidFill>
                <a:schemeClr val="dk1"/>
              </a:solidFill>
              <a:latin typeface="Century Schoolbook"/>
              <a:ea typeface="Century Schoolbook"/>
              <a:cs typeface="Century Schoolbook"/>
              <a:sym typeface="Century Schoolbook"/>
            </a:endParaRPr>
          </a:p>
          <a:p>
            <a:pPr marL="182880" marR="0" lvl="0" indent="-81279" algn="l" rtl="0">
              <a:lnSpc>
                <a:spcPct val="95000"/>
              </a:lnSpc>
              <a:spcBef>
                <a:spcPts val="1600"/>
              </a:spcBef>
              <a:spcAft>
                <a:spcPts val="0"/>
              </a:spcAft>
              <a:buClr>
                <a:schemeClr val="accent1"/>
              </a:buClr>
              <a:buSzPts val="1600"/>
              <a:buFont typeface="Arial"/>
              <a:buNone/>
            </a:pPr>
            <a:endParaRPr sz="20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1133061" y="95623"/>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Introduction</a:t>
            </a:r>
            <a:endParaRPr sz="4400" b="0" i="0" u="none" strike="noStrike" cap="none" dirty="0">
              <a:solidFill>
                <a:schemeClr val="dk1"/>
              </a:solidFill>
              <a:latin typeface="Century Schoolbook"/>
              <a:ea typeface="Century Schoolbook"/>
              <a:cs typeface="Century Schoolbook"/>
              <a:sym typeface="Century Schoolbook"/>
            </a:endParaRPr>
          </a:p>
        </p:txBody>
      </p:sp>
      <p:sp>
        <p:nvSpPr>
          <p:cNvPr id="101" name="Google Shape;101;p14"/>
          <p:cNvSpPr txBox="1">
            <a:spLocks noGrp="1"/>
          </p:cNvSpPr>
          <p:nvPr>
            <p:ph idx="1"/>
          </p:nvPr>
        </p:nvSpPr>
        <p:spPr>
          <a:xfrm>
            <a:off x="1133061" y="1578245"/>
            <a:ext cx="10184958" cy="4811291"/>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accent1"/>
              </a:buClr>
              <a:buSzPts val="1920"/>
              <a:buNone/>
            </a:pPr>
            <a:endParaRPr dirty="0"/>
          </a:p>
          <a:p>
            <a:pPr algn="just">
              <a:lnSpc>
                <a:spcPct val="96000"/>
              </a:lnSpc>
              <a:buClr>
                <a:srgbClr val="000000"/>
              </a:buClr>
              <a:buSzPts val="1100"/>
              <a:buFont typeface="Wingdings" panose="05000000000000000000" pitchFamily="2" charset="2"/>
              <a:buChar char="q"/>
            </a:pPr>
            <a:r>
              <a:rPr lang="en-IN" sz="2200" dirty="0">
                <a:latin typeface="Century Schoolbook" panose="02040604050505020304" pitchFamily="18" charset="0"/>
              </a:rPr>
              <a:t>Bharat</a:t>
            </a:r>
            <a:r>
              <a:rPr lang="en-US" sz="2200" dirty="0">
                <a:latin typeface="Century Schoolbook" panose="02040604050505020304" pitchFamily="18" charset="0"/>
              </a:rPr>
              <a:t>trotter is a hotel search engine, which provides best hotel deals for users.</a:t>
            </a:r>
          </a:p>
          <a:p>
            <a:pPr algn="just">
              <a:lnSpc>
                <a:spcPct val="96000"/>
              </a:lnSpc>
              <a:buClr>
                <a:srgbClr val="000000"/>
              </a:buClr>
              <a:buSzPts val="1100"/>
              <a:buFont typeface="Wingdings" panose="05000000000000000000" pitchFamily="2" charset="2"/>
              <a:buChar char="q"/>
            </a:pPr>
            <a:endParaRPr sz="2200" dirty="0">
              <a:latin typeface="Century Schoolbook" panose="02040604050505020304" pitchFamily="18" charset="0"/>
            </a:endParaRPr>
          </a:p>
          <a:p>
            <a:pPr algn="just">
              <a:lnSpc>
                <a:spcPct val="96000"/>
              </a:lnSpc>
              <a:buClr>
                <a:srgbClr val="000000"/>
              </a:buClr>
              <a:buSzPts val="1100"/>
              <a:buFont typeface="Wingdings" panose="05000000000000000000" pitchFamily="2" charset="2"/>
              <a:buChar char="q"/>
            </a:pPr>
            <a:r>
              <a:rPr lang="en-US" sz="2200" dirty="0">
                <a:latin typeface="Century Schoolbook" panose="02040604050505020304" pitchFamily="18" charset="0"/>
              </a:rPr>
              <a:t>This search tool scans hotel booking database for prices, availability, images and reviews within seconds. When a user chooses a hotel, details about its deals like inclusions, description are displayed.</a:t>
            </a:r>
          </a:p>
          <a:p>
            <a:pPr algn="just">
              <a:lnSpc>
                <a:spcPct val="96000"/>
              </a:lnSpc>
              <a:buClr>
                <a:srgbClr val="000000"/>
              </a:buClr>
              <a:buSzPts val="1100"/>
              <a:buFont typeface="Wingdings" panose="05000000000000000000" pitchFamily="2" charset="2"/>
              <a:buChar char="q"/>
            </a:pPr>
            <a:endParaRPr lang="en-US" sz="2200" dirty="0">
              <a:latin typeface="Century Schoolbook" panose="02040604050505020304" pitchFamily="18" charset="0"/>
            </a:endParaRPr>
          </a:p>
          <a:p>
            <a:pPr algn="just">
              <a:lnSpc>
                <a:spcPct val="96000"/>
              </a:lnSpc>
              <a:buClr>
                <a:srgbClr val="000000"/>
              </a:buClr>
              <a:buSzPts val="1100"/>
              <a:buFont typeface="Wingdings" panose="05000000000000000000" pitchFamily="2" charset="2"/>
              <a:buChar char="q"/>
            </a:pPr>
            <a:r>
              <a:rPr lang="en-US" sz="2200" dirty="0">
                <a:latin typeface="Century Schoolbook" panose="02040604050505020304" pitchFamily="18" charset="0"/>
              </a:rPr>
              <a:t>Users are further directed to a partner website to complete the booking. Also they can create accounts and access all the content available on the website.</a:t>
            </a:r>
          </a:p>
          <a:p>
            <a:pPr marL="182880" marR="0" lvl="0" indent="-91440" algn="l" rtl="0">
              <a:lnSpc>
                <a:spcPct val="95000"/>
              </a:lnSpc>
              <a:spcBef>
                <a:spcPts val="1600"/>
              </a:spcBef>
              <a:spcAft>
                <a:spcPts val="0"/>
              </a:spcAft>
              <a:buClr>
                <a:schemeClr val="accent1"/>
              </a:buClr>
              <a:buSzPts val="1440"/>
              <a:buFont typeface="Arial"/>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1178560" y="101047"/>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Motivation</a:t>
            </a:r>
            <a:endParaRPr sz="4400" b="0" i="0" u="none" strike="noStrike" cap="none" dirty="0">
              <a:solidFill>
                <a:schemeClr val="dk1"/>
              </a:solidFill>
              <a:latin typeface="Century Schoolbook"/>
              <a:ea typeface="Century Schoolbook"/>
              <a:cs typeface="Century Schoolbook"/>
              <a:sym typeface="Century Schoolbook"/>
            </a:endParaRPr>
          </a:p>
        </p:txBody>
      </p:sp>
      <p:sp>
        <p:nvSpPr>
          <p:cNvPr id="107" name="Google Shape;107;p15"/>
          <p:cNvSpPr txBox="1">
            <a:spLocks noGrp="1"/>
          </p:cNvSpPr>
          <p:nvPr>
            <p:ph idx="1"/>
          </p:nvPr>
        </p:nvSpPr>
        <p:spPr>
          <a:xfrm>
            <a:off x="926956" y="1742835"/>
            <a:ext cx="9944244" cy="4351337"/>
          </a:xfrm>
          <a:prstGeom prst="rect">
            <a:avLst/>
          </a:prstGeom>
          <a:noFill/>
          <a:ln>
            <a:noFill/>
          </a:ln>
        </p:spPr>
        <p:txBody>
          <a:bodyPr spcFirstLastPara="1" wrap="square" lIns="91425" tIns="45700" rIns="91425" bIns="45700" anchor="t" anchorCtr="0">
            <a:noAutofit/>
          </a:bodyPr>
          <a:lstStyle/>
          <a:p>
            <a:pPr marR="0" lvl="0" algn="just" rtl="0">
              <a:lnSpc>
                <a:spcPct val="95000"/>
              </a:lnSpc>
              <a:spcBef>
                <a:spcPts val="0"/>
              </a:spcBef>
              <a:spcAft>
                <a:spcPts val="0"/>
              </a:spcAft>
              <a:buClr>
                <a:schemeClr val="accent1"/>
              </a:buClr>
              <a:buSzPts val="1920"/>
              <a:buFont typeface="Wingdings" panose="05000000000000000000" pitchFamily="2" charset="2"/>
              <a:buChar char="q"/>
            </a:pPr>
            <a:r>
              <a:rPr lang="en-US" sz="2200" b="1" u="sng" dirty="0">
                <a:latin typeface="Century Schoolbook" panose="02040604050505020304" pitchFamily="18" charset="0"/>
              </a:rPr>
              <a:t>Convenience</a:t>
            </a:r>
            <a:r>
              <a:rPr lang="en-US" sz="2200" b="1" dirty="0">
                <a:latin typeface="Century Schoolbook" panose="02040604050505020304" pitchFamily="18" charset="0"/>
              </a:rPr>
              <a:t> </a:t>
            </a:r>
            <a:r>
              <a:rPr lang="en-US" sz="2200" dirty="0">
                <a:latin typeface="Century Schoolbook" panose="02040604050505020304" pitchFamily="18" charset="0"/>
              </a:rPr>
              <a:t>is the prime reason for development of this project. Tedious task of choosing the best hotels is made easy.</a:t>
            </a:r>
          </a:p>
          <a:p>
            <a:pPr algn="just">
              <a:lnSpc>
                <a:spcPct val="95000"/>
              </a:lnSpc>
              <a:spcBef>
                <a:spcPts val="0"/>
              </a:spcBef>
              <a:buSzPts val="1920"/>
              <a:buFont typeface="Wingdings" panose="05000000000000000000" pitchFamily="2" charset="2"/>
              <a:buChar char="q"/>
            </a:pPr>
            <a:endParaRPr sz="2200" dirty="0">
              <a:latin typeface="Century Schoolbook" panose="02040604050505020304" pitchFamily="18" charset="0"/>
            </a:endParaRPr>
          </a:p>
          <a:p>
            <a:pPr marR="0" lvl="0" algn="just" rtl="0">
              <a:lnSpc>
                <a:spcPct val="95000"/>
              </a:lnSpc>
              <a:spcBef>
                <a:spcPts val="0"/>
              </a:spcBef>
              <a:spcAft>
                <a:spcPts val="0"/>
              </a:spcAft>
              <a:buClr>
                <a:schemeClr val="accent1"/>
              </a:buClr>
              <a:buSzPts val="1920"/>
              <a:buFont typeface="Wingdings" panose="05000000000000000000" pitchFamily="2" charset="2"/>
              <a:buChar char="q"/>
            </a:pPr>
            <a:r>
              <a:rPr lang="en-US" sz="2200" dirty="0">
                <a:latin typeface="Century Schoolbook" panose="02040604050505020304" pitchFamily="18" charset="0"/>
              </a:rPr>
              <a:t>This website also helps you get last minute deals, comparing different hotel prices, and allows you to search hotels according to various </a:t>
            </a:r>
            <a:r>
              <a:rPr lang="en-US" sz="2200" b="1" u="sng" dirty="0">
                <a:latin typeface="Century Schoolbook" panose="02040604050505020304" pitchFamily="18" charset="0"/>
              </a:rPr>
              <a:t>filters</a:t>
            </a:r>
            <a:r>
              <a:rPr lang="en-US" sz="2200" dirty="0">
                <a:latin typeface="Century Schoolbook" panose="02040604050505020304" pitchFamily="18" charset="0"/>
              </a:rPr>
              <a:t> with just one click.</a:t>
            </a:r>
          </a:p>
          <a:p>
            <a:pPr algn="just">
              <a:lnSpc>
                <a:spcPct val="95000"/>
              </a:lnSpc>
              <a:spcBef>
                <a:spcPts val="0"/>
              </a:spcBef>
              <a:buSzPts val="1920"/>
              <a:buFont typeface="Wingdings" panose="05000000000000000000" pitchFamily="2" charset="2"/>
              <a:buChar char="q"/>
            </a:pPr>
            <a:endParaRPr sz="2200" dirty="0">
              <a:latin typeface="Century Schoolbook" panose="02040604050505020304" pitchFamily="18" charset="0"/>
            </a:endParaRPr>
          </a:p>
          <a:p>
            <a:pPr marR="0" lvl="0" algn="just" rtl="0">
              <a:lnSpc>
                <a:spcPct val="95000"/>
              </a:lnSpc>
              <a:spcBef>
                <a:spcPts val="0"/>
              </a:spcBef>
              <a:spcAft>
                <a:spcPts val="0"/>
              </a:spcAft>
              <a:buClr>
                <a:schemeClr val="accent1"/>
              </a:buClr>
              <a:buSzPts val="1920"/>
              <a:buFont typeface="Wingdings" panose="05000000000000000000" pitchFamily="2" charset="2"/>
              <a:buChar char="q"/>
            </a:pPr>
            <a:r>
              <a:rPr lang="en-US" sz="2200" dirty="0">
                <a:latin typeface="Century Schoolbook" panose="02040604050505020304" pitchFamily="18" charset="0"/>
              </a:rPr>
              <a:t>The great thing about this website is the quality of experience it delivers, its </a:t>
            </a:r>
            <a:r>
              <a:rPr lang="en-US" sz="2200" b="1" u="sng" dirty="0">
                <a:latin typeface="Century Schoolbook" panose="02040604050505020304" pitchFamily="18" charset="0"/>
              </a:rPr>
              <a:t>easy accessibility</a:t>
            </a:r>
            <a:r>
              <a:rPr lang="en-US" sz="2200" u="sng" dirty="0">
                <a:latin typeface="Century Schoolbook" panose="02040604050505020304" pitchFamily="18" charset="0"/>
              </a:rPr>
              <a:t> and </a:t>
            </a:r>
            <a:r>
              <a:rPr lang="en-US" sz="2200" b="1" u="sng" dirty="0">
                <a:latin typeface="Century Schoolbook" panose="02040604050505020304" pitchFamily="18" charset="0"/>
              </a:rPr>
              <a:t>beautiful layout</a:t>
            </a:r>
            <a:r>
              <a:rPr lang="en-US" sz="2200" u="sng" dirty="0">
                <a:latin typeface="Century Schoolbook" panose="02040604050505020304" pitchFamily="18" charset="0"/>
              </a:rPr>
              <a:t> </a:t>
            </a:r>
            <a:r>
              <a:rPr lang="en-US" sz="2200" dirty="0">
                <a:latin typeface="Century Schoolbook" panose="02040604050505020304" pitchFamily="18" charset="0"/>
              </a:rPr>
              <a:t>which makes user experience delightful.  </a:t>
            </a:r>
            <a:endParaRPr sz="2200" dirty="0">
              <a:latin typeface="Century Schoolbook" panose="02040604050505020304" pitchFamily="18" charset="0"/>
            </a:endParaRPr>
          </a:p>
          <a:p>
            <a:pPr marL="182880" marR="0" lvl="0" indent="-60959" algn="l" rtl="0">
              <a:lnSpc>
                <a:spcPct val="95000"/>
              </a:lnSpc>
              <a:spcBef>
                <a:spcPts val="1600"/>
              </a:spcBef>
              <a:spcAft>
                <a:spcPts val="0"/>
              </a:spcAft>
              <a:buClr>
                <a:schemeClr val="accent1"/>
              </a:buClr>
              <a:buSzPts val="1920"/>
              <a:buFont typeface="Arial"/>
              <a:buNone/>
            </a:pPr>
            <a:endParaRPr sz="2200" b="0" i="0" u="none" strike="noStrike" cap="none" dirty="0">
              <a:solidFill>
                <a:schemeClr val="dk1"/>
              </a:solidFill>
              <a:latin typeface="Century Schoolbook" panose="02040604050505020304" pitchFamily="18" charset="0"/>
              <a:ea typeface="Century Schoolbook"/>
              <a:cs typeface="Century Schoolbook"/>
              <a:sym typeface="Century Schoolbook"/>
            </a:endParaRPr>
          </a:p>
          <a:p>
            <a:pPr marL="182880" marR="0" lvl="0" indent="-91440" algn="l" rtl="0">
              <a:lnSpc>
                <a:spcPct val="95000"/>
              </a:lnSpc>
              <a:spcBef>
                <a:spcPts val="1600"/>
              </a:spcBef>
              <a:spcAft>
                <a:spcPts val="0"/>
              </a:spcAft>
              <a:buClr>
                <a:schemeClr val="accent1"/>
              </a:buClr>
              <a:buSzPts val="1440"/>
              <a:buFont typeface="Arial"/>
              <a:buNone/>
            </a:pPr>
            <a:endParaRPr sz="18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1261872" y="-234742"/>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US" sz="4400" dirty="0">
                <a:solidFill>
                  <a:schemeClr val="dk1"/>
                </a:solidFill>
                <a:latin typeface="Century Schoolbook"/>
                <a:ea typeface="Century Schoolbook"/>
                <a:cs typeface="Century Schoolbook"/>
                <a:sym typeface="Century Schoolbook"/>
              </a:rPr>
              <a:t>Survey</a:t>
            </a:r>
            <a:r>
              <a:rPr lang="en-US" sz="4400" b="0" i="0" u="none" strike="noStrike" cap="none" dirty="0">
                <a:solidFill>
                  <a:schemeClr val="dk1"/>
                </a:solidFill>
                <a:latin typeface="Century Schoolbook"/>
                <a:ea typeface="Century Schoolbook"/>
                <a:cs typeface="Century Schoolbook"/>
                <a:sym typeface="Century Schoolbook"/>
              </a:rPr>
              <a:t> </a:t>
            </a:r>
            <a:endParaRPr sz="4400" b="0" i="0" u="none" strike="noStrike" cap="none" dirty="0">
              <a:solidFill>
                <a:schemeClr val="dk1"/>
              </a:solidFill>
              <a:latin typeface="Century Schoolbook"/>
              <a:ea typeface="Century Schoolbook"/>
              <a:cs typeface="Century Schoolbook"/>
              <a:sym typeface="Century Schoolbook"/>
            </a:endParaRPr>
          </a:p>
        </p:txBody>
      </p:sp>
      <p:sp>
        <p:nvSpPr>
          <p:cNvPr id="121" name="Google Shape;121;p17"/>
          <p:cNvSpPr txBox="1">
            <a:spLocks noGrp="1"/>
          </p:cNvSpPr>
          <p:nvPr>
            <p:ph idx="1"/>
          </p:nvPr>
        </p:nvSpPr>
        <p:spPr>
          <a:xfrm>
            <a:off x="1261872" y="1560444"/>
            <a:ext cx="10187609" cy="4441666"/>
          </a:xfrm>
          <a:prstGeom prst="rect">
            <a:avLst/>
          </a:prstGeom>
          <a:noFill/>
          <a:ln>
            <a:noFill/>
          </a:ln>
        </p:spPr>
        <p:txBody>
          <a:bodyPr spcFirstLastPara="1" wrap="square" lIns="91425" tIns="45700" rIns="91425" bIns="45700" anchor="t" anchorCtr="0">
            <a:noAutofit/>
          </a:bodyPr>
          <a:lstStyle/>
          <a:p>
            <a:pPr marL="0" lvl="0" indent="0" algn="just">
              <a:lnSpc>
                <a:spcPct val="95000"/>
              </a:lnSpc>
              <a:spcBef>
                <a:spcPts val="1600"/>
              </a:spcBef>
              <a:buSzPts val="1920"/>
              <a:buNone/>
            </a:pPr>
            <a:r>
              <a:rPr lang="en-US" sz="2200" dirty="0">
                <a:latin typeface="Century Schoolbook" panose="02040604050505020304" pitchFamily="18" charset="0"/>
              </a:rPr>
              <a:t>Online websites like </a:t>
            </a:r>
            <a:r>
              <a:rPr lang="en-US" sz="2200" b="1" i="1" u="sng" dirty="0">
                <a:latin typeface="Century Schoolbook" panose="02040604050505020304" pitchFamily="18" charset="0"/>
              </a:rPr>
              <a:t>MakeMyTrip</a:t>
            </a:r>
            <a:r>
              <a:rPr lang="en-US" sz="2200" dirty="0">
                <a:latin typeface="Century Schoolbook" panose="02040604050505020304" pitchFamily="18" charset="0"/>
              </a:rPr>
              <a:t> and </a:t>
            </a:r>
            <a:r>
              <a:rPr lang="en-US" sz="2200" b="1" i="1" u="sng" dirty="0">
                <a:latin typeface="Century Schoolbook" panose="02040604050505020304" pitchFamily="18" charset="0"/>
              </a:rPr>
              <a:t>Trivago</a:t>
            </a:r>
            <a:r>
              <a:rPr lang="en-US" sz="2200" dirty="0">
                <a:latin typeface="Century Schoolbook" panose="02040604050505020304" pitchFamily="18" charset="0"/>
              </a:rPr>
              <a:t> facilitate searching through different websites for best hotel deals. So, they were taken as a reference. These websites have several features, some of them are listed below: </a:t>
            </a:r>
          </a:p>
          <a:p>
            <a:pPr algn="just">
              <a:lnSpc>
                <a:spcPct val="95000"/>
              </a:lnSpc>
              <a:spcBef>
                <a:spcPts val="1600"/>
              </a:spcBef>
              <a:buSzPts val="1920"/>
            </a:pPr>
            <a:r>
              <a:rPr lang="en-US" sz="2200" dirty="0">
                <a:latin typeface="Century Schoolbook" panose="02040604050505020304" pitchFamily="18" charset="0"/>
              </a:rPr>
              <a:t> Hotel Search Engine </a:t>
            </a:r>
          </a:p>
          <a:p>
            <a:pPr algn="just">
              <a:lnSpc>
                <a:spcPct val="95000"/>
              </a:lnSpc>
              <a:spcBef>
                <a:spcPts val="1600"/>
              </a:spcBef>
              <a:buSzPts val="1920"/>
            </a:pPr>
            <a:r>
              <a:rPr lang="en-US" sz="2200" dirty="0">
                <a:latin typeface="Century Schoolbook" panose="02040604050505020304" pitchFamily="18" charset="0"/>
              </a:rPr>
              <a:t> Simple Layout and Description of hotel deals </a:t>
            </a:r>
          </a:p>
          <a:p>
            <a:pPr algn="just">
              <a:lnSpc>
                <a:spcPct val="95000"/>
              </a:lnSpc>
              <a:spcBef>
                <a:spcPts val="1600"/>
              </a:spcBef>
              <a:buSzPts val="1920"/>
            </a:pPr>
            <a:r>
              <a:rPr lang="en-US" sz="2200" dirty="0">
                <a:latin typeface="Century Schoolbook" panose="02040604050505020304" pitchFamily="18" charset="0"/>
              </a:rPr>
              <a:t> Deals are categorized through filters and can be accessed easily </a:t>
            </a:r>
          </a:p>
          <a:p>
            <a:pPr algn="just">
              <a:lnSpc>
                <a:spcPct val="95000"/>
              </a:lnSpc>
              <a:spcBef>
                <a:spcPts val="1600"/>
              </a:spcBef>
              <a:buSzPts val="1920"/>
            </a:pPr>
            <a:r>
              <a:rPr lang="en-US" sz="2200" dirty="0">
                <a:latin typeface="Century Schoolbook" panose="02040604050505020304" pitchFamily="18" charset="0"/>
              </a:rPr>
              <a:t> Rating index is provided. </a:t>
            </a:r>
          </a:p>
          <a:p>
            <a:pPr algn="just">
              <a:lnSpc>
                <a:spcPct val="95000"/>
              </a:lnSpc>
              <a:spcBef>
                <a:spcPts val="1600"/>
              </a:spcBef>
              <a:buSzPts val="1920"/>
            </a:pPr>
            <a:r>
              <a:rPr lang="en-US" sz="2200" dirty="0">
                <a:latin typeface="Century Schoolbook" panose="02040604050505020304" pitchFamily="18" charset="0"/>
              </a:rPr>
              <a:t> User Accounts </a:t>
            </a:r>
          </a:p>
          <a:p>
            <a:pPr marL="182880" lvl="0" indent="-182880">
              <a:lnSpc>
                <a:spcPct val="95000"/>
              </a:lnSpc>
              <a:spcBef>
                <a:spcPts val="1600"/>
              </a:spcBef>
              <a:buSzPts val="1920"/>
              <a:buFont typeface="Arial"/>
              <a:buChar char="•"/>
            </a:pPr>
            <a:endParaRPr sz="2200" dirty="0"/>
          </a:p>
          <a:p>
            <a:pPr marL="0" marR="0" lvl="0" indent="0" algn="l" rtl="0">
              <a:lnSpc>
                <a:spcPct val="95000"/>
              </a:lnSpc>
              <a:spcBef>
                <a:spcPts val="1600"/>
              </a:spcBef>
              <a:spcAft>
                <a:spcPts val="0"/>
              </a:spcAft>
              <a:buClr>
                <a:schemeClr val="accent1"/>
              </a:buClr>
              <a:buSzPts val="1920"/>
              <a:buNone/>
            </a:pPr>
            <a:endParaRPr sz="2200" b="0" i="0" u="none" strike="noStrike" cap="none" dirty="0">
              <a:solidFill>
                <a:schemeClr val="dk1"/>
              </a:solidFill>
              <a:latin typeface="Century Schoolbook"/>
              <a:ea typeface="Century Schoolbook"/>
              <a:cs typeface="Century Schoolbook"/>
              <a:sym typeface="Century Schoolbook"/>
            </a:endParaRPr>
          </a:p>
          <a:p>
            <a:pPr marL="182880" marR="0" lvl="0" indent="-60959" algn="l" rtl="0">
              <a:lnSpc>
                <a:spcPct val="95000"/>
              </a:lnSpc>
              <a:spcBef>
                <a:spcPts val="1600"/>
              </a:spcBef>
              <a:spcAft>
                <a:spcPts val="0"/>
              </a:spcAft>
              <a:buClr>
                <a:schemeClr val="accent1"/>
              </a:buClr>
              <a:buSzPts val="1920"/>
              <a:buFont typeface="Arial"/>
              <a:buNone/>
            </a:pPr>
            <a:endParaRPr sz="22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152688" y="-98263"/>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Functionalities</a:t>
            </a:r>
            <a:endParaRPr sz="4400" b="0" i="0" u="none" strike="noStrike" cap="none" dirty="0">
              <a:solidFill>
                <a:schemeClr val="dk1"/>
              </a:solidFill>
              <a:latin typeface="Century Schoolbook"/>
              <a:ea typeface="Century Schoolbook"/>
              <a:cs typeface="Century Schoolbook"/>
              <a:sym typeface="Century Schoolbook"/>
            </a:endParaRPr>
          </a:p>
        </p:txBody>
      </p:sp>
      <p:sp>
        <p:nvSpPr>
          <p:cNvPr id="135" name="Google Shape;135;p19"/>
          <p:cNvSpPr txBox="1">
            <a:spLocks noGrp="1"/>
          </p:cNvSpPr>
          <p:nvPr>
            <p:ph idx="1"/>
          </p:nvPr>
        </p:nvSpPr>
        <p:spPr>
          <a:xfrm>
            <a:off x="875717" y="1710038"/>
            <a:ext cx="10693430" cy="4872250"/>
          </a:xfrm>
          <a:prstGeom prst="rect">
            <a:avLst/>
          </a:prstGeom>
          <a:noFill/>
          <a:ln>
            <a:noFill/>
          </a:ln>
        </p:spPr>
        <p:txBody>
          <a:bodyPr spcFirstLastPara="1" wrap="square" lIns="91425" tIns="45700" rIns="91425" bIns="45700" anchor="t" anchorCtr="0">
            <a:noAutofit/>
          </a:bodyPr>
          <a:lstStyle/>
          <a:p>
            <a:pPr marR="0" lvl="0" algn="just" rtl="0">
              <a:lnSpc>
                <a:spcPct val="95000"/>
              </a:lnSpc>
              <a:spcBef>
                <a:spcPts val="0"/>
              </a:spcBef>
              <a:spcAft>
                <a:spcPts val="0"/>
              </a:spcAft>
              <a:buClr>
                <a:schemeClr val="accent1"/>
              </a:buClr>
              <a:buSzPts val="1600"/>
              <a:buFont typeface="Wingdings" panose="05000000000000000000" pitchFamily="2" charset="2"/>
              <a:buChar char="ü"/>
            </a:pPr>
            <a:r>
              <a:rPr lang="en-US" sz="2200" b="1" i="1" u="sng" strike="noStrike" cap="none" dirty="0">
                <a:solidFill>
                  <a:schemeClr val="tx1"/>
                </a:solidFill>
                <a:latin typeface="Century Schoolbook" panose="02040604050505020304" pitchFamily="18" charset="0"/>
                <a:ea typeface="Century Schoolbook"/>
                <a:cs typeface="Century Schoolbook"/>
                <a:sym typeface="Century Schoolbook"/>
              </a:rPr>
              <a:t>Security</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 :  Privacy is maintained through personal accounts which can be accessed via </a:t>
            </a:r>
            <a:r>
              <a:rPr lang="en-US" sz="2200" dirty="0">
                <a:solidFill>
                  <a:schemeClr val="tx1"/>
                </a:solidFill>
                <a:latin typeface="Century Schoolbook" panose="02040604050505020304" pitchFamily="18" charset="0"/>
              </a:rPr>
              <a:t>Email id</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 and a Password.</a:t>
            </a:r>
            <a:endParaRPr sz="2200" dirty="0">
              <a:solidFill>
                <a:schemeClr val="tx1"/>
              </a:solidFill>
              <a:latin typeface="Century Schoolbook" panose="02040604050505020304" pitchFamily="18" charset="0"/>
            </a:endParaRPr>
          </a:p>
          <a:p>
            <a:pPr marR="0" lvl="0" algn="just" rtl="0">
              <a:lnSpc>
                <a:spcPct val="95000"/>
              </a:lnSpc>
              <a:spcBef>
                <a:spcPts val="1600"/>
              </a:spcBef>
              <a:spcAft>
                <a:spcPts val="0"/>
              </a:spcAft>
              <a:buClr>
                <a:schemeClr val="accent1"/>
              </a:buClr>
              <a:buSzPts val="1600"/>
              <a:buFont typeface="Wingdings" panose="05000000000000000000" pitchFamily="2" charset="2"/>
              <a:buChar char="ü"/>
            </a:pPr>
            <a:r>
              <a:rPr lang="en-US" sz="2200" b="1" i="1" u="sng" strike="noStrike" cap="none" dirty="0">
                <a:solidFill>
                  <a:schemeClr val="tx1"/>
                </a:solidFill>
                <a:latin typeface="Century Schoolbook" panose="02040604050505020304" pitchFamily="18" charset="0"/>
                <a:ea typeface="Century Schoolbook"/>
                <a:cs typeface="Century Schoolbook"/>
                <a:sym typeface="Century Schoolbook"/>
              </a:rPr>
              <a:t>Accessibility</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 : The </a:t>
            </a:r>
            <a:r>
              <a:rPr lang="en-US" sz="2200" dirty="0">
                <a:solidFill>
                  <a:schemeClr val="tx1"/>
                </a:solidFill>
                <a:latin typeface="Century Schoolbook" panose="02040604050505020304" pitchFamily="18" charset="0"/>
              </a:rPr>
              <a:t>hotel deals</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 are easily </a:t>
            </a:r>
            <a:r>
              <a:rPr lang="en-US" sz="2200" dirty="0">
                <a:solidFill>
                  <a:schemeClr val="tx1"/>
                </a:solidFill>
                <a:latin typeface="Century Schoolbook" panose="02040604050505020304" pitchFamily="18" charset="0"/>
              </a:rPr>
              <a:t>extracted t</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hrough filters like price, rating, location, facilities, etc.</a:t>
            </a:r>
            <a:endParaRPr sz="2200" dirty="0">
              <a:solidFill>
                <a:schemeClr val="tx1"/>
              </a:solidFill>
              <a:latin typeface="Century Schoolbook" panose="02040604050505020304" pitchFamily="18" charset="0"/>
            </a:endParaRPr>
          </a:p>
          <a:p>
            <a:pPr marR="0" lvl="0" algn="just" rtl="0">
              <a:lnSpc>
                <a:spcPct val="95000"/>
              </a:lnSpc>
              <a:spcBef>
                <a:spcPts val="1600"/>
              </a:spcBef>
              <a:spcAft>
                <a:spcPts val="0"/>
              </a:spcAft>
              <a:buClr>
                <a:schemeClr val="accent1"/>
              </a:buClr>
              <a:buSzPts val="1600"/>
              <a:buFont typeface="Wingdings" panose="05000000000000000000" pitchFamily="2" charset="2"/>
              <a:buChar char="ü"/>
            </a:pPr>
            <a:r>
              <a:rPr lang="en-US" sz="2200" b="1" i="1" u="sng" strike="noStrike" cap="none" dirty="0">
                <a:solidFill>
                  <a:schemeClr val="tx1"/>
                </a:solidFill>
                <a:latin typeface="Century Schoolbook" panose="02040604050505020304" pitchFamily="18" charset="0"/>
                <a:ea typeface="Century Schoolbook"/>
                <a:cs typeface="Century Schoolbook"/>
                <a:sym typeface="Century Schoolbook"/>
              </a:rPr>
              <a:t>Maintenance of database </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 The database is regularly updated to enable </a:t>
            </a:r>
            <a:r>
              <a:rPr lang="en-US" sz="2200" dirty="0">
                <a:solidFill>
                  <a:schemeClr val="tx1"/>
                </a:solidFill>
                <a:latin typeface="Century Schoolbook" panose="02040604050505020304" pitchFamily="18" charset="0"/>
              </a:rPr>
              <a:t>extraction of different hotel deals and their descriptions.</a:t>
            </a:r>
            <a:endParaRPr sz="2200" dirty="0">
              <a:solidFill>
                <a:schemeClr val="tx1"/>
              </a:solidFill>
              <a:latin typeface="Century Schoolbook" panose="02040604050505020304" pitchFamily="18" charset="0"/>
            </a:endParaRPr>
          </a:p>
          <a:p>
            <a:pPr marR="0" lvl="0" algn="just" rtl="0">
              <a:lnSpc>
                <a:spcPct val="95000"/>
              </a:lnSpc>
              <a:spcBef>
                <a:spcPts val="1600"/>
              </a:spcBef>
              <a:spcAft>
                <a:spcPts val="0"/>
              </a:spcAft>
              <a:buClr>
                <a:schemeClr val="accent1"/>
              </a:buClr>
              <a:buSzPts val="1600"/>
              <a:buFont typeface="Wingdings" panose="05000000000000000000" pitchFamily="2" charset="2"/>
              <a:buChar char="ü"/>
            </a:pPr>
            <a:r>
              <a:rPr lang="en-US" sz="2200" b="1" i="1" u="sng" strike="noStrike" cap="none" dirty="0">
                <a:solidFill>
                  <a:schemeClr val="tx1"/>
                </a:solidFill>
                <a:latin typeface="Century Schoolbook" panose="02040604050505020304" pitchFamily="18" charset="0"/>
                <a:ea typeface="Century Schoolbook"/>
                <a:cs typeface="Century Schoolbook"/>
                <a:sym typeface="Century Schoolbook"/>
              </a:rPr>
              <a:t>Suggestor</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 It displays the top destinations and hotels of the month.</a:t>
            </a:r>
          </a:p>
          <a:p>
            <a:pPr marR="0" lvl="0" algn="just" rtl="0">
              <a:lnSpc>
                <a:spcPct val="95000"/>
              </a:lnSpc>
              <a:spcBef>
                <a:spcPts val="1600"/>
              </a:spcBef>
              <a:spcAft>
                <a:spcPts val="0"/>
              </a:spcAft>
              <a:buClr>
                <a:schemeClr val="accent1"/>
              </a:buClr>
              <a:buSzPts val="1600"/>
              <a:buFont typeface="Wingdings" panose="05000000000000000000" pitchFamily="2" charset="2"/>
              <a:buChar char="ü"/>
            </a:pPr>
            <a:r>
              <a:rPr lang="en-US" sz="2200" b="1" i="1" u="sng" dirty="0">
                <a:solidFill>
                  <a:schemeClr val="tx1"/>
                </a:solidFill>
                <a:latin typeface="Century Schoolbook" panose="02040604050505020304" pitchFamily="18" charset="0"/>
              </a:rPr>
              <a:t>Communication</a:t>
            </a:r>
            <a:r>
              <a:rPr lang="en-US" sz="2200" dirty="0">
                <a:solidFill>
                  <a:schemeClr val="tx1"/>
                </a:solidFill>
                <a:latin typeface="Century Schoolbook" panose="02040604050505020304" pitchFamily="18" charset="0"/>
              </a:rPr>
              <a:t>- Direct link to the hotel website is given through which a user can complete the further booking process easily.</a:t>
            </a:r>
            <a:endParaRPr sz="2200" dirty="0">
              <a:solidFill>
                <a:schemeClr val="tx1"/>
              </a:solidFill>
              <a:latin typeface="Century Schoolbook" panose="020406040505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261872" y="-193799"/>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Century Schoolbook"/>
              <a:buNone/>
            </a:pPr>
            <a:r>
              <a:rPr lang="en-US" sz="3600" b="0" i="0" u="none" strike="noStrike" cap="none">
                <a:solidFill>
                  <a:schemeClr val="dk1"/>
                </a:solidFill>
                <a:latin typeface="Century Schoolbook"/>
                <a:ea typeface="Century Schoolbook"/>
                <a:cs typeface="Century Schoolbook"/>
                <a:sym typeface="Century Schoolbook"/>
              </a:rPr>
              <a:t>System Requirement Specifications</a:t>
            </a:r>
            <a:endParaRPr sz="3600" b="0" i="0" u="none" strike="noStrike" cap="none">
              <a:solidFill>
                <a:schemeClr val="dk1"/>
              </a:solidFill>
              <a:latin typeface="Century Schoolbook"/>
              <a:ea typeface="Century Schoolbook"/>
              <a:cs typeface="Century Schoolbook"/>
              <a:sym typeface="Century Schoolbook"/>
            </a:endParaRPr>
          </a:p>
        </p:txBody>
      </p:sp>
      <p:sp>
        <p:nvSpPr>
          <p:cNvPr id="113" name="Google Shape;113;p16"/>
          <p:cNvSpPr txBox="1">
            <a:spLocks noGrp="1"/>
          </p:cNvSpPr>
          <p:nvPr>
            <p:ph idx="1"/>
          </p:nvPr>
        </p:nvSpPr>
        <p:spPr>
          <a:xfrm>
            <a:off x="1487606" y="1559726"/>
            <a:ext cx="9260552" cy="5054434"/>
          </a:xfrm>
          <a:prstGeom prst="rect">
            <a:avLst/>
          </a:prstGeom>
          <a:noFill/>
          <a:ln>
            <a:noFill/>
          </a:ln>
        </p:spPr>
        <p:txBody>
          <a:bodyPr spcFirstLastPara="1" wrap="square" lIns="91425" tIns="45700" rIns="91425" bIns="45700" anchor="t" anchorCtr="0">
            <a:noAutofit/>
          </a:bodyPr>
          <a:lstStyle/>
          <a:p>
            <a:pPr marL="0" marR="0" lvl="0" indent="0" algn="just" rtl="0">
              <a:lnSpc>
                <a:spcPct val="95000"/>
              </a:lnSpc>
              <a:spcBef>
                <a:spcPts val="0"/>
              </a:spcBef>
              <a:spcAft>
                <a:spcPts val="0"/>
              </a:spcAft>
              <a:buClr>
                <a:schemeClr val="accent1"/>
              </a:buClr>
              <a:buSzPts val="1600"/>
              <a:buNone/>
            </a:pPr>
            <a:r>
              <a:rPr lang="en-US" sz="2200" b="1" i="0" u="sng" strike="noStrike" cap="none" dirty="0">
                <a:solidFill>
                  <a:schemeClr val="tx1"/>
                </a:solidFill>
                <a:latin typeface="Century Schoolbook" panose="02040604050505020304" pitchFamily="18" charset="0"/>
                <a:ea typeface="Century Schoolbook"/>
                <a:cs typeface="Century Schoolbook"/>
                <a:sym typeface="Century Schoolbook"/>
              </a:rPr>
              <a:t>Operating System Requirements</a:t>
            </a:r>
            <a:r>
              <a:rPr lang="en-US" sz="2200" b="0" i="0" u="sng" strike="noStrike" cap="none" dirty="0">
                <a:solidFill>
                  <a:schemeClr val="tx1"/>
                </a:solidFill>
                <a:latin typeface="Century Schoolbook" panose="02040604050505020304" pitchFamily="18" charset="0"/>
                <a:ea typeface="Century Schoolbook"/>
                <a:cs typeface="Century Schoolbook"/>
                <a:sym typeface="Century Schoolbook"/>
              </a:rPr>
              <a:t>:</a:t>
            </a:r>
            <a:r>
              <a:rPr lang="en-US" sz="2200" b="0" i="0" strike="noStrike" cap="none" dirty="0">
                <a:solidFill>
                  <a:schemeClr val="tx1"/>
                </a:solidFill>
                <a:latin typeface="Century Schoolbook" panose="02040604050505020304" pitchFamily="18" charset="0"/>
                <a:ea typeface="Century Schoolbook"/>
                <a:cs typeface="Century Schoolbook"/>
                <a:sym typeface="Century Schoolbook"/>
              </a:rPr>
              <a:t> </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Windows 7 (64 bit, x64 based processor)</a:t>
            </a:r>
            <a:endParaRPr sz="2200" dirty="0">
              <a:solidFill>
                <a:schemeClr val="tx1"/>
              </a:solidFill>
              <a:latin typeface="Century Schoolbook" panose="02040604050505020304" pitchFamily="18" charset="0"/>
            </a:endParaRPr>
          </a:p>
          <a:p>
            <a:pPr marL="0" marR="0" lvl="0" indent="0" algn="just" rtl="0">
              <a:lnSpc>
                <a:spcPct val="95000"/>
              </a:lnSpc>
              <a:spcBef>
                <a:spcPts val="1600"/>
              </a:spcBef>
              <a:spcAft>
                <a:spcPts val="0"/>
              </a:spcAft>
              <a:buClr>
                <a:schemeClr val="accent1"/>
              </a:buClr>
              <a:buSzPts val="1600"/>
              <a:buNone/>
            </a:pPr>
            <a:r>
              <a:rPr lang="en-US" sz="2200" b="1" i="0" u="sng" strike="noStrike" cap="none" dirty="0">
                <a:solidFill>
                  <a:schemeClr val="tx1"/>
                </a:solidFill>
                <a:latin typeface="Century Schoolbook" panose="02040604050505020304" pitchFamily="18" charset="0"/>
                <a:ea typeface="Century Schoolbook"/>
                <a:cs typeface="Century Schoolbook"/>
                <a:sym typeface="Century Schoolbook"/>
              </a:rPr>
              <a:t>Software Requirements</a:t>
            </a:r>
            <a:r>
              <a:rPr lang="en-US" sz="2200" b="0" i="0" u="sng" strike="noStrike" cap="none" dirty="0">
                <a:solidFill>
                  <a:schemeClr val="tx1"/>
                </a:solidFill>
                <a:latin typeface="Century Schoolbook" panose="02040604050505020304" pitchFamily="18" charset="0"/>
                <a:ea typeface="Century Schoolbook"/>
                <a:cs typeface="Century Schoolbook"/>
                <a:sym typeface="Century Schoolbook"/>
              </a:rPr>
              <a:t>:</a:t>
            </a:r>
            <a:r>
              <a:rPr lang="en-US" sz="2200" b="0" i="0" strike="noStrike" cap="none" dirty="0">
                <a:solidFill>
                  <a:schemeClr val="tx1"/>
                </a:solidFill>
                <a:latin typeface="Century Schoolbook" panose="02040604050505020304" pitchFamily="18" charset="0"/>
                <a:ea typeface="Century Schoolbook"/>
                <a:cs typeface="Century Schoolbook"/>
                <a:sym typeface="Century Schoolbook"/>
              </a:rPr>
              <a:t> </a:t>
            </a:r>
            <a:r>
              <a:rPr lang="en-US" sz="2200" dirty="0">
                <a:solidFill>
                  <a:schemeClr val="tx1"/>
                </a:solidFill>
                <a:latin typeface="Century Schoolbook" panose="02040604050505020304" pitchFamily="18" charset="0"/>
              </a:rPr>
              <a:t>Any text editor, Any browser, WAMP, </a:t>
            </a:r>
            <a:r>
              <a:rPr lang="en-US" sz="2200" dirty="0" err="1">
                <a:solidFill>
                  <a:schemeClr val="tx1"/>
                </a:solidFill>
                <a:latin typeface="Century Schoolbook" panose="02040604050505020304" pitchFamily="18" charset="0"/>
              </a:rPr>
              <a:t>PHPMyMailer</a:t>
            </a:r>
            <a:endParaRPr sz="2200" dirty="0">
              <a:solidFill>
                <a:schemeClr val="tx1"/>
              </a:solidFill>
              <a:latin typeface="Century Schoolbook" panose="02040604050505020304" pitchFamily="18" charset="0"/>
            </a:endParaRPr>
          </a:p>
          <a:p>
            <a:pPr marL="0" marR="0" lvl="0" indent="0" algn="just" rtl="0">
              <a:lnSpc>
                <a:spcPct val="95000"/>
              </a:lnSpc>
              <a:spcBef>
                <a:spcPts val="1600"/>
              </a:spcBef>
              <a:spcAft>
                <a:spcPts val="0"/>
              </a:spcAft>
              <a:buClr>
                <a:schemeClr val="accent1"/>
              </a:buClr>
              <a:buSzPts val="1600"/>
              <a:buNone/>
            </a:pPr>
            <a:r>
              <a:rPr lang="en-US" sz="2200" b="1" i="0" u="sng" strike="noStrike" cap="none" dirty="0">
                <a:solidFill>
                  <a:schemeClr val="tx1"/>
                </a:solidFill>
                <a:latin typeface="Century Schoolbook" panose="02040604050505020304" pitchFamily="18" charset="0"/>
                <a:ea typeface="Century Schoolbook"/>
                <a:cs typeface="Century Schoolbook"/>
                <a:sym typeface="Century Schoolbook"/>
              </a:rPr>
              <a:t>Hardware Requirements</a:t>
            </a:r>
            <a:r>
              <a:rPr lang="en-US" sz="2200" b="0" i="0" u="sng" strike="noStrike" cap="none" dirty="0">
                <a:solidFill>
                  <a:schemeClr val="tx1"/>
                </a:solidFill>
                <a:latin typeface="Century Schoolbook" panose="02040604050505020304" pitchFamily="18" charset="0"/>
                <a:ea typeface="Century Schoolbook"/>
                <a:cs typeface="Century Schoolbook"/>
                <a:sym typeface="Century Schoolbook"/>
              </a:rPr>
              <a:t>:</a:t>
            </a:r>
            <a:r>
              <a:rPr lang="en-US" sz="2200" b="0" i="0" strike="noStrike" cap="none" dirty="0">
                <a:solidFill>
                  <a:schemeClr val="tx1"/>
                </a:solidFill>
                <a:latin typeface="Century Schoolbook" panose="02040604050505020304" pitchFamily="18" charset="0"/>
                <a:ea typeface="Century Schoolbook"/>
                <a:cs typeface="Century Schoolbook"/>
                <a:sym typeface="Century Schoolbook"/>
              </a:rPr>
              <a:t> </a:t>
            </a:r>
            <a:r>
              <a:rPr lang="en-US" sz="2200" b="0" i="0" u="none" strike="noStrike" cap="none" dirty="0">
                <a:solidFill>
                  <a:schemeClr val="tx1"/>
                </a:solidFill>
                <a:latin typeface="Century Schoolbook" panose="02040604050505020304" pitchFamily="18" charset="0"/>
                <a:ea typeface="Century Schoolbook"/>
                <a:cs typeface="Century Schoolbook"/>
                <a:sym typeface="Century Schoolbook"/>
              </a:rPr>
              <a:t>Intel(R)Core(TM) i5-4200U,1.60Ghz 2.30Ghz, 6Gb RAM</a:t>
            </a:r>
            <a:endParaRPr sz="2200" dirty="0">
              <a:solidFill>
                <a:schemeClr val="tx1"/>
              </a:solidFill>
              <a:latin typeface="Century Schoolbook" panose="02040604050505020304" pitchFamily="18" charset="0"/>
            </a:endParaRPr>
          </a:p>
          <a:p>
            <a:pPr marL="182880" marR="0" lvl="0" indent="-81279" algn="l" rtl="0">
              <a:lnSpc>
                <a:spcPct val="95000"/>
              </a:lnSpc>
              <a:spcBef>
                <a:spcPts val="1600"/>
              </a:spcBef>
              <a:spcAft>
                <a:spcPts val="0"/>
              </a:spcAft>
              <a:buClr>
                <a:schemeClr val="accent1"/>
              </a:buClr>
              <a:buSzPts val="1600"/>
              <a:buFont typeface="Arial"/>
              <a:buNone/>
            </a:pPr>
            <a:endParaRPr sz="2000" b="0" i="0" u="none" strike="noStrike" cap="none" dirty="0">
              <a:solidFill>
                <a:schemeClr val="dk1"/>
              </a:solidFill>
              <a:latin typeface="Century Schoolbook"/>
              <a:ea typeface="Century Schoolbook"/>
              <a:cs typeface="Century Schoolbook"/>
              <a:sym typeface="Century Schoolbook"/>
            </a:endParaRPr>
          </a:p>
        </p:txBody>
      </p:sp>
      <p:sp>
        <p:nvSpPr>
          <p:cNvPr id="114" name="Google Shape;114;p16"/>
          <p:cNvSpPr txBox="1"/>
          <p:nvPr/>
        </p:nvSpPr>
        <p:spPr>
          <a:xfrm>
            <a:off x="1487606" y="4122631"/>
            <a:ext cx="7847462"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dirty="0">
                <a:solidFill>
                  <a:schemeClr val="dk1"/>
                </a:solidFill>
                <a:latin typeface="Century Schoolbook"/>
                <a:ea typeface="Century Schoolbook"/>
                <a:cs typeface="Century Schoolbook"/>
                <a:sym typeface="Century Schoolbook"/>
              </a:rPr>
              <a:t>Languages</a:t>
            </a:r>
            <a:r>
              <a:rPr lang="en-US" sz="3200" dirty="0">
                <a:solidFill>
                  <a:schemeClr val="dk1"/>
                </a:solidFill>
                <a:latin typeface="Century Schoolbook"/>
                <a:ea typeface="Century Schoolbook"/>
                <a:cs typeface="Century Schoolbook"/>
                <a:sym typeface="Century Schoolbook"/>
              </a:rPr>
              <a:t> Used</a:t>
            </a:r>
            <a:endParaRPr dirty="0"/>
          </a:p>
        </p:txBody>
      </p:sp>
      <p:sp>
        <p:nvSpPr>
          <p:cNvPr id="115" name="Google Shape;115;p16"/>
          <p:cNvSpPr txBox="1"/>
          <p:nvPr/>
        </p:nvSpPr>
        <p:spPr>
          <a:xfrm>
            <a:off x="1487606" y="4982944"/>
            <a:ext cx="8557146" cy="1631216"/>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2000"/>
              <a:buFont typeface="Wingdings" panose="05000000000000000000" pitchFamily="2" charset="2"/>
              <a:buChar char="q"/>
            </a:pPr>
            <a:r>
              <a:rPr lang="en-US" sz="2200" dirty="0">
                <a:latin typeface="Century Schoolbook" panose="02040604050505020304" pitchFamily="18" charset="0"/>
                <a:ea typeface="Century Schoolbook"/>
                <a:cs typeface="Century Schoolbook"/>
                <a:sym typeface="Century Schoolbook"/>
              </a:rPr>
              <a:t>HTML, CSS, Java Script, Bootstrap, PHP</a:t>
            </a:r>
            <a:endParaRPr sz="2200" dirty="0">
              <a:latin typeface="Century Schoolbook" panose="02040604050505020304" pitchFamily="18" charset="0"/>
            </a:endParaRPr>
          </a:p>
          <a:p>
            <a:pPr marL="457200" marR="0" lvl="0" indent="-457200" algn="just" rtl="0">
              <a:spcBef>
                <a:spcPts val="0"/>
              </a:spcBef>
              <a:spcAft>
                <a:spcPts val="0"/>
              </a:spcAft>
              <a:buFont typeface="Wingdings" panose="05000000000000000000" pitchFamily="2" charset="2"/>
              <a:buChar char="q"/>
            </a:pPr>
            <a:endParaRPr sz="2200" dirty="0">
              <a:latin typeface="Century Schoolbook" panose="02040604050505020304" pitchFamily="18" charset="0"/>
              <a:ea typeface="Century Schoolbook"/>
              <a:cs typeface="Century Schoolbook"/>
              <a:sym typeface="Century Schoolbook"/>
            </a:endParaRPr>
          </a:p>
          <a:p>
            <a:pPr marL="457200" marR="0" lvl="0" indent="-457200" algn="just" rtl="0">
              <a:spcBef>
                <a:spcPts val="0"/>
              </a:spcBef>
              <a:spcAft>
                <a:spcPts val="0"/>
              </a:spcAft>
              <a:buClr>
                <a:schemeClr val="dk1"/>
              </a:buClr>
              <a:buSzPts val="2000"/>
              <a:buFont typeface="Wingdings" panose="05000000000000000000" pitchFamily="2" charset="2"/>
              <a:buChar char="q"/>
            </a:pPr>
            <a:r>
              <a:rPr lang="en-US" sz="2200" dirty="0">
                <a:latin typeface="Century Schoolbook" panose="02040604050505020304" pitchFamily="18" charset="0"/>
                <a:ea typeface="Century Schoolbook"/>
                <a:cs typeface="Century Schoolbook"/>
                <a:sym typeface="Century Schoolbook"/>
              </a:rPr>
              <a:t>SQL- Database Management</a:t>
            </a:r>
            <a:endParaRPr sz="2200" dirty="0">
              <a:latin typeface="Century Schoolbook" panose="02040604050505020304" pitchFamily="18" charset="0"/>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entury Schoolbook" panose="02040604050505020304" pitchFamily="18" charset="0"/>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2205299" y="522422"/>
            <a:ext cx="8911687" cy="128089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IN" sz="4400" b="0" i="0" u="none" strike="noStrike" cap="none" dirty="0">
                <a:solidFill>
                  <a:schemeClr val="dk1"/>
                </a:solidFill>
                <a:latin typeface="Century Schoolbook"/>
                <a:ea typeface="Century Schoolbook"/>
                <a:cs typeface="Century Schoolbook"/>
                <a:sym typeface="Century Schoolbook"/>
              </a:rPr>
              <a:t>Site Map</a:t>
            </a:r>
            <a:br>
              <a:rPr lang="en-IN" sz="4400" b="0" i="0" u="none" strike="noStrike" cap="none" dirty="0">
                <a:solidFill>
                  <a:schemeClr val="dk1"/>
                </a:solidFill>
                <a:latin typeface="Century Schoolbook"/>
                <a:ea typeface="Century Schoolbook"/>
                <a:cs typeface="Century Schoolbook"/>
                <a:sym typeface="Century Schoolbook"/>
              </a:rPr>
            </a:br>
            <a:endParaRPr sz="4400" b="0" i="0" u="none" strike="noStrike" cap="none" dirty="0">
              <a:solidFill>
                <a:schemeClr val="dk1"/>
              </a:solidFill>
              <a:latin typeface="Century Schoolbook"/>
              <a:ea typeface="Century Schoolbook"/>
              <a:cs typeface="Century Schoolbook"/>
              <a:sym typeface="Century Schoolbook"/>
            </a:endParaRPr>
          </a:p>
        </p:txBody>
      </p:sp>
      <p:sp>
        <p:nvSpPr>
          <p:cNvPr id="3" name="Text Placeholder 2">
            <a:extLst>
              <a:ext uri="{FF2B5EF4-FFF2-40B4-BE49-F238E27FC236}">
                <a16:creationId xmlns:a16="http://schemas.microsoft.com/office/drawing/2014/main" id="{228E8E04-289A-4E6E-A541-E94BB97EE0F6}"/>
              </a:ext>
            </a:extLst>
          </p:cNvPr>
          <p:cNvSpPr>
            <a:spLocks noGrp="1"/>
          </p:cNvSpPr>
          <p:nvPr>
            <p:ph idx="1"/>
          </p:nvPr>
        </p:nvSpPr>
        <p:spPr/>
        <p:txBody>
          <a:bodyPr/>
          <a:lstStyle/>
          <a:p>
            <a:endParaRPr lang="en-IN" dirty="0"/>
          </a:p>
        </p:txBody>
      </p:sp>
      <p:sp>
        <p:nvSpPr>
          <p:cNvPr id="128" name="Google Shape;128;p18"/>
          <p:cNvSpPr txBox="1"/>
          <p:nvPr/>
        </p:nvSpPr>
        <p:spPr>
          <a:xfrm>
            <a:off x="4653886" y="6141493"/>
            <a:ext cx="2654894"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dirty="0">
              <a:solidFill>
                <a:schemeClr val="lt1"/>
              </a:solidFill>
              <a:latin typeface="Century Schoolbook"/>
              <a:ea typeface="Century Schoolbook"/>
              <a:cs typeface="Century Schoolbook"/>
              <a:sym typeface="Century Schoolbook"/>
            </a:endParaRPr>
          </a:p>
        </p:txBody>
      </p:sp>
      <p:pic>
        <p:nvPicPr>
          <p:cNvPr id="5" name="Picture 4">
            <a:extLst>
              <a:ext uri="{FF2B5EF4-FFF2-40B4-BE49-F238E27FC236}">
                <a16:creationId xmlns:a16="http://schemas.microsoft.com/office/drawing/2014/main" id="{D24CF52F-C453-4F75-A34F-4A5CCAE41E6C}"/>
              </a:ext>
            </a:extLst>
          </p:cNvPr>
          <p:cNvPicPr>
            <a:picLocks noChangeAspect="1"/>
          </p:cNvPicPr>
          <p:nvPr/>
        </p:nvPicPr>
        <p:blipFill rotWithShape="1">
          <a:blip r:embed="rId3"/>
          <a:srcRect r="792"/>
          <a:stretch/>
        </p:blipFill>
        <p:spPr>
          <a:xfrm>
            <a:off x="1321904" y="1473024"/>
            <a:ext cx="10366513" cy="50987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1261872" y="-207446"/>
            <a:ext cx="9692640" cy="132556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entury Schoolbook"/>
              <a:buNone/>
            </a:pPr>
            <a:r>
              <a:rPr lang="en-US" sz="4400" b="0" i="0" u="none" strike="noStrike" cap="none" dirty="0">
                <a:solidFill>
                  <a:schemeClr val="dk1"/>
                </a:solidFill>
                <a:latin typeface="Century Schoolbook"/>
                <a:ea typeface="Century Schoolbook"/>
                <a:cs typeface="Century Schoolbook"/>
                <a:sym typeface="Century Schoolbook"/>
              </a:rPr>
              <a:t>Description</a:t>
            </a:r>
            <a:endParaRPr sz="4400" b="0" i="0" u="none" strike="noStrike" cap="none" dirty="0">
              <a:solidFill>
                <a:schemeClr val="dk1"/>
              </a:solidFill>
              <a:latin typeface="Century Schoolbook"/>
              <a:ea typeface="Century Schoolbook"/>
              <a:cs typeface="Century Schoolbook"/>
              <a:sym typeface="Century Schoolbook"/>
            </a:endParaRPr>
          </a:p>
        </p:txBody>
      </p:sp>
      <p:sp>
        <p:nvSpPr>
          <p:cNvPr id="165" name="Google Shape;165;p21"/>
          <p:cNvSpPr txBox="1">
            <a:spLocks noGrp="1"/>
          </p:cNvSpPr>
          <p:nvPr>
            <p:ph idx="1"/>
          </p:nvPr>
        </p:nvSpPr>
        <p:spPr>
          <a:xfrm>
            <a:off x="1386217" y="1445364"/>
            <a:ext cx="9692640" cy="4930698"/>
          </a:xfrm>
          <a:prstGeom prst="rect">
            <a:avLst/>
          </a:prstGeom>
          <a:noFill/>
          <a:ln>
            <a:noFill/>
          </a:ln>
        </p:spPr>
        <p:txBody>
          <a:bodyPr spcFirstLastPara="1" wrap="square" lIns="91425" tIns="45700" rIns="91425" bIns="45700" anchor="t" anchorCtr="0">
            <a:noAutofit/>
          </a:bodyPr>
          <a:lstStyle/>
          <a:p>
            <a:pPr marL="0" marR="0" lvl="0" indent="0" algn="just" rtl="0">
              <a:lnSpc>
                <a:spcPct val="95000"/>
              </a:lnSpc>
              <a:spcBef>
                <a:spcPts val="0"/>
              </a:spcBef>
              <a:spcAft>
                <a:spcPts val="0"/>
              </a:spcAft>
              <a:buClr>
                <a:schemeClr val="accent1"/>
              </a:buClr>
              <a:buSzPts val="1520"/>
              <a:buNone/>
            </a:pPr>
            <a:r>
              <a:rPr lang="en-US" sz="2400" u="sng" dirty="0">
                <a:latin typeface="Century Schoolbook" panose="02040604050505020304" pitchFamily="18" charset="0"/>
              </a:rPr>
              <a:t>Page 1 </a:t>
            </a:r>
            <a:r>
              <a:rPr lang="en-US" sz="2400" b="0" i="0" u="sng" strike="noStrike" cap="none" dirty="0">
                <a:solidFill>
                  <a:schemeClr val="tx1"/>
                </a:solidFill>
                <a:latin typeface="Century Schoolbook" panose="02040604050505020304" pitchFamily="18" charset="0"/>
                <a:ea typeface="Century Schoolbook"/>
                <a:cs typeface="Century Schoolbook"/>
                <a:sym typeface="Century Schoolbook"/>
              </a:rPr>
              <a:t>(Home Page – Bharattrotter.html)</a:t>
            </a:r>
            <a:endParaRPr sz="2400" dirty="0">
              <a:solidFill>
                <a:schemeClr val="tx1"/>
              </a:solidFill>
              <a:latin typeface="Century Schoolbook" panose="02040604050505020304" pitchFamily="18" charset="0"/>
            </a:endParaRP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latin typeface="Century Schoolbook" panose="02040604050505020304" pitchFamily="18" charset="0"/>
              </a:rPr>
              <a:t>The Header of Home Page consists of</a:t>
            </a:r>
          </a:p>
          <a:p>
            <a:pPr lvl="1" algn="just">
              <a:lnSpc>
                <a:spcPct val="95000"/>
              </a:lnSpc>
              <a:spcBef>
                <a:spcPts val="1600"/>
              </a:spcBef>
              <a:buSzPts val="1520"/>
              <a:buFont typeface="Wingdings" panose="05000000000000000000" pitchFamily="2" charset="2"/>
              <a:buChar char="q"/>
            </a:pPr>
            <a:r>
              <a:rPr lang="en-IN" sz="2200" dirty="0">
                <a:latin typeface="Century Schoolbook" panose="02040604050505020304" pitchFamily="18" charset="0"/>
              </a:rPr>
              <a:t>Home</a:t>
            </a:r>
          </a:p>
          <a:p>
            <a:pPr lvl="1" algn="just">
              <a:lnSpc>
                <a:spcPct val="95000"/>
              </a:lnSpc>
              <a:spcBef>
                <a:spcPts val="1600"/>
              </a:spcBef>
              <a:buSzPts val="1520"/>
              <a:buFont typeface="Wingdings" panose="05000000000000000000" pitchFamily="2" charset="2"/>
              <a:buChar char="q"/>
            </a:pPr>
            <a:r>
              <a:rPr lang="en-IN" sz="2200" dirty="0">
                <a:latin typeface="Century Schoolbook" panose="02040604050505020304" pitchFamily="18" charset="0"/>
              </a:rPr>
              <a:t>About</a:t>
            </a:r>
          </a:p>
          <a:p>
            <a:pPr lvl="1" algn="just">
              <a:lnSpc>
                <a:spcPct val="95000"/>
              </a:lnSpc>
              <a:spcBef>
                <a:spcPts val="1600"/>
              </a:spcBef>
              <a:buSzPts val="1520"/>
              <a:buFont typeface="Wingdings" panose="05000000000000000000" pitchFamily="2" charset="2"/>
              <a:buChar char="q"/>
            </a:pPr>
            <a:r>
              <a:rPr lang="en-IN" sz="2200" dirty="0">
                <a:latin typeface="Century Schoolbook" panose="02040604050505020304" pitchFamily="18" charset="0"/>
              </a:rPr>
              <a:t>Contact </a:t>
            </a:r>
          </a:p>
          <a:p>
            <a:pPr lvl="1" algn="just">
              <a:lnSpc>
                <a:spcPct val="95000"/>
              </a:lnSpc>
              <a:spcBef>
                <a:spcPts val="1600"/>
              </a:spcBef>
              <a:buSzPts val="1520"/>
              <a:buFont typeface="Wingdings" panose="05000000000000000000" pitchFamily="2" charset="2"/>
              <a:buChar char="q"/>
            </a:pPr>
            <a:r>
              <a:rPr lang="en-IN" sz="2200" dirty="0">
                <a:latin typeface="Century Schoolbook" panose="02040604050505020304" pitchFamily="18" charset="0"/>
              </a:rPr>
              <a:t>Login / Register</a:t>
            </a:r>
            <a:endParaRPr sz="2200" dirty="0">
              <a:latin typeface="Century Schoolbook" panose="02040604050505020304" pitchFamily="18" charset="0"/>
            </a:endParaRPr>
          </a:p>
          <a:p>
            <a:pPr marL="342900" marR="0" lvl="0" indent="-342900" algn="just" rtl="0">
              <a:lnSpc>
                <a:spcPct val="95000"/>
              </a:lnSpc>
              <a:spcBef>
                <a:spcPts val="1600"/>
              </a:spcBef>
              <a:spcAft>
                <a:spcPts val="0"/>
              </a:spcAft>
              <a:buClr>
                <a:schemeClr val="accent1"/>
              </a:buClr>
              <a:buSzPts val="1520"/>
              <a:buFont typeface="Arial" panose="020B0604020202020204" pitchFamily="34" charset="0"/>
              <a:buChar char="•"/>
            </a:pPr>
            <a:r>
              <a:rPr lang="en-US" sz="2200" dirty="0">
                <a:latin typeface="Century Schoolbook" panose="02040604050505020304" pitchFamily="18" charset="0"/>
              </a:rPr>
              <a:t>The user is asked to enter the Location, Check In Date, Check Out Date and Number of Guests. On clicking the find hotels option, the user is directed to the next page where the hotel deals and hotels of that location are displayed.</a:t>
            </a:r>
          </a:p>
          <a:p>
            <a:pPr marL="182880" marR="0" lvl="0" indent="-91440" algn="l" rtl="0">
              <a:lnSpc>
                <a:spcPct val="95000"/>
              </a:lnSpc>
              <a:spcBef>
                <a:spcPts val="1600"/>
              </a:spcBef>
              <a:spcAft>
                <a:spcPts val="0"/>
              </a:spcAft>
              <a:buClr>
                <a:schemeClr val="accent1"/>
              </a:buClr>
              <a:buSzPts val="1440"/>
              <a:buFont typeface="Arial"/>
              <a:buNone/>
            </a:pPr>
            <a:endParaRPr sz="18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idx="1"/>
          </p:nvPr>
        </p:nvSpPr>
        <p:spPr>
          <a:xfrm>
            <a:off x="1011860" y="1241946"/>
            <a:ext cx="10168280" cy="5745708"/>
          </a:xfrm>
          <a:prstGeom prst="rect">
            <a:avLst/>
          </a:prstGeom>
          <a:noFill/>
          <a:ln>
            <a:noFill/>
          </a:ln>
        </p:spPr>
        <p:txBody>
          <a:bodyPr spcFirstLastPara="1" wrap="square" lIns="91425" tIns="45700" rIns="91425" bIns="45700" anchor="t" anchorCtr="0">
            <a:noAutofit/>
          </a:bodyPr>
          <a:lstStyle/>
          <a:p>
            <a:pPr marL="342900" indent="-342900" algn="just">
              <a:spcBef>
                <a:spcPts val="1600"/>
              </a:spcBef>
              <a:buSzPts val="1520"/>
              <a:buFont typeface="Arial" panose="020B0604020202020204" pitchFamily="34" charset="0"/>
              <a:buChar char="•"/>
            </a:pPr>
            <a:r>
              <a:rPr lang="en-US" sz="2200" dirty="0">
                <a:latin typeface="Century Schoolbook" panose="02040604050505020304" pitchFamily="18" charset="0"/>
              </a:rPr>
              <a:t>The homepage displays various recommendations of popular destinations to attract users.</a:t>
            </a:r>
          </a:p>
          <a:p>
            <a:pPr marL="342900" lvl="0" indent="-342900" algn="just">
              <a:spcBef>
                <a:spcPts val="1600"/>
              </a:spcBef>
              <a:buSzPts val="1520"/>
              <a:buFont typeface="Arial" panose="020B0604020202020204" pitchFamily="34" charset="0"/>
              <a:buChar char="•"/>
            </a:pPr>
            <a:r>
              <a:rPr lang="en-US" sz="2200" dirty="0">
                <a:latin typeface="Century Schoolbook" panose="02040604050505020304" pitchFamily="18" charset="0"/>
              </a:rPr>
              <a:t>For users who want Luxurious Hotels, the home page also provides many options for them to choose from. </a:t>
            </a:r>
          </a:p>
          <a:p>
            <a:pPr marL="342900" lvl="0" indent="-342900" algn="just">
              <a:spcBef>
                <a:spcPts val="1600"/>
              </a:spcBef>
              <a:buSzPts val="1520"/>
              <a:buFont typeface="Arial" panose="020B0604020202020204" pitchFamily="34" charset="0"/>
              <a:buChar char="•"/>
            </a:pPr>
            <a:r>
              <a:rPr lang="en-US" sz="2200" dirty="0">
                <a:latin typeface="Century Schoolbook" panose="02040604050505020304" pitchFamily="18" charset="0"/>
              </a:rPr>
              <a:t>The Footer of the home page comprises of following options:</a:t>
            </a:r>
          </a:p>
          <a:p>
            <a:pPr lvl="1" algn="just">
              <a:lnSpc>
                <a:spcPct val="95000"/>
              </a:lnSpc>
              <a:spcBef>
                <a:spcPts val="1600"/>
              </a:spcBef>
              <a:buSzPts val="1520"/>
              <a:buFont typeface="Wingdings" panose="05000000000000000000" pitchFamily="2" charset="2"/>
              <a:buChar char="q"/>
            </a:pPr>
            <a:r>
              <a:rPr lang="en-US" sz="2200" b="1" i="1" u="sng" dirty="0">
                <a:latin typeface="Century Schoolbook" panose="02040604050505020304" pitchFamily="18" charset="0"/>
              </a:rPr>
              <a:t>News Letter </a:t>
            </a:r>
            <a:r>
              <a:rPr lang="en-US" sz="2200" dirty="0">
                <a:latin typeface="Century Schoolbook" panose="02040604050505020304" pitchFamily="18" charset="0"/>
              </a:rPr>
              <a:t>– The user can subscribe to our page through this option. </a:t>
            </a:r>
            <a:r>
              <a:rPr lang="en-US" sz="2200" dirty="0" err="1">
                <a:latin typeface="Century Schoolbook" panose="02040604050505020304" pitchFamily="18" charset="0"/>
              </a:rPr>
              <a:t>He/She</a:t>
            </a:r>
            <a:r>
              <a:rPr lang="en-US" sz="2200" dirty="0">
                <a:latin typeface="Century Schoolbook" panose="02040604050505020304" pitchFamily="18" charset="0"/>
              </a:rPr>
              <a:t> will be regularly updated with the best hotel deals available. </a:t>
            </a:r>
          </a:p>
          <a:p>
            <a:pPr lvl="1" algn="just">
              <a:lnSpc>
                <a:spcPct val="95000"/>
              </a:lnSpc>
              <a:spcBef>
                <a:spcPts val="1600"/>
              </a:spcBef>
              <a:buSzPts val="1520"/>
              <a:buFont typeface="Wingdings" panose="05000000000000000000" pitchFamily="2" charset="2"/>
              <a:buChar char="q"/>
            </a:pPr>
            <a:r>
              <a:rPr lang="en-US" sz="2200" b="1" i="1" u="sng" dirty="0">
                <a:latin typeface="Century Schoolbook" panose="02040604050505020304" pitchFamily="18" charset="0"/>
              </a:rPr>
              <a:t>Contact Information</a:t>
            </a:r>
          </a:p>
        </p:txBody>
      </p:sp>
    </p:spTree>
  </p:cSld>
  <p:clrMapOvr>
    <a:masterClrMapping/>
  </p:clrMapOvr>
</p:sld>
</file>

<file path=ppt/theme/theme1.xml><?xml version="1.0" encoding="utf-8"?>
<a:theme xmlns:a="http://schemas.openxmlformats.org/drawingml/2006/main" name="Wisp">
  <a:themeElements>
    <a:clrScheme name="Custom 1">
      <a:dk1>
        <a:sysClr val="windowText" lastClr="000000"/>
      </a:dk1>
      <a:lt1>
        <a:sysClr val="window" lastClr="FFFFFF"/>
      </a:lt1>
      <a:dk2>
        <a:srgbClr val="335B74"/>
      </a:dk2>
      <a:lt2>
        <a:srgbClr val="DFE3E5"/>
      </a:lt2>
      <a:accent1>
        <a:srgbClr val="264457"/>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506</TotalTime>
  <Words>1178</Words>
  <Application>Microsoft Office PowerPoint</Application>
  <PresentationFormat>Widescreen</PresentationFormat>
  <Paragraphs>96</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Century Schoolbook</vt:lpstr>
      <vt:lpstr>Arial</vt:lpstr>
      <vt:lpstr>Century Gothic</vt:lpstr>
      <vt:lpstr>Calibri</vt:lpstr>
      <vt:lpstr>Wingdings 3</vt:lpstr>
      <vt:lpstr>Wingdings</vt:lpstr>
      <vt:lpstr>Wisp</vt:lpstr>
      <vt:lpstr>Mini Project -II</vt:lpstr>
      <vt:lpstr>Introduction</vt:lpstr>
      <vt:lpstr>Motivation</vt:lpstr>
      <vt:lpstr>Survey </vt:lpstr>
      <vt:lpstr>Functionalities</vt:lpstr>
      <vt:lpstr>System Requirement Specifications</vt:lpstr>
      <vt:lpstr>Site Map </vt:lpstr>
      <vt:lpstr>Description</vt:lpstr>
      <vt:lpstr>PowerPoint Presentation</vt:lpstr>
      <vt:lpstr>PowerPoint Presentation</vt:lpstr>
      <vt:lpstr>PowerPoint Presentation</vt:lpstr>
      <vt:lpstr>PowerPoint Presentation</vt:lpstr>
      <vt:lpstr>PowerPoint Presentation</vt:lpstr>
      <vt:lpstr>PowerPoint Presentation</vt:lpstr>
      <vt:lpstr>Future Improvisations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DELL</dc:creator>
  <cp:lastModifiedBy>vajsdn65@outlook.com</cp:lastModifiedBy>
  <cp:revision>46</cp:revision>
  <dcterms:modified xsi:type="dcterms:W3CDTF">2018-11-21T15:57:08Z</dcterms:modified>
</cp:coreProperties>
</file>