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9AD0CC1-017A-4169-90E3-4ED34886345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86F793F-6F88-4D8C-B659-90977CCC9E6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Servoing with HTC Vive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By: Dustan Kraus and Nathan Day</a:t>
            </a:r>
            <a:endParaRPr/>
          </a:p>
        </p:txBody>
      </p:sp>
      <p:pic>
        <p:nvPicPr>
          <p:cNvPr id="76" name="Shape 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800" y="3376440"/>
            <a:ext cx="2715480" cy="161424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76320" y="4812840"/>
            <a:ext cx="2906280" cy="26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</a:rPr>
              <a:t>https://cdn.arstechnica.net/wp-content/uploads/sites/3/2016/10/htc-vive-set.0.jpg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rot="10800000">
            <a:off x="756000" y="3696120"/>
            <a:ext cx="211896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79" name="CustomShape 2"/>
          <p:cNvSpPr/>
          <p:nvPr/>
        </p:nvSpPr>
        <p:spPr>
          <a:xfrm>
            <a:off x="758880" y="2062440"/>
            <a:ext cx="360" cy="16340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 rot="10800000">
            <a:off x="2856960" y="3224160"/>
            <a:ext cx="360" cy="5601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1" name="CustomShape 4"/>
          <p:cNvSpPr/>
          <p:nvPr/>
        </p:nvSpPr>
        <p:spPr>
          <a:xfrm flipH="1" rot="10800000">
            <a:off x="2869200" y="2228760"/>
            <a:ext cx="360" cy="8359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2" name="CustomShape 5"/>
          <p:cNvSpPr/>
          <p:nvPr/>
        </p:nvSpPr>
        <p:spPr>
          <a:xfrm rot="10800000">
            <a:off x="2877480" y="3693960"/>
            <a:ext cx="56833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309120" y="1265400"/>
            <a:ext cx="3575160" cy="1471320"/>
          </a:xfrm>
          <a:prstGeom prst="rect">
            <a:avLst/>
          </a:prstGeom>
          <a:noFill/>
          <a:ln w="19080">
            <a:solidFill>
              <a:srgbClr val="595959"/>
            </a:solidFill>
            <a:custDash>
              <a:ds d="212000" sp="159000"/>
            </a:custDash>
            <a:round/>
          </a:ln>
        </p:spPr>
      </p:sp>
      <p:sp>
        <p:nvSpPr>
          <p:cNvPr id="84" name="CustomShape 7"/>
          <p:cNvSpPr/>
          <p:nvPr/>
        </p:nvSpPr>
        <p:spPr>
          <a:xfrm>
            <a:off x="6369120" y="204516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5" name="CustomShape 8"/>
          <p:cNvSpPr/>
          <p:nvPr/>
        </p:nvSpPr>
        <p:spPr>
          <a:xfrm>
            <a:off x="4896000" y="204516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6" name="CustomShape 9"/>
          <p:cNvSpPr/>
          <p:nvPr/>
        </p:nvSpPr>
        <p:spPr>
          <a:xfrm>
            <a:off x="3367800" y="203400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7" name="CustomShape 10"/>
          <p:cNvSpPr/>
          <p:nvPr/>
        </p:nvSpPr>
        <p:spPr>
          <a:xfrm>
            <a:off x="2673360" y="204516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8" name="CustomShape 11"/>
          <p:cNvSpPr/>
          <p:nvPr/>
        </p:nvSpPr>
        <p:spPr>
          <a:xfrm>
            <a:off x="2027160" y="204516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9" name="CustomShape 12"/>
          <p:cNvSpPr/>
          <p:nvPr/>
        </p:nvSpPr>
        <p:spPr>
          <a:xfrm>
            <a:off x="948960" y="2034000"/>
            <a:ext cx="6595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0" name="CustomShape 13"/>
          <p:cNvSpPr/>
          <p:nvPr/>
        </p:nvSpPr>
        <p:spPr>
          <a:xfrm>
            <a:off x="343440" y="1861200"/>
            <a:ext cx="87696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sz="1400" baseline="-25000">
                <a:solidFill>
                  <a:srgbClr val="000000"/>
                </a:solidFill>
                <a:latin typeface="Arial"/>
                <a:ea typeface="Arial"/>
              </a:rPr>
              <a:t>des</a:t>
            </a:r>
            <a:endParaRPr/>
          </a:p>
        </p:txBody>
      </p:sp>
      <p:sp>
        <p:nvSpPr>
          <p:cNvPr id="91" name="CustomShape 14"/>
          <p:cNvSpPr/>
          <p:nvPr/>
        </p:nvSpPr>
        <p:spPr>
          <a:xfrm>
            <a:off x="5555520" y="1850040"/>
            <a:ext cx="108432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King Louie</a:t>
            </a:r>
            <a:endParaRPr/>
          </a:p>
        </p:txBody>
      </p:sp>
      <p:sp>
        <p:nvSpPr>
          <p:cNvPr id="92" name="CustomShape 15"/>
          <p:cNvSpPr/>
          <p:nvPr/>
        </p:nvSpPr>
        <p:spPr>
          <a:xfrm>
            <a:off x="1575720" y="1861200"/>
            <a:ext cx="87696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IK</a:t>
            </a:r>
            <a:endParaRPr/>
          </a:p>
        </p:txBody>
      </p:sp>
      <p:sp>
        <p:nvSpPr>
          <p:cNvPr id="93" name="CustomShape 16"/>
          <p:cNvSpPr/>
          <p:nvPr/>
        </p:nvSpPr>
        <p:spPr>
          <a:xfrm>
            <a:off x="4027320" y="1778760"/>
            <a:ext cx="1139400" cy="509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PI controller</a:t>
            </a:r>
            <a:endParaRPr/>
          </a:p>
        </p:txBody>
      </p:sp>
      <p:sp>
        <p:nvSpPr>
          <p:cNvPr id="94" name="CustomShape 17"/>
          <p:cNvSpPr/>
          <p:nvPr/>
        </p:nvSpPr>
        <p:spPr>
          <a:xfrm>
            <a:off x="7028640" y="1668240"/>
            <a:ext cx="1084320" cy="73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Check steady state</a:t>
            </a:r>
            <a:endParaRPr/>
          </a:p>
        </p:txBody>
      </p:sp>
      <p:sp>
        <p:nvSpPr>
          <p:cNvPr id="95" name="CustomShape 18"/>
          <p:cNvSpPr/>
          <p:nvPr/>
        </p:nvSpPr>
        <p:spPr>
          <a:xfrm>
            <a:off x="2686680" y="1850040"/>
            <a:ext cx="36720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</a:rPr>
              <a:t>+/+</a:t>
            </a:r>
            <a:endParaRPr/>
          </a:p>
        </p:txBody>
      </p:sp>
      <p:sp>
        <p:nvSpPr>
          <p:cNvPr id="96" name="CustomShape 19"/>
          <p:cNvSpPr/>
          <p:nvPr/>
        </p:nvSpPr>
        <p:spPr>
          <a:xfrm>
            <a:off x="3333240" y="1850040"/>
            <a:ext cx="36720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</a:rPr>
              <a:t>+/-</a:t>
            </a:r>
            <a:endParaRPr/>
          </a:p>
        </p:txBody>
      </p:sp>
      <p:sp>
        <p:nvSpPr>
          <p:cNvPr id="97" name="CustomShape 20"/>
          <p:cNvSpPr/>
          <p:nvPr/>
        </p:nvSpPr>
        <p:spPr>
          <a:xfrm>
            <a:off x="8141040" y="2045160"/>
            <a:ext cx="41220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98" name="CustomShape 21"/>
          <p:cNvSpPr/>
          <p:nvPr/>
        </p:nvSpPr>
        <p:spPr>
          <a:xfrm>
            <a:off x="8553240" y="2052360"/>
            <a:ext cx="360" cy="16340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99" name="CustomShape 22"/>
          <p:cNvSpPr/>
          <p:nvPr/>
        </p:nvSpPr>
        <p:spPr>
          <a:xfrm>
            <a:off x="2673360" y="3510720"/>
            <a:ext cx="36720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</a:rPr>
              <a:t>+/-</a:t>
            </a:r>
            <a:endParaRPr/>
          </a:p>
        </p:txBody>
      </p:sp>
      <p:sp>
        <p:nvSpPr>
          <p:cNvPr id="100" name="CustomShape 23"/>
          <p:cNvSpPr/>
          <p:nvPr/>
        </p:nvSpPr>
        <p:spPr>
          <a:xfrm>
            <a:off x="2432160" y="2856600"/>
            <a:ext cx="876960" cy="36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K*J</a:t>
            </a:r>
            <a:r>
              <a:rPr lang="en-US" sz="1400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(q)</a:t>
            </a:r>
            <a:r>
              <a:rPr lang="en-US" sz="1400" baseline="30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/>
          </a:p>
        </p:txBody>
      </p:sp>
      <p:sp>
        <p:nvSpPr>
          <p:cNvPr id="101" name="CustomShape 24"/>
          <p:cNvSpPr/>
          <p:nvPr/>
        </p:nvSpPr>
        <p:spPr>
          <a:xfrm rot="21598200">
            <a:off x="1715400" y="2217600"/>
            <a:ext cx="659520" cy="3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Trac-IK</a:t>
            </a:r>
            <a:endParaRPr/>
          </a:p>
        </p:txBody>
      </p:sp>
      <p:sp>
        <p:nvSpPr>
          <p:cNvPr id="102" name="CustomShape 25"/>
          <p:cNvSpPr/>
          <p:nvPr/>
        </p:nvSpPr>
        <p:spPr>
          <a:xfrm rot="21598200">
            <a:off x="2857320" y="3196800"/>
            <a:ext cx="659520" cy="3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Δx</a:t>
            </a:r>
            <a:endParaRPr/>
          </a:p>
        </p:txBody>
      </p:sp>
      <p:sp>
        <p:nvSpPr>
          <p:cNvPr id="103" name="CustomShape 26"/>
          <p:cNvSpPr/>
          <p:nvPr/>
        </p:nvSpPr>
        <p:spPr>
          <a:xfrm rot="16198200">
            <a:off x="2835360" y="1535040"/>
            <a:ext cx="659520" cy="36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sz="1000" baseline="-25000">
                <a:solidFill>
                  <a:srgbClr val="000000"/>
                </a:solidFill>
                <a:latin typeface="Arial"/>
                <a:ea typeface="Arial"/>
              </a:rPr>
              <a:t>cmd</a:t>
            </a:r>
            <a:endParaRPr/>
          </a:p>
        </p:txBody>
      </p:sp>
      <p:sp>
        <p:nvSpPr>
          <p:cNvPr id="104" name="CustomShape 27"/>
          <p:cNvSpPr/>
          <p:nvPr/>
        </p:nvSpPr>
        <p:spPr>
          <a:xfrm rot="16198200">
            <a:off x="3497400" y="1535040"/>
            <a:ext cx="659520" cy="36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sz="1000" baseline="-25000">
                <a:solidFill>
                  <a:srgbClr val="000000"/>
                </a:solidFill>
                <a:latin typeface="Arial"/>
                <a:ea typeface="Arial"/>
              </a:rPr>
              <a:t>err</a:t>
            </a:r>
            <a:endParaRPr/>
          </a:p>
        </p:txBody>
      </p:sp>
      <p:sp>
        <p:nvSpPr>
          <p:cNvPr id="105" name="CustomShape 28"/>
          <p:cNvSpPr/>
          <p:nvPr/>
        </p:nvSpPr>
        <p:spPr>
          <a:xfrm rot="16198200">
            <a:off x="2228760" y="1535040"/>
            <a:ext cx="659520" cy="36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sz="1000" baseline="-25000">
                <a:solidFill>
                  <a:srgbClr val="000000"/>
                </a:solidFill>
                <a:latin typeface="Arial"/>
                <a:ea typeface="Arial"/>
              </a:rPr>
              <a:t>des</a:t>
            </a:r>
            <a:endParaRPr/>
          </a:p>
        </p:txBody>
      </p:sp>
      <p:sp>
        <p:nvSpPr>
          <p:cNvPr id="106" name="CustomShape 29"/>
          <p:cNvSpPr/>
          <p:nvPr/>
        </p:nvSpPr>
        <p:spPr>
          <a:xfrm rot="21598200">
            <a:off x="2808360" y="2462760"/>
            <a:ext cx="659520" cy="3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Δq</a:t>
            </a:r>
            <a:endParaRPr/>
          </a:p>
        </p:txBody>
      </p:sp>
      <p:sp>
        <p:nvSpPr>
          <p:cNvPr id="107" name="CustomShape 30"/>
          <p:cNvSpPr/>
          <p:nvPr/>
        </p:nvSpPr>
        <p:spPr>
          <a:xfrm rot="21598200">
            <a:off x="8141040" y="1744560"/>
            <a:ext cx="659520" cy="3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sz="1000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/>
          </a:p>
        </p:txBody>
      </p:sp>
      <p:sp>
        <p:nvSpPr>
          <p:cNvPr id="108" name="CustomShape 31"/>
          <p:cNvSpPr/>
          <p:nvPr/>
        </p:nvSpPr>
        <p:spPr>
          <a:xfrm rot="10800000">
            <a:off x="6732720" y="2045520"/>
            <a:ext cx="360" cy="4888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109" name="CustomShape 32"/>
          <p:cNvSpPr/>
          <p:nvPr/>
        </p:nvSpPr>
        <p:spPr>
          <a:xfrm rot="10800000">
            <a:off x="3569400" y="2526120"/>
            <a:ext cx="316368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110" name="CustomShape 33"/>
          <p:cNvSpPr/>
          <p:nvPr/>
        </p:nvSpPr>
        <p:spPr>
          <a:xfrm rot="10800000">
            <a:off x="3568680" y="2217960"/>
            <a:ext cx="360" cy="3088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11" name="CustomShape 34"/>
          <p:cNvSpPr/>
          <p:nvPr/>
        </p:nvSpPr>
        <p:spPr>
          <a:xfrm rot="21598200">
            <a:off x="5060880" y="2228400"/>
            <a:ext cx="659520" cy="3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sz="1000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2960" y="3424320"/>
            <a:ext cx="3886920" cy="102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Servoing on King Louie with HTC Vive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360" y="3424320"/>
            <a:ext cx="3886920" cy="102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PI Control on King Louie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52280"/>
            <a:ext cx="5319000" cy="48384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716440" y="400320"/>
            <a:ext cx="3141000" cy="23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PI control on individual joints (joint angles found using inverse kinematics given DH parameters and a desired position)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With no servoing, there is a steady state error due to imperfect DH parameters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52280"/>
            <a:ext cx="5513760" cy="48384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5716440" y="552960"/>
            <a:ext cx="3299760" cy="23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Servoing slowly pushes the position error to zero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Numerical Inverse Kinematics: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q(t</a:t>
            </a:r>
            <a:r>
              <a:rPr lang="en-US" sz="1400" baseline="-25000">
                <a:solidFill>
                  <a:srgbClr val="000000"/>
                </a:solidFill>
                <a:latin typeface="Arial"/>
                <a:ea typeface="Arial"/>
              </a:rPr>
              <a:t>k+1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) = q(t</a:t>
            </a:r>
            <a:r>
              <a:rPr lang="en-US" sz="1400" baseline="-2500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) + 𝚫q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Method 3: 𝚫q = (J</a:t>
            </a:r>
            <a:r>
              <a:rPr lang="en-US" sz="1400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1400" baseline="30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)*K*𝚫x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K = gain*(3x3 identity)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52280"/>
            <a:ext cx="4905000" cy="48384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5716440" y="552960"/>
            <a:ext cx="3141000" cy="23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Adjusting gain matrix resulted in different responses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𝚫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q = Ja’*K*𝚫x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