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"/>
  </p:notesMasterIdLst>
  <p:sldIdLst>
    <p:sldId id="290" r:id="rId2"/>
    <p:sldId id="291" r:id="rId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Calibri" panose="020F0502020204030204" pitchFamily="34" charset="0"/>
        <a:ea typeface="ヒラギノ角ゴ ProN W6"/>
        <a:cs typeface="Arial" panose="020B0604020202020204" pitchFamily="34" charset="0"/>
        <a:sym typeface="Calibri Bold" panose="020F0702030404030204" pitchFamily="34" charset="0"/>
      </a:defRPr>
    </a:lvl1pPr>
    <a:lvl2pPr marL="336550" indent="12065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Calibri" panose="020F0502020204030204" pitchFamily="34" charset="0"/>
        <a:ea typeface="ヒラギノ角ゴ ProN W6"/>
        <a:cs typeface="Arial" panose="020B0604020202020204" pitchFamily="34" charset="0"/>
        <a:sym typeface="Calibri Bold" panose="020F0702030404030204" pitchFamily="34" charset="0"/>
      </a:defRPr>
    </a:lvl2pPr>
    <a:lvl3pPr marL="673100" indent="2413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Calibri" panose="020F0502020204030204" pitchFamily="34" charset="0"/>
        <a:ea typeface="ヒラギノ角ゴ ProN W6"/>
        <a:cs typeface="Arial" panose="020B0604020202020204" pitchFamily="34" charset="0"/>
        <a:sym typeface="Calibri Bold" panose="020F0702030404030204" pitchFamily="34" charset="0"/>
      </a:defRPr>
    </a:lvl3pPr>
    <a:lvl4pPr marL="1009650" indent="36195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Calibri" panose="020F0502020204030204" pitchFamily="34" charset="0"/>
        <a:ea typeface="ヒラギノ角ゴ ProN W6"/>
        <a:cs typeface="Arial" panose="020B0604020202020204" pitchFamily="34" charset="0"/>
        <a:sym typeface="Calibri Bold" panose="020F0702030404030204" pitchFamily="34" charset="0"/>
      </a:defRPr>
    </a:lvl4pPr>
    <a:lvl5pPr marL="1346200" indent="4826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Calibri" panose="020F0502020204030204" pitchFamily="34" charset="0"/>
        <a:ea typeface="ヒラギノ角ゴ ProN W6"/>
        <a:cs typeface="Arial" panose="020B0604020202020204" pitchFamily="34" charset="0"/>
        <a:sym typeface="Calibri Bold" panose="020F0702030404030204" pitchFamily="34" charset="0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Calibri" panose="020F0502020204030204" pitchFamily="34" charset="0"/>
        <a:ea typeface="ヒラギノ角ゴ ProN W6"/>
        <a:cs typeface="Arial" panose="020B0604020202020204" pitchFamily="34" charset="0"/>
        <a:sym typeface="Calibri Bold" panose="020F0702030404030204" pitchFamily="34" charset="0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Calibri" panose="020F0502020204030204" pitchFamily="34" charset="0"/>
        <a:ea typeface="ヒラギノ角ゴ ProN W6"/>
        <a:cs typeface="Arial" panose="020B0604020202020204" pitchFamily="34" charset="0"/>
        <a:sym typeface="Calibri Bold" panose="020F0702030404030204" pitchFamily="34" charset="0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Calibri" panose="020F0502020204030204" pitchFamily="34" charset="0"/>
        <a:ea typeface="ヒラギノ角ゴ ProN W6"/>
        <a:cs typeface="Arial" panose="020B0604020202020204" pitchFamily="34" charset="0"/>
        <a:sym typeface="Calibri Bold" panose="020F0702030404030204" pitchFamily="34" charset="0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Calibri" panose="020F0502020204030204" pitchFamily="34" charset="0"/>
        <a:ea typeface="ヒラギノ角ゴ ProN W6"/>
        <a:cs typeface="Arial" panose="020B0604020202020204" pitchFamily="34" charset="0"/>
        <a:sym typeface="Calibri Bold" panose="020F07020304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9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Maierhofer" initials="SM" lastIdx="2" clrIdx="0">
    <p:extLst>
      <p:ext uri="{19B8F6BF-5375-455C-9EA6-DF929625EA0E}">
        <p15:presenceInfo xmlns:p15="http://schemas.microsoft.com/office/powerpoint/2012/main" userId="c155553bcf9a30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BFD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0757" autoAdjust="0"/>
  </p:normalViewPr>
  <p:slideViewPr>
    <p:cSldViewPr>
      <p:cViewPr varScale="1">
        <p:scale>
          <a:sx n="89" d="100"/>
          <a:sy n="89" d="100"/>
        </p:scale>
        <p:origin x="851" y="29"/>
      </p:cViewPr>
      <p:guideLst>
        <p:guide orient="horz" pos="2160"/>
        <p:guide pos="6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46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ヒラギノ角ゴ ProN W3" pitchFamily="-32" charset="-128"/>
                <a:cs typeface="+mn-cs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ヒラギノ角ゴ ProN W3" pitchFamily="-32" charset="-128"/>
                <a:cs typeface="+mn-cs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ヒラギノ角ゴ ProN W3" pitchFamily="-32" charset="-128"/>
                <a:cs typeface="+mn-cs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ヒラギノ角ゴ ProN W3"/>
                <a:cs typeface="ヒラギノ角ゴ ProN W3"/>
                <a:sym typeface="Arial" panose="020B0604020202020204" pitchFamily="34" charset="0"/>
              </a:defRPr>
            </a:lvl1pPr>
          </a:lstStyle>
          <a:p>
            <a:fld id="{9E3AB8A7-FD8F-4669-A430-FA5A9894AE66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61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3655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731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0965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46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683868" algn="l" defTabSz="67354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67354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67354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67354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projects are built using our open-source research platform</a:t>
            </a:r>
          </a:p>
          <a:p>
            <a:r>
              <a:rPr lang="en-US" dirty="0"/>
              <a:t>It is based on a number of novel approaches, published at major conferences (e.g. high performance graphics)</a:t>
            </a:r>
          </a:p>
          <a:p>
            <a:r>
              <a:rPr lang="en-US" dirty="0"/>
              <a:t>to the best of our knowledge this is currently the fastest and most concise rendering platform </a:t>
            </a:r>
          </a:p>
          <a:p>
            <a:r>
              <a:rPr lang="en-US" dirty="0"/>
              <a:t>Goal for 2017: friendly landing page and examples/tutorials for non-experts and first-time users</a:t>
            </a:r>
          </a:p>
          <a:p>
            <a:r>
              <a:rPr lang="en-US" dirty="0"/>
              <a:t>OpenGL, </a:t>
            </a:r>
            <a:r>
              <a:rPr lang="en-US" dirty="0" err="1"/>
              <a:t>Vulkan</a:t>
            </a:r>
            <a:endParaRPr lang="en-US" dirty="0"/>
          </a:p>
          <a:p>
            <a:r>
              <a:rPr lang="en-US" dirty="0"/>
              <a:t>Windows, Linux</a:t>
            </a:r>
          </a:p>
          <a:p>
            <a:r>
              <a:rPr lang="en-US" dirty="0"/>
              <a:t>Elm: a delightful language for reliable web-apps (http://elm-lang.org/)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AB8A7-FD8F-4669-A430-FA5A9894AE6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6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Calibri" pitchFamily="34" charset="0"/>
              </a:defRPr>
            </a:lvl1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9192344" y="6408738"/>
            <a:ext cx="447935" cy="322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7F4461-4878-4B9A-BB08-FD532E6280A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722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192344" y="6408738"/>
            <a:ext cx="447935" cy="322262"/>
          </a:xfrm>
          <a:prstGeom prst="rect">
            <a:avLst/>
          </a:prstGeom>
        </p:spPr>
        <p:txBody>
          <a:bodyPr/>
          <a:lstStyle/>
          <a:p>
            <a:fld id="{AF1D43FD-AD08-4D8B-AAC6-A6A75ABBD19C}" type="slidenum">
              <a:rPr lang="en-US" altLang="en-US" smtClean="0"/>
              <a:pPr/>
              <a:t>‹Nr.›</a:t>
            </a:fld>
            <a:endParaRPr lang="en-US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3258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ts val="3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</a:pPr>
            <a:endParaRPr kumimoji="0" lang="en-GB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ヒラギノ角ゴ ProN W6" pitchFamily="-32" charset="-128"/>
              <a:sym typeface="Calibri Bold" pitchFamily="-32" charset="0"/>
            </a:endParaRPr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373187" y="836712"/>
            <a:ext cx="11437815" cy="0"/>
          </a:xfrm>
          <a:prstGeom prst="line">
            <a:avLst/>
          </a:prstGeom>
          <a:noFill/>
          <a:ln w="50800">
            <a:solidFill>
              <a:srgbClr val="BFD630"/>
            </a:solidFill>
            <a:round/>
            <a:headEnd/>
            <a:tailEnd/>
          </a:ln>
        </p:spPr>
        <p:txBody>
          <a:bodyPr lIns="82898" tIns="41449" rIns="82898" bIns="41449"/>
          <a:lstStyle/>
          <a:p>
            <a:pPr>
              <a:lnSpc>
                <a:spcPct val="80000"/>
              </a:lnSpc>
              <a:spcBef>
                <a:spcPts val="2901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en-GB" sz="3323">
              <a:ea typeface="ヒラギノ角ゴ ProN W6" pitchFamily="-32" charset="-128"/>
              <a:cs typeface="+mn-cs"/>
              <a:sym typeface="Calibri Bold" pitchFamily="-32" charset="0"/>
            </a:endParaRP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373186" y="6313488"/>
            <a:ext cx="9366738" cy="0"/>
          </a:xfrm>
          <a:prstGeom prst="line">
            <a:avLst/>
          </a:prstGeom>
          <a:noFill/>
          <a:ln w="50800">
            <a:solidFill>
              <a:srgbClr val="BFD630"/>
            </a:solidFill>
            <a:round/>
            <a:headEnd/>
            <a:tailEnd/>
          </a:ln>
        </p:spPr>
        <p:txBody>
          <a:bodyPr lIns="82898" tIns="41449" rIns="82898" bIns="41449"/>
          <a:lstStyle/>
          <a:p>
            <a:pPr>
              <a:lnSpc>
                <a:spcPct val="80000"/>
              </a:lnSpc>
              <a:spcBef>
                <a:spcPts val="2901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en-GB" sz="3323">
              <a:ea typeface="ヒラギノ角ゴ ProN W6" pitchFamily="-32" charset="-128"/>
              <a:cs typeface="+mn-cs"/>
              <a:sym typeface="Calibri Bold" pitchFamily="-32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6292592"/>
            <a:ext cx="1644788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9192344" y="6408738"/>
            <a:ext cx="447935" cy="322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fld id="{4B7F4461-4878-4B9A-BB08-FD532E6280A1}" type="slidenum">
              <a:rPr lang="en-US" altLang="en-US" smtClean="0"/>
              <a:pPr/>
              <a:t>‹Nr.›</a:t>
            </a:fld>
            <a:endParaRPr lang="en-US" altLang="en-US"/>
          </a:p>
        </p:txBody>
      </p:sp>
      <p:sp>
        <p:nvSpPr>
          <p:cNvPr id="11" name="Rectangle 4"/>
          <p:cNvSpPr>
            <a:spLocks/>
          </p:cNvSpPr>
          <p:nvPr userDrawn="1"/>
        </p:nvSpPr>
        <p:spPr bwMode="auto">
          <a:xfrm>
            <a:off x="411558" y="6499161"/>
            <a:ext cx="2667001" cy="2256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47615" indent="-447615">
              <a:lnSpc>
                <a:spcPct val="113000"/>
              </a:lnSpc>
              <a:tabLst>
                <a:tab pos="447615" algn="l"/>
                <a:tab pos="1197477" algn="l"/>
                <a:tab pos="2394953" algn="l"/>
                <a:tab pos="2953392" algn="l"/>
              </a:tabLst>
              <a:defRPr/>
            </a:pPr>
            <a:r>
              <a:rPr lang="en-US" sz="1400" b="0" dirty="0">
                <a:solidFill>
                  <a:srgbClr val="B2B2B2"/>
                </a:solidFill>
                <a:ea typeface="ヒラギノ角ゴ ProN W6" pitchFamily="-32" charset="-128"/>
                <a:cs typeface="+mn-cs"/>
                <a:sym typeface="Calibri Bold" pitchFamily="-32" charset="0"/>
              </a:rPr>
              <a:t>Stefan Maierhofer</a:t>
            </a:r>
          </a:p>
        </p:txBody>
      </p:sp>
      <p:sp>
        <p:nvSpPr>
          <p:cNvPr id="12" name="Rectangle 6"/>
          <p:cNvSpPr>
            <a:spLocks/>
          </p:cNvSpPr>
          <p:nvPr userDrawn="1"/>
        </p:nvSpPr>
        <p:spPr bwMode="auto">
          <a:xfrm>
            <a:off x="3234865" y="6499161"/>
            <a:ext cx="5025292" cy="2256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47615" indent="-447615" algn="ctr">
              <a:lnSpc>
                <a:spcPct val="113000"/>
              </a:lnSpc>
              <a:tabLst>
                <a:tab pos="447615" algn="l"/>
                <a:tab pos="1197477" algn="l"/>
                <a:tab pos="2394953" algn="l"/>
                <a:tab pos="2953392" algn="l"/>
              </a:tabLst>
              <a:defRPr/>
            </a:pPr>
            <a:r>
              <a:rPr lang="en-US" sz="1400" b="0" dirty="0">
                <a:solidFill>
                  <a:srgbClr val="B2B2B2"/>
                </a:solidFill>
                <a:ea typeface="ヒラギノ角ゴ ProN W6" pitchFamily="-32" charset="-128"/>
                <a:cs typeface="+mn-cs"/>
                <a:sym typeface="Calibri Bold" pitchFamily="-32" charset="0"/>
              </a:rPr>
              <a:t>Visualization Data Processing Group</a:t>
            </a:r>
            <a:endParaRPr lang="en-US" sz="1400" b="0" kern="1200" dirty="0">
              <a:solidFill>
                <a:srgbClr val="B2B2B2"/>
              </a:solidFill>
              <a:latin typeface="Calibri" panose="020F0502020204030204" pitchFamily="34" charset="0"/>
              <a:ea typeface="ヒラギノ角ゴ ProN W6" pitchFamily="-32" charset="-128"/>
              <a:cs typeface="Arial" panose="020B0604020202020204" pitchFamily="34" charset="0"/>
              <a:sym typeface="Calibri Bold" pitchFamily="-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8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ts val="3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</a:pPr>
            <a:endParaRPr kumimoji="0" lang="en-GB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ヒラギノ角ゴ ProN W6" pitchFamily="-32" charset="-128"/>
              <a:sym typeface="Calibri Bold" pitchFamily="-32" charset="0"/>
            </a:endParaRPr>
          </a:p>
        </p:txBody>
      </p:sp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9192344" y="6408738"/>
            <a:ext cx="447935" cy="322262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fld id="{4B230340-8607-4EDB-9870-60DE94307CC8}" type="slidenum">
              <a:rPr lang="en-US" altLang="en-US" smtClean="0"/>
              <a:pPr/>
              <a:t>‹Nr.›</a:t>
            </a:fld>
            <a:endParaRPr lang="en-US" altLang="en-US" dirty="0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373187" y="836712"/>
            <a:ext cx="11437815" cy="0"/>
          </a:xfrm>
          <a:prstGeom prst="line">
            <a:avLst/>
          </a:prstGeom>
          <a:noFill/>
          <a:ln w="50800">
            <a:solidFill>
              <a:srgbClr val="BFD630"/>
            </a:solidFill>
            <a:round/>
            <a:headEnd/>
            <a:tailEnd/>
          </a:ln>
        </p:spPr>
        <p:txBody>
          <a:bodyPr lIns="82898" tIns="41449" rIns="82898" bIns="41449"/>
          <a:lstStyle/>
          <a:p>
            <a:pPr>
              <a:lnSpc>
                <a:spcPct val="80000"/>
              </a:lnSpc>
              <a:spcBef>
                <a:spcPts val="2901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en-GB" sz="3323">
              <a:ea typeface="ヒラギノ角ゴ ProN W6" pitchFamily="-32" charset="-128"/>
              <a:cs typeface="+mn-cs"/>
              <a:sym typeface="Calibri Bold" pitchFamily="-32" charset="0"/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373186" y="6313488"/>
            <a:ext cx="9366738" cy="0"/>
          </a:xfrm>
          <a:prstGeom prst="line">
            <a:avLst/>
          </a:prstGeom>
          <a:noFill/>
          <a:ln w="50800">
            <a:solidFill>
              <a:srgbClr val="BFD630"/>
            </a:solidFill>
            <a:round/>
            <a:headEnd/>
            <a:tailEnd/>
          </a:ln>
        </p:spPr>
        <p:txBody>
          <a:bodyPr lIns="82898" tIns="41449" rIns="82898" bIns="41449"/>
          <a:lstStyle/>
          <a:p>
            <a:pPr>
              <a:lnSpc>
                <a:spcPct val="80000"/>
              </a:lnSpc>
              <a:spcBef>
                <a:spcPts val="2901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en-GB" sz="3323">
              <a:ea typeface="ヒラギノ角ゴ ProN W6" pitchFamily="-32" charset="-128"/>
              <a:cs typeface="+mn-cs"/>
              <a:sym typeface="Calibri Bold" pitchFamily="-32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6292592"/>
            <a:ext cx="1644788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/>
          </p:cNvSpPr>
          <p:nvPr userDrawn="1"/>
        </p:nvSpPr>
        <p:spPr bwMode="auto">
          <a:xfrm>
            <a:off x="411558" y="6499161"/>
            <a:ext cx="2667001" cy="2256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47615" indent="-447615">
              <a:lnSpc>
                <a:spcPct val="113000"/>
              </a:lnSpc>
              <a:tabLst>
                <a:tab pos="447615" algn="l"/>
                <a:tab pos="1197477" algn="l"/>
                <a:tab pos="2394953" algn="l"/>
                <a:tab pos="2953392" algn="l"/>
              </a:tabLst>
              <a:defRPr/>
            </a:pPr>
            <a:r>
              <a:rPr lang="en-US" sz="1400" b="0" dirty="0">
                <a:solidFill>
                  <a:srgbClr val="B2B2B2"/>
                </a:solidFill>
                <a:ea typeface="ヒラギノ角ゴ ProN W6" pitchFamily="-32" charset="-128"/>
                <a:cs typeface="+mn-cs"/>
                <a:sym typeface="Calibri Bold" pitchFamily="-32" charset="0"/>
              </a:rPr>
              <a:t>Stefan Maierhofer</a:t>
            </a:r>
          </a:p>
        </p:txBody>
      </p:sp>
      <p:sp>
        <p:nvSpPr>
          <p:cNvPr id="11" name="Rectangle 6"/>
          <p:cNvSpPr>
            <a:spLocks/>
          </p:cNvSpPr>
          <p:nvPr userDrawn="1"/>
        </p:nvSpPr>
        <p:spPr bwMode="auto">
          <a:xfrm>
            <a:off x="3234865" y="6499161"/>
            <a:ext cx="5025292" cy="2256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47615" indent="-447615" algn="ctr">
              <a:lnSpc>
                <a:spcPct val="113000"/>
              </a:lnSpc>
              <a:tabLst>
                <a:tab pos="447615" algn="l"/>
                <a:tab pos="1197477" algn="l"/>
                <a:tab pos="2394953" algn="l"/>
                <a:tab pos="2953392" algn="l"/>
              </a:tabLst>
              <a:defRPr/>
            </a:pPr>
            <a:r>
              <a:rPr lang="en-US" sz="1400" b="0" kern="1200" dirty="0">
                <a:solidFill>
                  <a:srgbClr val="B2B2B2"/>
                </a:solidFill>
                <a:latin typeface="Calibri" panose="020F0502020204030204" pitchFamily="34" charset="0"/>
                <a:ea typeface="ヒラギノ角ゴ ProN W6" pitchFamily="-32" charset="-128"/>
                <a:cs typeface="Arial" panose="020B0604020202020204" pitchFamily="34" charset="0"/>
                <a:sym typeface="Calibri Bold" pitchFamily="-32" charset="0"/>
              </a:rPr>
              <a:t>Visualization Data Processing Group</a:t>
            </a:r>
          </a:p>
        </p:txBody>
      </p:sp>
    </p:spTree>
    <p:extLst>
      <p:ext uri="{BB962C8B-B14F-4D97-AF65-F5344CB8AC3E}">
        <p14:creationId xmlns:p14="http://schemas.microsoft.com/office/powerpoint/2010/main" val="40074131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367" y="107953"/>
            <a:ext cx="11393863" cy="72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368" y="966886"/>
            <a:ext cx="11393862" cy="51180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pitchFamily="-32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pitchFamily="34" charset="0"/>
              </a:rPr>
              <a:t>Second level</a:t>
            </a:r>
          </a:p>
          <a:p>
            <a:pPr lvl="2"/>
            <a:r>
              <a:rPr lang="en-US" dirty="0">
                <a:sym typeface="Calibri" pitchFamily="34" charset="0"/>
              </a:rPr>
              <a:t>Third level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373187" y="836712"/>
            <a:ext cx="11437815" cy="0"/>
          </a:xfrm>
          <a:prstGeom prst="line">
            <a:avLst/>
          </a:prstGeom>
          <a:noFill/>
          <a:ln w="50800">
            <a:solidFill>
              <a:srgbClr val="BFD630"/>
            </a:solidFill>
            <a:round/>
            <a:headEnd/>
            <a:tailEnd/>
          </a:ln>
        </p:spPr>
        <p:txBody>
          <a:bodyPr lIns="82898" tIns="41449" rIns="82898" bIns="41449"/>
          <a:lstStyle/>
          <a:p>
            <a:pPr>
              <a:lnSpc>
                <a:spcPct val="80000"/>
              </a:lnSpc>
              <a:spcBef>
                <a:spcPts val="2901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en-GB" sz="3323">
              <a:ea typeface="ヒラギノ角ゴ ProN W6" pitchFamily="-32" charset="-128"/>
              <a:cs typeface="+mn-cs"/>
              <a:sym typeface="Calibri Bold" pitchFamily="-32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322755" y="3303588"/>
            <a:ext cx="93072" cy="5020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46054" tIns="46054" rIns="46054" bIns="46054">
            <a:spAutoFit/>
          </a:bodyPr>
          <a:lstStyle/>
          <a:p>
            <a:pPr>
              <a:lnSpc>
                <a:spcPct val="80000"/>
              </a:lnSpc>
              <a:spcBef>
                <a:spcPts val="2901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de-DE" sz="3323">
              <a:ea typeface="ヒラギノ角ゴ ProN W6" pitchFamily="-32" charset="-128"/>
              <a:cs typeface="+mn-cs"/>
              <a:sym typeface="Calibri Bold" pitchFamily="-3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4" r:id="rId2"/>
    <p:sldLayoutId id="2147483742" r:id="rId3"/>
    <p:sldLayoutId id="2147483735" r:id="rId4"/>
  </p:sldLayoutIdLst>
  <p:transition/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ヒラギノ角ゴ ProN W6"/>
          <a:sym typeface="Calibri Bold" panose="020F0702030404030204" pitchFamily="34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31" b="1">
          <a:solidFill>
            <a:schemeClr val="tx2"/>
          </a:solidFill>
          <a:latin typeface="Calibri" pitchFamily="34" charset="0"/>
          <a:ea typeface="ヒラギノ角ゴ ProN W6" pitchFamily="-32" charset="-128"/>
          <a:cs typeface="ヒラギノ角ゴ ProN W6"/>
          <a:sym typeface="Calibri Bold" panose="020F0702030404030204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31" b="1">
          <a:solidFill>
            <a:schemeClr val="tx2"/>
          </a:solidFill>
          <a:latin typeface="Calibri" pitchFamily="34" charset="0"/>
          <a:ea typeface="ヒラギノ角ゴ ProN W6" pitchFamily="-32" charset="-128"/>
          <a:cs typeface="ヒラギノ角ゴ ProN W6"/>
          <a:sym typeface="Calibri Bold" panose="020F0702030404030204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31" b="1">
          <a:solidFill>
            <a:schemeClr val="tx2"/>
          </a:solidFill>
          <a:latin typeface="Calibri" pitchFamily="34" charset="0"/>
          <a:ea typeface="ヒラギノ角ゴ ProN W6" pitchFamily="-32" charset="-128"/>
          <a:cs typeface="ヒラギノ角ゴ ProN W6"/>
          <a:sym typeface="Calibri Bold" panose="020F0702030404030204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31" b="1">
          <a:solidFill>
            <a:schemeClr val="tx2"/>
          </a:solidFill>
          <a:latin typeface="Calibri" pitchFamily="34" charset="0"/>
          <a:ea typeface="ヒラギノ角ゴ ProN W6" pitchFamily="-32" charset="-128"/>
          <a:cs typeface="ヒラギノ角ゴ ProN W6"/>
          <a:sym typeface="Calibri Bold" panose="020F0702030404030204" pitchFamily="34" charset="0"/>
        </a:defRPr>
      </a:lvl5pPr>
      <a:lvl6pPr marL="414511" algn="l" rtl="0" fontAlgn="base">
        <a:lnSpc>
          <a:spcPct val="80000"/>
        </a:lnSpc>
        <a:spcBef>
          <a:spcPct val="0"/>
        </a:spcBef>
        <a:spcAft>
          <a:spcPct val="0"/>
        </a:spcAft>
        <a:defRPr sz="4677">
          <a:solidFill>
            <a:schemeClr val="tx2"/>
          </a:solidFill>
          <a:latin typeface="Calibri Bold" pitchFamily="-32" charset="0"/>
          <a:ea typeface="ヒラギノ角ゴ ProN W6" pitchFamily="-32" charset="-128"/>
          <a:sym typeface="Calibri Bold" pitchFamily="-32" charset="0"/>
        </a:defRPr>
      </a:lvl6pPr>
      <a:lvl7pPr marL="829023" algn="l" rtl="0" fontAlgn="base">
        <a:lnSpc>
          <a:spcPct val="80000"/>
        </a:lnSpc>
        <a:spcBef>
          <a:spcPct val="0"/>
        </a:spcBef>
        <a:spcAft>
          <a:spcPct val="0"/>
        </a:spcAft>
        <a:defRPr sz="4677">
          <a:solidFill>
            <a:schemeClr val="tx2"/>
          </a:solidFill>
          <a:latin typeface="Calibri Bold" pitchFamily="-32" charset="0"/>
          <a:ea typeface="ヒラギノ角ゴ ProN W6" pitchFamily="-32" charset="-128"/>
          <a:sym typeface="Calibri Bold" pitchFamily="-32" charset="0"/>
        </a:defRPr>
      </a:lvl7pPr>
      <a:lvl8pPr marL="1243534" algn="l" rtl="0" fontAlgn="base">
        <a:lnSpc>
          <a:spcPct val="80000"/>
        </a:lnSpc>
        <a:spcBef>
          <a:spcPct val="0"/>
        </a:spcBef>
        <a:spcAft>
          <a:spcPct val="0"/>
        </a:spcAft>
        <a:defRPr sz="4677">
          <a:solidFill>
            <a:schemeClr val="tx2"/>
          </a:solidFill>
          <a:latin typeface="Calibri Bold" pitchFamily="-32" charset="0"/>
          <a:ea typeface="ヒラギノ角ゴ ProN W6" pitchFamily="-32" charset="-128"/>
          <a:sym typeface="Calibri Bold" pitchFamily="-32" charset="0"/>
        </a:defRPr>
      </a:lvl8pPr>
      <a:lvl9pPr marL="1658044" algn="l" rtl="0" fontAlgn="base">
        <a:lnSpc>
          <a:spcPct val="80000"/>
        </a:lnSpc>
        <a:spcBef>
          <a:spcPct val="0"/>
        </a:spcBef>
        <a:spcAft>
          <a:spcPct val="0"/>
        </a:spcAft>
        <a:defRPr sz="4677">
          <a:solidFill>
            <a:schemeClr val="tx2"/>
          </a:solidFill>
          <a:latin typeface="Calibri Bold" pitchFamily="-32" charset="0"/>
          <a:ea typeface="ヒラギノ角ゴ ProN W6" pitchFamily="-32" charset="-128"/>
          <a:sym typeface="Calibri Bold" pitchFamily="-32" charset="0"/>
        </a:defRPr>
      </a:lvl9pPr>
    </p:titleStyle>
    <p:bodyStyle>
      <a:lvl1pPr marL="64480" algn="l" rtl="0" eaLnBrk="0" fontAlgn="base" hangingPunct="0">
        <a:lnSpc>
          <a:spcPct val="80000"/>
        </a:lnSpc>
        <a:spcBef>
          <a:spcPts val="2908"/>
        </a:spcBef>
        <a:spcAft>
          <a:spcPct val="0"/>
        </a:spcAft>
        <a:buClr>
          <a:srgbClr val="BFD630"/>
        </a:buClr>
        <a:buFont typeface="Wingdings 2" panose="05020102010507070707" pitchFamily="18" charset="2"/>
        <a:defRPr sz="2700" b="1">
          <a:solidFill>
            <a:schemeClr val="tx1"/>
          </a:solidFill>
          <a:latin typeface="Calibri" pitchFamily="34" charset="0"/>
          <a:ea typeface="+mn-ea"/>
          <a:cs typeface="ヒラギノ角ゴ ProN W6"/>
          <a:sym typeface="Calibri Bold" panose="020F0702030404030204" pitchFamily="34" charset="0"/>
        </a:defRPr>
      </a:lvl1pPr>
      <a:lvl2pPr marL="836288" indent="-451361" algn="l" rtl="0" eaLnBrk="0" fontAlgn="base" hangingPunct="0">
        <a:lnSpc>
          <a:spcPct val="80000"/>
        </a:lnSpc>
        <a:spcBef>
          <a:spcPts val="1908"/>
        </a:spcBef>
        <a:spcAft>
          <a:spcPct val="0"/>
        </a:spcAft>
        <a:buClr>
          <a:srgbClr val="BFD630"/>
        </a:buClr>
        <a:buSzPct val="100000"/>
        <a:buFont typeface="Wingdings 2" panose="05020102010507070707" pitchFamily="18" charset="2"/>
        <a:buChar char="¡"/>
        <a:defRPr sz="2400" spc="-49">
          <a:solidFill>
            <a:schemeClr val="tx1"/>
          </a:solidFill>
          <a:latin typeface="Calibri" pitchFamily="34" charset="0"/>
          <a:ea typeface="ヒラギノ角ゴ ProN W3" pitchFamily="-32" charset="-128"/>
          <a:cs typeface="ヒラギノ角ゴ ProN W3"/>
          <a:sym typeface="Calibri" panose="020F0502020204030204" pitchFamily="34" charset="0"/>
        </a:defRPr>
      </a:lvl2pPr>
      <a:lvl3pPr marL="1553385" indent="-396651" algn="l" rtl="0" eaLnBrk="0" fontAlgn="base" hangingPunct="0">
        <a:lnSpc>
          <a:spcPct val="80000"/>
        </a:lnSpc>
        <a:spcBef>
          <a:spcPts val="1908"/>
        </a:spcBef>
        <a:spcAft>
          <a:spcPct val="0"/>
        </a:spcAft>
        <a:buClr>
          <a:srgbClr val="BFD630"/>
        </a:buClr>
        <a:buSzPct val="100000"/>
        <a:buFont typeface="Wingdings 2" panose="05020102010507070707" pitchFamily="18" charset="2"/>
        <a:buChar char="¡"/>
        <a:defRPr sz="2100" spc="-37">
          <a:solidFill>
            <a:schemeClr val="tx1"/>
          </a:solidFill>
          <a:latin typeface="Calibri" pitchFamily="34" charset="0"/>
          <a:ea typeface="ヒラギノ角ゴ ProN W3" pitchFamily="-32" charset="-128"/>
          <a:cs typeface="ヒラギノ角ゴ ProN W3"/>
          <a:sym typeface="Calibri" panose="020F0502020204030204" pitchFamily="34" charset="0"/>
        </a:defRPr>
      </a:lvl3pPr>
      <a:lvl4pPr marL="2272438" indent="-396651" algn="l" rtl="0" eaLnBrk="0" fontAlgn="base" hangingPunct="0">
        <a:lnSpc>
          <a:spcPct val="80000"/>
        </a:lnSpc>
        <a:spcBef>
          <a:spcPts val="1631"/>
        </a:spcBef>
        <a:spcAft>
          <a:spcPct val="0"/>
        </a:spcAft>
        <a:buClr>
          <a:srgbClr val="BFD630"/>
        </a:buClr>
        <a:buSzPct val="100000"/>
        <a:buFont typeface="Wingdings 2" panose="05020102010507070707" pitchFamily="18" charset="2"/>
        <a:buChar char="¡"/>
        <a:defRPr sz="2339" spc="-25">
          <a:solidFill>
            <a:schemeClr val="tx1"/>
          </a:solidFill>
          <a:latin typeface="Calibri" pitchFamily="34" charset="0"/>
          <a:ea typeface="ヒラギノ角ゴ ProN W3" pitchFamily="-32" charset="-128"/>
          <a:cs typeface="ヒラギノ角ゴ ProN W3"/>
          <a:sym typeface="Calibri" panose="020F0502020204030204" pitchFamily="34" charset="0"/>
        </a:defRPr>
      </a:lvl4pPr>
      <a:lvl5pPr marL="2927009" indent="-322401" algn="l" rtl="0" eaLnBrk="0" fontAlgn="base" hangingPunct="0">
        <a:lnSpc>
          <a:spcPct val="80000"/>
        </a:lnSpc>
        <a:spcBef>
          <a:spcPts val="1262"/>
        </a:spcBef>
        <a:spcAft>
          <a:spcPct val="0"/>
        </a:spcAft>
        <a:buClr>
          <a:srgbClr val="BFD630"/>
        </a:buClr>
        <a:buSzPct val="100000"/>
        <a:buFont typeface="Wingdings 2" panose="05020102010507070707" pitchFamily="18" charset="2"/>
        <a:buChar char="¡"/>
        <a:defRPr spc="-12">
          <a:solidFill>
            <a:schemeClr val="tx1"/>
          </a:solidFill>
          <a:latin typeface="Calibri" pitchFamily="34" charset="0"/>
          <a:ea typeface="ヒラギノ角ゴ ProN W3" pitchFamily="-32" charset="-128"/>
          <a:cs typeface="ヒラギノ角ゴ ProN W3"/>
          <a:sym typeface="Calibri" panose="020F0502020204030204" pitchFamily="34" charset="0"/>
        </a:defRPr>
      </a:lvl5pPr>
      <a:lvl6pPr marL="3776657" indent="-368455" algn="l" rtl="0" fontAlgn="base">
        <a:lnSpc>
          <a:spcPct val="80000"/>
        </a:lnSpc>
        <a:spcBef>
          <a:spcPts val="1269"/>
        </a:spcBef>
        <a:spcAft>
          <a:spcPct val="0"/>
        </a:spcAft>
        <a:buClr>
          <a:srgbClr val="BFD630"/>
        </a:buClr>
        <a:buSzPct val="100000"/>
        <a:buFont typeface="Wingdings 2" pitchFamily="18" charset="2"/>
        <a:buChar char="¡"/>
        <a:defRPr sz="2215">
          <a:solidFill>
            <a:schemeClr val="tx1"/>
          </a:solidFill>
          <a:latin typeface="Calibri" pitchFamily="34" charset="0"/>
          <a:ea typeface="ヒラギノ角ゴ ProN W3" pitchFamily="-32" charset="-128"/>
          <a:sym typeface="Calibri" pitchFamily="34" charset="0"/>
        </a:defRPr>
      </a:lvl6pPr>
      <a:lvl7pPr marL="4191169" indent="-368455" algn="l" rtl="0" fontAlgn="base">
        <a:lnSpc>
          <a:spcPct val="80000"/>
        </a:lnSpc>
        <a:spcBef>
          <a:spcPts val="1269"/>
        </a:spcBef>
        <a:spcAft>
          <a:spcPct val="0"/>
        </a:spcAft>
        <a:buClr>
          <a:srgbClr val="BFD630"/>
        </a:buClr>
        <a:buSzPct val="100000"/>
        <a:buFont typeface="Wingdings 2" pitchFamily="18" charset="2"/>
        <a:buChar char="¡"/>
        <a:defRPr sz="2215">
          <a:solidFill>
            <a:schemeClr val="tx1"/>
          </a:solidFill>
          <a:latin typeface="Calibri" pitchFamily="34" charset="0"/>
          <a:ea typeface="ヒラギノ角ゴ ProN W3" pitchFamily="-32" charset="-128"/>
          <a:sym typeface="Calibri" pitchFamily="34" charset="0"/>
        </a:defRPr>
      </a:lvl7pPr>
      <a:lvl8pPr marL="4605681" indent="-368455" algn="l" rtl="0" fontAlgn="base">
        <a:lnSpc>
          <a:spcPct val="80000"/>
        </a:lnSpc>
        <a:spcBef>
          <a:spcPts val="1269"/>
        </a:spcBef>
        <a:spcAft>
          <a:spcPct val="0"/>
        </a:spcAft>
        <a:buClr>
          <a:srgbClr val="BFD630"/>
        </a:buClr>
        <a:buSzPct val="100000"/>
        <a:buFont typeface="Wingdings 2" pitchFamily="18" charset="2"/>
        <a:buChar char="¡"/>
        <a:defRPr sz="2215">
          <a:solidFill>
            <a:schemeClr val="tx1"/>
          </a:solidFill>
          <a:latin typeface="Calibri" pitchFamily="34" charset="0"/>
          <a:ea typeface="ヒラギノ角ゴ ProN W3" pitchFamily="-32" charset="-128"/>
          <a:sym typeface="Calibri" pitchFamily="34" charset="0"/>
        </a:defRPr>
      </a:lvl8pPr>
      <a:lvl9pPr marL="5020192" indent="-368455" algn="l" rtl="0" fontAlgn="base">
        <a:lnSpc>
          <a:spcPct val="80000"/>
        </a:lnSpc>
        <a:spcBef>
          <a:spcPts val="1269"/>
        </a:spcBef>
        <a:spcAft>
          <a:spcPct val="0"/>
        </a:spcAft>
        <a:buClr>
          <a:srgbClr val="BFD630"/>
        </a:buClr>
        <a:buSzPct val="100000"/>
        <a:buFont typeface="Wingdings 2" pitchFamily="18" charset="2"/>
        <a:buChar char="¡"/>
        <a:defRPr sz="2215">
          <a:solidFill>
            <a:schemeClr val="tx1"/>
          </a:solidFill>
          <a:latin typeface="Calibri" pitchFamily="34" charset="0"/>
          <a:ea typeface="ヒラギノ角ゴ ProN W3" pitchFamily="-32" charset="-128"/>
          <a:sym typeface="Calibri" pitchFamily="34" charset="0"/>
        </a:defRPr>
      </a:lvl9pPr>
    </p:bodyStyle>
    <p:otherStyle>
      <a:defPPr>
        <a:defRPr lang="en-US"/>
      </a:defPPr>
      <a:lvl1pPr marL="0" algn="l" defTabSz="8290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511" algn="l" defTabSz="8290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023" algn="l" defTabSz="8290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534" algn="l" defTabSz="8290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044" algn="l" defTabSz="8290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2556" algn="l" defTabSz="8290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068" algn="l" defTabSz="8290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1579" algn="l" defTabSz="8290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6090" algn="l" defTabSz="8290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cg.tuwien.ac.at/courses/RendE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16632"/>
            <a:ext cx="11393863" cy="728759"/>
          </a:xfrm>
        </p:spPr>
        <p:txBody>
          <a:bodyPr/>
          <a:lstStyle/>
          <a:p>
            <a:r>
              <a:rPr lang="de-AT" dirty="0"/>
              <a:t>VU Design and Implementation </a:t>
            </a:r>
            <a:r>
              <a:rPr lang="de-AT" dirty="0" err="1"/>
              <a:t>of</a:t>
            </a:r>
            <a:r>
              <a:rPr lang="de-AT" dirty="0"/>
              <a:t> a Rendering Engine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407368" y="966886"/>
            <a:ext cx="11393862" cy="5891114"/>
          </a:xfrm>
          <a:prstGeom prst="rect">
            <a:avLst/>
          </a:prstGeom>
        </p:spPr>
        <p:txBody>
          <a:bodyPr/>
          <a:lstStyle>
            <a:lvl1pPr marL="64480" algn="l" rtl="0" eaLnBrk="0" fontAlgn="base" hangingPunct="0">
              <a:lnSpc>
                <a:spcPct val="80000"/>
              </a:lnSpc>
              <a:spcBef>
                <a:spcPts val="2908"/>
              </a:spcBef>
              <a:spcAft>
                <a:spcPct val="0"/>
              </a:spcAft>
              <a:buClr>
                <a:srgbClr val="BFD630"/>
              </a:buClr>
              <a:buFont typeface="Wingdings 2" panose="05020102010507070707" pitchFamily="18" charset="2"/>
              <a:defRPr sz="2700" b="1">
                <a:solidFill>
                  <a:schemeClr val="tx1"/>
                </a:solidFill>
                <a:latin typeface="Calibri" pitchFamily="34" charset="0"/>
                <a:ea typeface="+mn-ea"/>
                <a:cs typeface="ヒラギノ角ゴ ProN W6"/>
                <a:sym typeface="Calibri Bold" panose="020F0702030404030204" pitchFamily="34" charset="0"/>
              </a:defRPr>
            </a:lvl1pPr>
            <a:lvl2pPr marL="836288" indent="-451361" algn="l" rtl="0" eaLnBrk="0" fontAlgn="base" hangingPunct="0">
              <a:lnSpc>
                <a:spcPct val="80000"/>
              </a:lnSpc>
              <a:spcBef>
                <a:spcPts val="1908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anose="05020102010507070707" pitchFamily="18" charset="2"/>
              <a:buChar char="¡"/>
              <a:defRPr sz="2400" spc="-49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cs typeface="ヒラギノ角ゴ ProN W3"/>
                <a:sym typeface="Calibri" panose="020F0502020204030204" pitchFamily="34" charset="0"/>
              </a:defRPr>
            </a:lvl2pPr>
            <a:lvl3pPr marL="1553385" indent="-396651" algn="l" rtl="0" eaLnBrk="0" fontAlgn="base" hangingPunct="0">
              <a:lnSpc>
                <a:spcPct val="80000"/>
              </a:lnSpc>
              <a:spcBef>
                <a:spcPts val="1908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anose="05020102010507070707" pitchFamily="18" charset="2"/>
              <a:buChar char="¡"/>
              <a:defRPr sz="2100" spc="-37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cs typeface="ヒラギノ角ゴ ProN W3"/>
                <a:sym typeface="Calibri" panose="020F0502020204030204" pitchFamily="34" charset="0"/>
              </a:defRPr>
            </a:lvl3pPr>
            <a:lvl4pPr marL="2272438" indent="-396651" algn="l" rtl="0" eaLnBrk="0" fontAlgn="base" hangingPunct="0">
              <a:lnSpc>
                <a:spcPct val="80000"/>
              </a:lnSpc>
              <a:spcBef>
                <a:spcPts val="1631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anose="05020102010507070707" pitchFamily="18" charset="2"/>
              <a:buChar char="¡"/>
              <a:defRPr sz="2339" spc="-25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cs typeface="ヒラギノ角ゴ ProN W3"/>
                <a:sym typeface="Calibri" panose="020F0502020204030204" pitchFamily="34" charset="0"/>
              </a:defRPr>
            </a:lvl4pPr>
            <a:lvl5pPr marL="2927009" indent="-322401" algn="l" rtl="0" eaLnBrk="0" fontAlgn="base" hangingPunct="0">
              <a:lnSpc>
                <a:spcPct val="80000"/>
              </a:lnSpc>
              <a:spcBef>
                <a:spcPts val="1262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anose="05020102010507070707" pitchFamily="18" charset="2"/>
              <a:buChar char="¡"/>
              <a:defRPr spc="-12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cs typeface="ヒラギノ角ゴ ProN W3"/>
                <a:sym typeface="Calibri" panose="020F0502020204030204" pitchFamily="34" charset="0"/>
              </a:defRPr>
            </a:lvl5pPr>
            <a:lvl6pPr marL="3776657" indent="-368455" algn="l" rtl="0" fontAlgn="base">
              <a:lnSpc>
                <a:spcPct val="80000"/>
              </a:lnSpc>
              <a:spcBef>
                <a:spcPts val="1269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itchFamily="18" charset="2"/>
              <a:buChar char="¡"/>
              <a:defRPr sz="2215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sym typeface="Calibri" pitchFamily="34" charset="0"/>
              </a:defRPr>
            </a:lvl6pPr>
            <a:lvl7pPr marL="4191169" indent="-368455" algn="l" rtl="0" fontAlgn="base">
              <a:lnSpc>
                <a:spcPct val="80000"/>
              </a:lnSpc>
              <a:spcBef>
                <a:spcPts val="1269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itchFamily="18" charset="2"/>
              <a:buChar char="¡"/>
              <a:defRPr sz="2215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sym typeface="Calibri" pitchFamily="34" charset="0"/>
              </a:defRPr>
            </a:lvl7pPr>
            <a:lvl8pPr marL="4605681" indent="-368455" algn="l" rtl="0" fontAlgn="base">
              <a:lnSpc>
                <a:spcPct val="80000"/>
              </a:lnSpc>
              <a:spcBef>
                <a:spcPts val="1269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itchFamily="18" charset="2"/>
              <a:buChar char="¡"/>
              <a:defRPr sz="2215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sym typeface="Calibri" pitchFamily="34" charset="0"/>
              </a:defRPr>
            </a:lvl8pPr>
            <a:lvl9pPr marL="5020192" indent="-368455" algn="l" rtl="0" fontAlgn="base">
              <a:lnSpc>
                <a:spcPct val="80000"/>
              </a:lnSpc>
              <a:spcBef>
                <a:spcPts val="1269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itchFamily="18" charset="2"/>
              <a:buChar char="¡"/>
              <a:defRPr sz="2215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sym typeface="Calibri" pitchFamily="34" charset="0"/>
              </a:defRPr>
            </a:lvl9pPr>
          </a:lstStyle>
          <a:p>
            <a:pPr>
              <a:spcBef>
                <a:spcPts val="2901"/>
              </a:spcBef>
              <a:defRPr/>
            </a:pPr>
            <a:r>
              <a:rPr lang="en-US" kern="0" dirty="0">
                <a:sym typeface="Calibri Bold" pitchFamily="-32" charset="0"/>
              </a:rPr>
              <a:t>Content: </a:t>
            </a:r>
            <a:r>
              <a:rPr lang="en-US" b="0" kern="0" dirty="0">
                <a:sym typeface="Calibri Bold" pitchFamily="-32" charset="0"/>
              </a:rPr>
              <a:t>Rendering engine </a:t>
            </a:r>
            <a:r>
              <a:rPr lang="en-US" i="1" kern="0" dirty="0">
                <a:sym typeface="Calibri Bold" pitchFamily="-32" charset="0"/>
              </a:rPr>
              <a:t>internals</a:t>
            </a:r>
          </a:p>
          <a:p>
            <a:pPr>
              <a:spcBef>
                <a:spcPts val="2901"/>
              </a:spcBef>
              <a:defRPr/>
            </a:pPr>
            <a:r>
              <a:rPr lang="en-US" kern="0" dirty="0">
                <a:sym typeface="Calibri Bold" pitchFamily="-32" charset="0"/>
              </a:rPr>
              <a:t>Challenges </a:t>
            </a:r>
          </a:p>
          <a:p>
            <a:pPr lvl="1">
              <a:spcBef>
                <a:spcPts val="1904"/>
              </a:spcBef>
              <a:defRPr/>
            </a:pPr>
            <a:r>
              <a:rPr lang="en-US" kern="0" dirty="0">
                <a:cs typeface="+mn-cs"/>
                <a:sym typeface="Calibri Bold" pitchFamily="-32" charset="0"/>
              </a:rPr>
              <a:t>Architectural: how to structure reusable </a:t>
            </a:r>
            <a:r>
              <a:rPr lang="en-US" b="1" kern="0" dirty="0">
                <a:cs typeface="+mn-cs"/>
                <a:sym typeface="Calibri Bold" pitchFamily="-32" charset="0"/>
              </a:rPr>
              <a:t>software modules</a:t>
            </a:r>
          </a:p>
          <a:p>
            <a:pPr lvl="1">
              <a:spcBef>
                <a:spcPts val="1904"/>
              </a:spcBef>
              <a:defRPr/>
            </a:pPr>
            <a:r>
              <a:rPr lang="en-US" kern="0" dirty="0">
                <a:cs typeface="+mn-cs"/>
                <a:sym typeface="Calibri Bold" pitchFamily="-32" charset="0"/>
              </a:rPr>
              <a:t>Technical: how to use hardware </a:t>
            </a:r>
            <a:r>
              <a:rPr lang="en-US" b="1" kern="0" dirty="0">
                <a:cs typeface="+mn-cs"/>
                <a:sym typeface="Calibri Bold" pitchFamily="-32" charset="0"/>
              </a:rPr>
              <a:t>efficiently</a:t>
            </a:r>
          </a:p>
          <a:p>
            <a:pPr lvl="1">
              <a:spcBef>
                <a:spcPts val="1904"/>
              </a:spcBef>
              <a:defRPr/>
            </a:pPr>
            <a:r>
              <a:rPr lang="en-US" kern="0" dirty="0">
                <a:cs typeface="+mn-cs"/>
                <a:sym typeface="Calibri Bold" pitchFamily="-32" charset="0"/>
              </a:rPr>
              <a:t>Dealing with tradeoffs: </a:t>
            </a:r>
            <a:r>
              <a:rPr lang="en-US" b="1" kern="0" dirty="0">
                <a:cs typeface="+mn-cs"/>
                <a:sym typeface="Calibri Bold" pitchFamily="-32" charset="0"/>
              </a:rPr>
              <a:t>usability </a:t>
            </a:r>
            <a:r>
              <a:rPr lang="en-US" kern="0" dirty="0">
                <a:cs typeface="+mn-cs"/>
                <a:sym typeface="Calibri Bold" pitchFamily="-32" charset="0"/>
              </a:rPr>
              <a:t>vs </a:t>
            </a:r>
            <a:r>
              <a:rPr lang="en-US" b="1" kern="0" dirty="0">
                <a:cs typeface="+mn-cs"/>
                <a:sym typeface="Calibri Bold" pitchFamily="-32" charset="0"/>
              </a:rPr>
              <a:t>performance</a:t>
            </a:r>
          </a:p>
          <a:p>
            <a:pPr>
              <a:spcBef>
                <a:spcPts val="2901"/>
              </a:spcBef>
              <a:defRPr/>
            </a:pPr>
            <a:r>
              <a:rPr lang="en-US" kern="0" dirty="0">
                <a:cs typeface="+mn-cs"/>
                <a:sym typeface="Calibri Bold" pitchFamily="-32" charset="0"/>
              </a:rPr>
              <a:t>Topics</a:t>
            </a:r>
          </a:p>
          <a:p>
            <a:pPr lvl="1">
              <a:spcBef>
                <a:spcPts val="1904"/>
              </a:spcBef>
              <a:defRPr/>
            </a:pPr>
            <a:r>
              <a:rPr lang="en-US" dirty="0"/>
              <a:t>Graphics APIs </a:t>
            </a:r>
            <a:r>
              <a:rPr lang="en-US" b="1" dirty="0"/>
              <a:t>Insights</a:t>
            </a:r>
            <a:r>
              <a:rPr lang="en-US" dirty="0"/>
              <a:t> (OpenGL, Direct3D, </a:t>
            </a:r>
            <a:r>
              <a:rPr lang="en-US" dirty="0" err="1"/>
              <a:t>Vulkan</a:t>
            </a:r>
            <a:r>
              <a:rPr lang="en-US" dirty="0"/>
              <a:t>,..)</a:t>
            </a:r>
          </a:p>
          <a:p>
            <a:pPr lvl="1">
              <a:spcBef>
                <a:spcPts val="1904"/>
              </a:spcBef>
              <a:defRPr/>
            </a:pPr>
            <a:r>
              <a:rPr lang="en-US" dirty="0"/>
              <a:t>Scene representation,  </a:t>
            </a:r>
            <a:r>
              <a:rPr lang="en-US" b="1" dirty="0"/>
              <a:t>domain specific languages</a:t>
            </a:r>
          </a:p>
          <a:p>
            <a:pPr lvl="1">
              <a:spcBef>
                <a:spcPts val="1904"/>
              </a:spcBef>
              <a:defRPr/>
            </a:pPr>
            <a:r>
              <a:rPr lang="en-US" dirty="0"/>
              <a:t>performance </a:t>
            </a:r>
            <a:r>
              <a:rPr lang="en-US" b="1" dirty="0"/>
              <a:t>optimization</a:t>
            </a:r>
            <a:r>
              <a:rPr lang="en-US" dirty="0"/>
              <a:t> and </a:t>
            </a:r>
            <a:r>
              <a:rPr lang="en-US" b="1" dirty="0"/>
              <a:t>data structures</a:t>
            </a:r>
          </a:p>
          <a:p>
            <a:pPr lvl="1">
              <a:spcBef>
                <a:spcPts val="1904"/>
              </a:spcBef>
              <a:defRPr/>
            </a:pPr>
            <a:r>
              <a:rPr lang="en-US" kern="0" dirty="0">
                <a:cs typeface="+mn-cs"/>
                <a:sym typeface="Calibri Bold" pitchFamily="-32" charset="0"/>
              </a:rPr>
              <a:t>Systematic performance evaluation</a:t>
            </a:r>
          </a:p>
          <a:p>
            <a:pPr marL="384927" lvl="1" indent="0">
              <a:spcBef>
                <a:spcPts val="1904"/>
              </a:spcBef>
              <a:buNone/>
              <a:defRPr/>
            </a:pP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9206" y="1357298"/>
            <a:ext cx="3178523" cy="60678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>
            <a:off x="8239140" y="3286124"/>
            <a:ext cx="3413948" cy="5568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ts val="3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</a:pPr>
            <a:r>
              <a:rPr kumimoji="0" lang="de-AT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ヒラギノ角ゴ ProN W6" pitchFamily="-32" charset="-128"/>
                <a:sym typeface="Calibri Bold" pitchFamily="-32" charset="0"/>
              </a:rPr>
              <a:t>Scene</a:t>
            </a:r>
            <a:r>
              <a:rPr kumimoji="0" lang="de-AT" sz="3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ヒラギノ角ゴ ProN W6" pitchFamily="-32" charset="-128"/>
                <a:sym typeface="Calibri Bold" pitchFamily="-32" charset="0"/>
              </a:rPr>
              <a:t> description</a:t>
            </a:r>
            <a:endParaRPr kumimoji="0" lang="de-A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ヒラギノ角ゴ ProN W6" pitchFamily="-32" charset="-128"/>
              <a:sym typeface="Calibri Bold" pitchFamily="-32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239140" y="4214818"/>
            <a:ext cx="3429024" cy="5568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3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</a:pPr>
            <a:r>
              <a:rPr lang="de-AT" sz="3600" dirty="0">
                <a:ea typeface="ヒラギノ角ゴ ProN W6" pitchFamily="-32" charset="-128"/>
                <a:sym typeface="Calibri Bold" pitchFamily="-32" charset="0"/>
              </a:rPr>
              <a:t>Optimization</a:t>
            </a:r>
            <a:endParaRPr kumimoji="0" lang="de-A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ヒラギノ角ゴ ProN W6" pitchFamily="-32" charset="-128"/>
              <a:sym typeface="Calibri Bold" pitchFamily="-32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239140" y="5086694"/>
            <a:ext cx="3429024" cy="5568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3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</a:pPr>
            <a:r>
              <a:rPr kumimoji="0" lang="de-AT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ヒラギノ角ゴ ProN W6" pitchFamily="-32" charset="-128"/>
                <a:sym typeface="Calibri Bold" pitchFamily="-32" charset="0"/>
              </a:rPr>
              <a:t>GPU code</a:t>
            </a:r>
          </a:p>
        </p:txBody>
      </p: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 bwMode="auto">
          <a:xfrm rot="16200000" flipH="1">
            <a:off x="9763978" y="4025144"/>
            <a:ext cx="371810" cy="753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 bwMode="auto">
          <a:xfrm rot="5400000">
            <a:off x="9796156" y="4929198"/>
            <a:ext cx="314992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806972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More information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7368" y="966886"/>
            <a:ext cx="11393862" cy="5891114"/>
          </a:xfrm>
          <a:prstGeom prst="rect">
            <a:avLst/>
          </a:prstGeom>
        </p:spPr>
        <p:txBody>
          <a:bodyPr/>
          <a:lstStyle>
            <a:lvl1pPr marL="64480" algn="l" rtl="0" eaLnBrk="0" fontAlgn="base" hangingPunct="0">
              <a:lnSpc>
                <a:spcPct val="80000"/>
              </a:lnSpc>
              <a:spcBef>
                <a:spcPts val="2908"/>
              </a:spcBef>
              <a:spcAft>
                <a:spcPct val="0"/>
              </a:spcAft>
              <a:buClr>
                <a:srgbClr val="BFD630"/>
              </a:buClr>
              <a:buFont typeface="Wingdings 2" panose="05020102010507070707" pitchFamily="18" charset="2"/>
              <a:defRPr sz="2700" b="1">
                <a:solidFill>
                  <a:schemeClr val="tx1"/>
                </a:solidFill>
                <a:latin typeface="Calibri" pitchFamily="34" charset="0"/>
                <a:ea typeface="+mn-ea"/>
                <a:cs typeface="ヒラギノ角ゴ ProN W6"/>
                <a:sym typeface="Calibri Bold" panose="020F0702030404030204" pitchFamily="34" charset="0"/>
              </a:defRPr>
            </a:lvl1pPr>
            <a:lvl2pPr marL="836288" indent="-451361" algn="l" rtl="0" eaLnBrk="0" fontAlgn="base" hangingPunct="0">
              <a:lnSpc>
                <a:spcPct val="80000"/>
              </a:lnSpc>
              <a:spcBef>
                <a:spcPts val="1908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anose="05020102010507070707" pitchFamily="18" charset="2"/>
              <a:buChar char="¡"/>
              <a:defRPr sz="2400" spc="-49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cs typeface="ヒラギノ角ゴ ProN W3"/>
                <a:sym typeface="Calibri" panose="020F0502020204030204" pitchFamily="34" charset="0"/>
              </a:defRPr>
            </a:lvl2pPr>
            <a:lvl3pPr marL="1553385" indent="-396651" algn="l" rtl="0" eaLnBrk="0" fontAlgn="base" hangingPunct="0">
              <a:lnSpc>
                <a:spcPct val="80000"/>
              </a:lnSpc>
              <a:spcBef>
                <a:spcPts val="1908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anose="05020102010507070707" pitchFamily="18" charset="2"/>
              <a:buChar char="¡"/>
              <a:defRPr sz="2100" spc="-37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cs typeface="ヒラギノ角ゴ ProN W3"/>
                <a:sym typeface="Calibri" panose="020F0502020204030204" pitchFamily="34" charset="0"/>
              </a:defRPr>
            </a:lvl3pPr>
            <a:lvl4pPr marL="2272438" indent="-396651" algn="l" rtl="0" eaLnBrk="0" fontAlgn="base" hangingPunct="0">
              <a:lnSpc>
                <a:spcPct val="80000"/>
              </a:lnSpc>
              <a:spcBef>
                <a:spcPts val="1631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anose="05020102010507070707" pitchFamily="18" charset="2"/>
              <a:buChar char="¡"/>
              <a:defRPr sz="2339" spc="-25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cs typeface="ヒラギノ角ゴ ProN W3"/>
                <a:sym typeface="Calibri" panose="020F0502020204030204" pitchFamily="34" charset="0"/>
              </a:defRPr>
            </a:lvl4pPr>
            <a:lvl5pPr marL="2927009" indent="-322401" algn="l" rtl="0" eaLnBrk="0" fontAlgn="base" hangingPunct="0">
              <a:lnSpc>
                <a:spcPct val="80000"/>
              </a:lnSpc>
              <a:spcBef>
                <a:spcPts val="1262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anose="05020102010507070707" pitchFamily="18" charset="2"/>
              <a:buChar char="¡"/>
              <a:defRPr spc="-12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cs typeface="ヒラギノ角ゴ ProN W3"/>
                <a:sym typeface="Calibri" panose="020F0502020204030204" pitchFamily="34" charset="0"/>
              </a:defRPr>
            </a:lvl5pPr>
            <a:lvl6pPr marL="3776657" indent="-368455" algn="l" rtl="0" fontAlgn="base">
              <a:lnSpc>
                <a:spcPct val="80000"/>
              </a:lnSpc>
              <a:spcBef>
                <a:spcPts val="1269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itchFamily="18" charset="2"/>
              <a:buChar char="¡"/>
              <a:defRPr sz="2215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sym typeface="Calibri" pitchFamily="34" charset="0"/>
              </a:defRPr>
            </a:lvl6pPr>
            <a:lvl7pPr marL="4191169" indent="-368455" algn="l" rtl="0" fontAlgn="base">
              <a:lnSpc>
                <a:spcPct val="80000"/>
              </a:lnSpc>
              <a:spcBef>
                <a:spcPts val="1269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itchFamily="18" charset="2"/>
              <a:buChar char="¡"/>
              <a:defRPr sz="2215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sym typeface="Calibri" pitchFamily="34" charset="0"/>
              </a:defRPr>
            </a:lvl7pPr>
            <a:lvl8pPr marL="4605681" indent="-368455" algn="l" rtl="0" fontAlgn="base">
              <a:lnSpc>
                <a:spcPct val="80000"/>
              </a:lnSpc>
              <a:spcBef>
                <a:spcPts val="1269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itchFamily="18" charset="2"/>
              <a:buChar char="¡"/>
              <a:defRPr sz="2215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sym typeface="Calibri" pitchFamily="34" charset="0"/>
              </a:defRPr>
            </a:lvl8pPr>
            <a:lvl9pPr marL="5020192" indent="-368455" algn="l" rtl="0" fontAlgn="base">
              <a:lnSpc>
                <a:spcPct val="80000"/>
              </a:lnSpc>
              <a:spcBef>
                <a:spcPts val="1269"/>
              </a:spcBef>
              <a:spcAft>
                <a:spcPct val="0"/>
              </a:spcAft>
              <a:buClr>
                <a:srgbClr val="BFD630"/>
              </a:buClr>
              <a:buSzPct val="100000"/>
              <a:buFont typeface="Wingdings 2" pitchFamily="18" charset="2"/>
              <a:buChar char="¡"/>
              <a:defRPr sz="2215">
                <a:solidFill>
                  <a:schemeClr val="tx1"/>
                </a:solidFill>
                <a:latin typeface="Calibri" pitchFamily="34" charset="0"/>
                <a:ea typeface="ヒラギノ角ゴ ProN W3" pitchFamily="-32" charset="-128"/>
                <a:sym typeface="Calibri" pitchFamily="34" charset="0"/>
              </a:defRPr>
            </a:lvl9pPr>
          </a:lstStyle>
          <a:p>
            <a:pPr>
              <a:spcBef>
                <a:spcPts val="2901"/>
              </a:spcBef>
              <a:defRPr/>
            </a:pPr>
            <a:r>
              <a:rPr lang="en-US" kern="0" dirty="0">
                <a:sym typeface="Calibri Bold" pitchFamily="-32" charset="0"/>
              </a:rPr>
              <a:t>Organization</a:t>
            </a:r>
          </a:p>
          <a:p>
            <a:pPr lvl="1">
              <a:spcBef>
                <a:spcPts val="1904"/>
              </a:spcBef>
              <a:defRPr/>
            </a:pPr>
            <a:r>
              <a:rPr lang="en-US" kern="0" dirty="0">
                <a:cs typeface="+mn-cs"/>
                <a:sym typeface="Calibri Bold" pitchFamily="-32" charset="0"/>
              </a:rPr>
              <a:t>3 ECTS ~ half lecture, half exercise (see TISS):</a:t>
            </a:r>
            <a:endParaRPr lang="en-US" sz="2400" kern="0" spc="-49" dirty="0">
              <a:cs typeface="+mn-cs"/>
              <a:sym typeface="Calibri Bold" pitchFamily="-32" charset="0"/>
            </a:endParaRPr>
          </a:p>
          <a:p>
            <a:pPr lvl="2">
              <a:spcBef>
                <a:spcPts val="1904"/>
              </a:spcBef>
              <a:defRPr/>
            </a:pPr>
            <a:r>
              <a:rPr lang="en-US" kern="0" dirty="0">
                <a:cs typeface="+mn-cs"/>
                <a:sym typeface="Calibri Bold" pitchFamily="-32" charset="0"/>
              </a:rPr>
              <a:t>rendering engine component, </a:t>
            </a:r>
            <a:br>
              <a:rPr lang="en-US" kern="0" dirty="0">
                <a:cs typeface="+mn-cs"/>
                <a:sym typeface="Calibri Bold" pitchFamily="-32" charset="0"/>
              </a:rPr>
            </a:br>
            <a:r>
              <a:rPr lang="en-US" kern="0" dirty="0">
                <a:cs typeface="+mn-cs"/>
                <a:sym typeface="Calibri Bold" pitchFamily="-32" charset="0"/>
              </a:rPr>
              <a:t>optimization technique,</a:t>
            </a:r>
            <a:r>
              <a:rPr lang="en-AT" kern="0" dirty="0">
                <a:cs typeface="+mn-cs"/>
                <a:sym typeface="Calibri Bold" pitchFamily="-32" charset="0"/>
              </a:rPr>
              <a:t>…</a:t>
            </a:r>
            <a:endParaRPr lang="en-US" kern="0" dirty="0">
              <a:cs typeface="+mn-cs"/>
              <a:sym typeface="Calibri Bold" pitchFamily="-32" charset="0"/>
            </a:endParaRPr>
          </a:p>
          <a:p>
            <a:pPr lvl="1">
              <a:spcBef>
                <a:spcPts val="1904"/>
              </a:spcBef>
              <a:defRPr/>
            </a:pPr>
            <a:r>
              <a:rPr lang="en-US" kern="0" dirty="0">
                <a:cs typeface="+mn-cs"/>
                <a:sym typeface="Calibri Bold" pitchFamily="-32" charset="0"/>
              </a:rPr>
              <a:t>Monday, </a:t>
            </a:r>
            <a:r>
              <a:rPr lang="de-AT" kern="0" dirty="0">
                <a:cs typeface="+mn-cs"/>
              </a:rPr>
              <a:t>16:15 (s.t.)-17:45, Seminarraum 186</a:t>
            </a:r>
          </a:p>
          <a:p>
            <a:pPr lvl="1">
              <a:spcBef>
                <a:spcPts val="1904"/>
              </a:spcBef>
              <a:defRPr/>
            </a:pPr>
            <a:r>
              <a:rPr lang="de-AT" kern="0" dirty="0">
                <a:cs typeface="+mn-cs"/>
                <a:sym typeface="Calibri Bold" pitchFamily="-32" charset="0"/>
              </a:rPr>
              <a:t>First lecture: </a:t>
            </a:r>
            <a:r>
              <a:rPr lang="de-AT" b="1" kern="0" dirty="0">
                <a:cs typeface="+mn-cs"/>
                <a:sym typeface="Calibri Bold" pitchFamily="-32" charset="0"/>
              </a:rPr>
              <a:t>06.03.2023</a:t>
            </a:r>
            <a:endParaRPr lang="en-US" b="1" kern="0" dirty="0">
              <a:cs typeface="+mn-cs"/>
              <a:sym typeface="Calibri Bold" pitchFamily="-32" charset="0"/>
            </a:endParaRPr>
          </a:p>
          <a:p>
            <a:pPr>
              <a:spcBef>
                <a:spcPts val="2901"/>
              </a:spcBef>
              <a:defRPr/>
            </a:pPr>
            <a:r>
              <a:rPr lang="en-US" kern="0" dirty="0">
                <a:cs typeface="+mn-cs"/>
                <a:sym typeface="Calibri Bold" pitchFamily="-32" charset="0"/>
              </a:rPr>
              <a:t>Background</a:t>
            </a:r>
          </a:p>
          <a:p>
            <a:pPr lvl="1">
              <a:spcBef>
                <a:spcPts val="1904"/>
              </a:spcBef>
              <a:defRPr/>
            </a:pPr>
            <a:r>
              <a:rPr lang="en-US" dirty="0"/>
              <a:t>Lecturers bring together academic and industry experience</a:t>
            </a:r>
          </a:p>
          <a:p>
            <a:pPr lvl="1">
              <a:spcBef>
                <a:spcPts val="1904"/>
              </a:spcBef>
              <a:defRPr/>
            </a:pPr>
            <a:r>
              <a:rPr lang="en-US" dirty="0"/>
              <a:t>The lecture combines:</a:t>
            </a:r>
          </a:p>
          <a:p>
            <a:pPr lvl="2">
              <a:spcBef>
                <a:spcPts val="1904"/>
              </a:spcBef>
              <a:defRPr/>
            </a:pPr>
            <a:r>
              <a:rPr lang="en-US" sz="2400" dirty="0"/>
              <a:t>State of the art rendering engine architecture and implementation</a:t>
            </a:r>
          </a:p>
          <a:p>
            <a:pPr lvl="2">
              <a:spcBef>
                <a:spcPts val="1904"/>
              </a:spcBef>
              <a:defRPr/>
            </a:pPr>
            <a:r>
              <a:rPr lang="en-US" sz="2400" dirty="0"/>
              <a:t>Years of rendering engine development experience (in research and industry)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3890" y="71414"/>
            <a:ext cx="51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/>
              <a:t>see also:</a:t>
            </a:r>
          </a:p>
          <a:p>
            <a:r>
              <a:rPr lang="de-AT" sz="2000" dirty="0">
                <a:hlinkClick r:id="rId2"/>
              </a:rPr>
              <a:t>https://www.cg.tuwien.ac.at/courses/RendEng/</a:t>
            </a:r>
            <a:endParaRPr lang="de-AT" sz="2000" dirty="0"/>
          </a:p>
        </p:txBody>
      </p:sp>
      <p:pic>
        <p:nvPicPr>
          <p:cNvPr id="1026" name="Picture 2" descr="https://www.cg.tuwien.ac.at/courses/RendEng/teas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9074" y="1000108"/>
            <a:ext cx="4071966" cy="248135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&amp; Bullets">
  <a:themeElements>
    <a:clrScheme name="Title &amp; Bullets 3">
      <a:dk1>
        <a:srgbClr val="000000"/>
      </a:dk1>
      <a:lt1>
        <a:srgbClr val="FFFFFF"/>
      </a:lt1>
      <a:dk2>
        <a:srgbClr val="545454"/>
      </a:dk2>
      <a:lt2>
        <a:srgbClr val="808080"/>
      </a:lt2>
      <a:accent1>
        <a:srgbClr val="BFD630"/>
      </a:accent1>
      <a:accent2>
        <a:srgbClr val="F9B03D"/>
      </a:accent2>
      <a:accent3>
        <a:srgbClr val="FFFFFF"/>
      </a:accent3>
      <a:accent4>
        <a:srgbClr val="000000"/>
      </a:accent4>
      <a:accent5>
        <a:srgbClr val="DCE8AD"/>
      </a:accent5>
      <a:accent6>
        <a:srgbClr val="E29F36"/>
      </a:accent6>
      <a:hlink>
        <a:srgbClr val="58ABDC"/>
      </a:hlink>
      <a:folHlink>
        <a:srgbClr val="216F9F"/>
      </a:folHlink>
    </a:clrScheme>
    <a:fontScheme name="Title &amp; Bullets">
      <a:majorFont>
        <a:latin typeface="Calibri Bold"/>
        <a:ea typeface="ヒラギノ角ゴ ProN W6"/>
        <a:cs typeface=""/>
      </a:majorFont>
      <a:minorFont>
        <a:latin typeface="Calibri Bol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50800" tIns="50800" rIns="50800" bIns="50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ts val="3200"/>
          </a:spcBef>
          <a:spcAft>
            <a:spcPct val="0"/>
          </a:spcAft>
          <a:buClr>
            <a:schemeClr val="accent1"/>
          </a:buClr>
          <a:buSzPct val="85000"/>
          <a:buFont typeface="Wingdings 2" pitchFamily="18" charset="2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ヒラギノ角ゴ ProN W6" pitchFamily="-32" charset="-128"/>
            <a:sym typeface="Calibri Bold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50800" tIns="50800" rIns="50800" bIns="50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ts val="3200"/>
          </a:spcBef>
          <a:spcAft>
            <a:spcPct val="0"/>
          </a:spcAft>
          <a:buClr>
            <a:schemeClr val="accent1"/>
          </a:buClr>
          <a:buSzPct val="85000"/>
          <a:buFont typeface="Wingdings 2" pitchFamily="18" charset="2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ヒラギノ角ゴ ProN W6" pitchFamily="-32" charset="-128"/>
            <a:sym typeface="Calibri Bold" pitchFamily="-32" charset="0"/>
          </a:defRPr>
        </a:defPPr>
      </a:lstStyle>
    </a:lnDef>
  </a:objectDefaults>
  <a:extraClrSchemeLst>
    <a:extraClrScheme>
      <a:clrScheme name="Title &amp; Bullets 1">
        <a:dk1>
          <a:srgbClr val="404040"/>
        </a:dk1>
        <a:lt1>
          <a:srgbClr val="FFFFFF"/>
        </a:lt1>
        <a:dk2>
          <a:srgbClr val="000000"/>
        </a:dk2>
        <a:lt2>
          <a:srgbClr val="808080"/>
        </a:lt2>
        <a:accent1>
          <a:srgbClr val="B1CF21"/>
        </a:accent1>
        <a:accent2>
          <a:srgbClr val="F9B03D"/>
        </a:accent2>
        <a:accent3>
          <a:srgbClr val="FFFFFF"/>
        </a:accent3>
        <a:accent4>
          <a:srgbClr val="353535"/>
        </a:accent4>
        <a:accent5>
          <a:srgbClr val="D5E4AB"/>
        </a:accent5>
        <a:accent6>
          <a:srgbClr val="E29F36"/>
        </a:accent6>
        <a:hlink>
          <a:srgbClr val="58ABDC"/>
        </a:hlink>
        <a:folHlink>
          <a:srgbClr val="58ABD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Bullets 2">
        <a:dk1>
          <a:srgbClr val="000000"/>
        </a:dk1>
        <a:lt1>
          <a:srgbClr val="FFFFFF"/>
        </a:lt1>
        <a:dk2>
          <a:srgbClr val="545454"/>
        </a:dk2>
        <a:lt2>
          <a:srgbClr val="808080"/>
        </a:lt2>
        <a:accent1>
          <a:srgbClr val="B1CF21"/>
        </a:accent1>
        <a:accent2>
          <a:srgbClr val="F9B03D"/>
        </a:accent2>
        <a:accent3>
          <a:srgbClr val="FFFFFF"/>
        </a:accent3>
        <a:accent4>
          <a:srgbClr val="000000"/>
        </a:accent4>
        <a:accent5>
          <a:srgbClr val="D5E4AB"/>
        </a:accent5>
        <a:accent6>
          <a:srgbClr val="E29F36"/>
        </a:accent6>
        <a:hlink>
          <a:srgbClr val="58ABDC"/>
        </a:hlink>
        <a:folHlink>
          <a:srgbClr val="58ABD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Bullets 3">
        <a:dk1>
          <a:srgbClr val="000000"/>
        </a:dk1>
        <a:lt1>
          <a:srgbClr val="FFFFFF"/>
        </a:lt1>
        <a:dk2>
          <a:srgbClr val="545454"/>
        </a:dk2>
        <a:lt2>
          <a:srgbClr val="808080"/>
        </a:lt2>
        <a:accent1>
          <a:srgbClr val="BFD630"/>
        </a:accent1>
        <a:accent2>
          <a:srgbClr val="F9B03D"/>
        </a:accent2>
        <a:accent3>
          <a:srgbClr val="FFFFFF"/>
        </a:accent3>
        <a:accent4>
          <a:srgbClr val="000000"/>
        </a:accent4>
        <a:accent5>
          <a:srgbClr val="DCE8AD"/>
        </a:accent5>
        <a:accent6>
          <a:srgbClr val="E29F36"/>
        </a:accent6>
        <a:hlink>
          <a:srgbClr val="58ABDC"/>
        </a:hlink>
        <a:folHlink>
          <a:srgbClr val="216F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245</Words>
  <Characters>0</Characters>
  <Application>Microsoft Office PowerPoint</Application>
  <PresentationFormat>Breitbild</PresentationFormat>
  <Lines>0</Lines>
  <Paragraphs>35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Bold</vt:lpstr>
      <vt:lpstr>Wingdings 2</vt:lpstr>
      <vt:lpstr>Title &amp; Bullets</vt:lpstr>
      <vt:lpstr>VU Design and Implementation of a Rendering Engine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rft</dc:creator>
  <cp:lastModifiedBy>Harald Steinlechner</cp:lastModifiedBy>
  <cp:revision>118</cp:revision>
  <dcterms:modified xsi:type="dcterms:W3CDTF">2023-01-18T10:15:18Z</dcterms:modified>
</cp:coreProperties>
</file>