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2" r:id="rId10"/>
    <p:sldId id="257" r:id="rId11"/>
    <p:sldId id="266" r:id="rId12"/>
    <p:sldId id="267" r:id="rId13"/>
    <p:sldId id="270" r:id="rId14"/>
    <p:sldId id="271" r:id="rId15"/>
    <p:sldId id="277" r:id="rId16"/>
    <p:sldId id="269" r:id="rId17"/>
    <p:sldId id="273" r:id="rId18"/>
    <p:sldId id="272" r:id="rId19"/>
    <p:sldId id="276" r:id="rId20"/>
    <p:sldId id="274" r:id="rId21"/>
    <p:sldId id="26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5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2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2E57F0-A0C8-4BD3-81D3-FB49FC2F4AC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datasciencecentral.com/probability-and-statistics/null-hypothesis/#stat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Влияние И.С.Тургенева на китайских авторов 20 века.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примере авторов </a:t>
            </a:r>
            <a:r>
              <a:rPr lang="ru-RU" dirty="0"/>
              <a:t>Ба Цзинь, Ай </a:t>
            </a:r>
            <a:r>
              <a:rPr lang="ru-RU" dirty="0" smtClean="0"/>
              <a:t>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7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1767" t="41169" r="13303" b="6311"/>
          <a:stretch/>
        </p:blipFill>
        <p:spPr bwMode="auto">
          <a:xfrm>
            <a:off x="0" y="114300"/>
            <a:ext cx="12087225" cy="6057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510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 результате получилось 37 частей по 10000</a:t>
            </a:r>
            <a:r>
              <a:rPr lang="en-US" dirty="0" smtClean="0"/>
              <a:t> </a:t>
            </a:r>
            <a:r>
              <a:rPr lang="ru-RU" dirty="0" smtClean="0"/>
              <a:t>слововхождений для каждого из корпусов (бОльшие корпуса были урезаны под самый маленький).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Для каждых 10000 вхождений был подсчитан ожидаемый результат наблюдений (1</a:t>
            </a:r>
            <a:r>
              <a:rPr lang="en-US" dirty="0" smtClean="0"/>
              <a:t>/17*10000)</a:t>
            </a:r>
            <a:r>
              <a:rPr lang="ru-RU" dirty="0" smtClean="0"/>
              <a:t>, который был отражен на графике в виде красной пунктирной линии.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78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86602"/>
            <a:ext cx="7829880" cy="53321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350" y="1853416"/>
            <a:ext cx="41243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 smtClean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(.,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geom_histogram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'identity'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"#1CCCC6"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"Word count"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Kitaycy-turgenevcy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Kitaycy-turgenevcy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first 10000"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geom_hline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yintercept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b="1" dirty="0" err="1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POS_count_expected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lty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theme_minimal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945" y="286603"/>
            <a:ext cx="7620660" cy="51896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" y="1737360"/>
            <a:ext cx="44554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prostokitaycy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prostokitaycy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 smtClean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prostokitaycy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(.,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geom_histogram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'identity'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"pink"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"Word count"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Prostokitaycy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Prostokitaycy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random 10000"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geom_hline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yintercept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b="1" dirty="0" err="1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POS_count_expected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lty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theme_minimal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0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70" y="415065"/>
            <a:ext cx="7620660" cy="5189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" y="1737360"/>
            <a:ext cx="44268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turgenev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turgenev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 smtClean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turgenev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(.,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geom_histogram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'identity'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"#CC79A7"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"Word count"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"Turgenev"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"Turgenev random 10000"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geom_hline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yintercept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b="1" dirty="0" err="1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POS_count_expected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lty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theme_minimal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8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Далее предполагалось использовать хи-квадрат для проверки нулевой гипотезы</a:t>
            </a:r>
            <a:r>
              <a:rPr lang="ru-RU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1. Нулевая гипотеза – ничего не зависит </a:t>
            </a:r>
            <a:r>
              <a:rPr lang="ru-RU" dirty="0"/>
              <a:t>друг от друга. Части речи </a:t>
            </a:r>
            <a:r>
              <a:rPr lang="ru-RU" dirty="0" smtClean="0"/>
              <a:t>обычных китайцев </a:t>
            </a:r>
            <a:r>
              <a:rPr lang="ru-RU" dirty="0"/>
              <a:t>и китайцев-тургеневцев не зависят друг от друга. </a:t>
            </a:r>
          </a:p>
          <a:p>
            <a:pPr>
              <a:lnSpc>
                <a:spcPct val="150000"/>
              </a:lnSpc>
            </a:pPr>
            <a:r>
              <a:rPr lang="ru-RU" dirty="0"/>
              <a:t>Альтернативная гипотеза – части речи китайцев-тургеневцев зависят от </a:t>
            </a:r>
            <a:r>
              <a:rPr lang="ru-RU" dirty="0" smtClean="0"/>
              <a:t>китайцев обычных.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8765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08860"/>
            <a:ext cx="5981701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ADJF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"ADJF"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x1kitturg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ADJF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x1kitNEturg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ADJF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prostokitaycy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(x1kitturg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POS_count,x1kitNEturg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cases in table: 37 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factors: 2 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Test for independence of all factors: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1221,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1190, p-value = 0.2599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6480" y="2322195"/>
            <a:ext cx="6096000" cy="409855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CONJ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"CONJ"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x2kitturg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CONJ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x2kitNEturg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CONJ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prostokitaycy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(x2kitturg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POS_count,x2kitNEturg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cases in table: 37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factors: 2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Test for independence of all factors: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1073,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1054, p-value = 0.3351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9542" y="1737360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Китайцы-тургеневцы и китайцы-НЕтургеневцы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46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9542" y="1737360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Китайцы-тургеневцы и китайцы-НЕтургеневцы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" y="2106692"/>
            <a:ext cx="6096000" cy="409855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VERB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"VERB"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x3kitturg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VERB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x3kitNEturg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VERB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prostokitaycy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(x3kitturg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POS_count,x3kitNEturg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cases in table: 37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factors: 2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Test for independence of all factors: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1332,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1296, p-value = 0.2377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80" y="2106692"/>
            <a:ext cx="6096000" cy="409855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NOUN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"NOUN"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x4kitturg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NOUN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x4kitNEturg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NOUN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prostokitaycy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(x4kitturg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POS_count,x4kitNEturg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cases in table: 37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factors: 2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Test for independence of all factors: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1258,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1225, p-value = 0.2501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4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2. Нулевая гипотеза – ничего не зависит друг от друга. Части речи Тургенева и китайцев-тургеневцев не зависят друг от друга.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Альтернативная гипотеза – части речи китайцев-тургеневцев зависят от Тургенева.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Если </a:t>
            </a:r>
            <a:r>
              <a:rPr lang="en-US" dirty="0" smtClean="0"/>
              <a:t>p-value </a:t>
            </a:r>
            <a:r>
              <a:rPr lang="ru-RU" dirty="0" smtClean="0"/>
              <a:t>будет больше 0.05, то нулевая гипотеза верна. (</a:t>
            </a:r>
            <a:r>
              <a:rPr lang="en-US" dirty="0"/>
              <a:t>very large p-value (92.65%) means that the </a:t>
            </a:r>
            <a:r>
              <a:rPr lang="en-US" dirty="0">
                <a:hlinkClick r:id="rId2"/>
              </a:rPr>
              <a:t>null hypothesis</a:t>
            </a:r>
            <a:r>
              <a:rPr lang="en-US" dirty="0"/>
              <a:t> should </a:t>
            </a:r>
            <a:r>
              <a:rPr lang="en-US" i="1" dirty="0"/>
              <a:t>not </a:t>
            </a:r>
            <a:r>
              <a:rPr lang="en-US" dirty="0"/>
              <a:t>be rejected</a:t>
            </a:r>
            <a:r>
              <a:rPr lang="en-US" dirty="0" smtClean="0"/>
              <a:t>.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078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4291" y="1750695"/>
            <a:ext cx="3344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Китайцы-тургеневцы и Тургенев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75" y="2468642"/>
            <a:ext cx="12049125" cy="5287858"/>
          </a:xfrm>
          <a:prstGeom prst="rect">
            <a:avLst/>
          </a:prstGeom>
        </p:spPr>
        <p:txBody>
          <a:bodyPr wrap="square" numCol="2" spcCol="72000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ADJF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turgenev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(x1kitturg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POS_count,x1turg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cases in table: 37 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factors: 2 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Test for independence of all factors: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1165.5,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1122, p-value = 0.1786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x2turg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CONJ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turgenev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(x2kitturg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POS_count,x2turg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cases in table: 37 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factors: 2 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Test for independence of all factors: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1184,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1156, p-value = 0.2771</a:t>
            </a:r>
          </a:p>
        </p:txBody>
      </p:sp>
    </p:spTree>
    <p:extLst>
      <p:ext uri="{BB962C8B-B14F-4D97-AF65-F5344CB8AC3E}">
        <p14:creationId xmlns:p14="http://schemas.microsoft.com/office/powerpoint/2010/main" val="55718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Выделить особенности текста в помощью подсчета частей речи каждого из корпусов.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8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4291" y="1737360"/>
            <a:ext cx="3344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Китайцы-тургеневцы и Тургенев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106692"/>
            <a:ext cx="12192000" cy="5016758"/>
          </a:xfrm>
          <a:prstGeom prst="rect">
            <a:avLst/>
          </a:prstGeom>
        </p:spPr>
        <p:txBody>
          <a:bodyPr wrap="square" numCol="2" spcCol="72000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x3turg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VERB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turgenev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(x3kitturg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POS_count,x3turg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cases in table: 37 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factors: 2 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Test for independence of all factors: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1332,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1296, p-value = 0.2377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x4turg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NOUN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grepl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"^</a:t>
            </a:r>
            <a:r>
              <a:rPr lang="en-US" dirty="0" err="1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turgenev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Corpus_name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(x4kitturg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POS_count,x4turg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POS_count)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cases in table: 37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factors: 2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Test for independence of all factors: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endParaRPr lang="ru-RU" dirty="0" smtClean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1267.2, 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1225, p-value = 0.1956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Согласно результатам проверки, нулевую гипотезую мы отвергнуть НЕ можем. Поэтому, опять же, какой-либо связи, которую можно проверить имеющимися способами, не наблюдается. </a:t>
            </a:r>
          </a:p>
        </p:txBody>
      </p:sp>
    </p:spTree>
    <p:extLst>
      <p:ext uri="{BB962C8B-B14F-4D97-AF65-F5344CB8AC3E}">
        <p14:creationId xmlns:p14="http://schemas.microsoft.com/office/powerpoint/2010/main" val="40436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Для данной работы были выделены 3 корпуса: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1. Корпус текстов И.С. Тургенева – 634303 вхождения.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2.  Корпус текстов китайских авторов - последователей И.С.Тургенева – 666619 вхождений.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3. Корпус текстов китайских авторов 20 века, на творчество которых работы И.С.Тургенева НЕ повлияли (Лао Шэ, Пу Цзэн, Мао Дунь, Го Хуа) </a:t>
            </a:r>
            <a:r>
              <a:rPr lang="ru-RU" dirty="0"/>
              <a:t>– </a:t>
            </a:r>
            <a:r>
              <a:rPr lang="ru-RU" dirty="0" smtClean="0"/>
              <a:t>477472 вхождения</a:t>
            </a:r>
            <a:r>
              <a:rPr lang="ru-RU" dirty="0"/>
              <a:t>.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796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начала было подсчитано количество частей речи на 1000 словоупотреблений во всех трех корпусах. Для подсчета были выделены прилагательные, глаголы и союзы. 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1350" y="2565351"/>
            <a:ext cx="569455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readxl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tidyverse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read_excel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"kitaycy.xlsx"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(all)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1350" y="4280112"/>
            <a:ext cx="56945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POScount_for_kw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POScount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corp_wds_count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smtClean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(POS)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nr_of_adj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(POS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"ADJF"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1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3056659"/>
            <a:ext cx="6838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nr_of_Verbs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(POS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"VERB"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nr_of_conj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(POS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"CONJ"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nr_of_conj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POScount_for_kw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(.,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POScount_for_kw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'identity'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"#F0E442"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"Word count"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"Corpus title"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"Number of CONJ for 1000 words"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theme_minimal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12" y="107028"/>
            <a:ext cx="6416194" cy="43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2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41238"/>
            <a:ext cx="6355585" cy="43284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7280" y="4111602"/>
            <a:ext cx="68865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nr_of_Verbs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POScount_for_kw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(.,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POScount_for_kw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'identity'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"#CC79A7"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"Word count"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"Corpus title"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"Number of Verbs for 1000 words"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theme_minimal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9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69" y="51606"/>
            <a:ext cx="6357712" cy="43298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7280" y="4021971"/>
            <a:ext cx="7124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nr_of_adj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POScount_for_kw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(.,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corpusname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dirty="0" err="1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POScount_for_kw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'identity'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"#1CCCC6"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"Word count"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"Corpus title"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"Number of adjectives for 1000 words"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theme_minimal</a:t>
            </a:r>
            <a:r>
              <a:rPr lang="en-US" dirty="0" smtClean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8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Следующий шаг – выделить количество частей речи для каждых 10 000 словоупотреблений каждого из корпусов. Для решения данной задачи необходимо было вернуться к Питону.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2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2180" t="17122" r="12994" b="32089"/>
          <a:stretch/>
        </p:blipFill>
        <p:spPr bwMode="auto">
          <a:xfrm>
            <a:off x="466726" y="133349"/>
            <a:ext cx="11553824" cy="6067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3589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413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Consolas</vt:lpstr>
      <vt:lpstr>Times New Roman</vt:lpstr>
      <vt:lpstr>Retrospect</vt:lpstr>
      <vt:lpstr>Влияние И.С.Тургенева на китайских авторов 20 века. </vt:lpstr>
      <vt:lpstr>Задачи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PowerPoint Presentation</vt:lpstr>
      <vt:lpstr>PowerPoint Presentation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Результаты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И.С.Тургенева на китайских авторов 20 века.</dc:title>
  <dc:creator>sidorenko.d7@gmail.com</dc:creator>
  <cp:lastModifiedBy>sidorenko.d7@gmail.com</cp:lastModifiedBy>
  <cp:revision>19</cp:revision>
  <dcterms:created xsi:type="dcterms:W3CDTF">2020-03-12T15:04:20Z</dcterms:created>
  <dcterms:modified xsi:type="dcterms:W3CDTF">2020-03-12T19:52:36Z</dcterms:modified>
</cp:coreProperties>
</file>