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90" r:id="rId4"/>
    <p:sldId id="259" r:id="rId5"/>
    <p:sldId id="292" r:id="rId6"/>
    <p:sldId id="293" r:id="rId7"/>
    <p:sldId id="294" r:id="rId8"/>
    <p:sldId id="295" r:id="rId9"/>
    <p:sldId id="296" r:id="rId10"/>
    <p:sldId id="29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orenko.d7@gmail.com" initials="s" lastIdx="0" clrIdx="0">
    <p:extLst>
      <p:ext uri="{19B8F6BF-5375-455C-9EA6-DF929625EA0E}">
        <p15:presenceInfo xmlns:p15="http://schemas.microsoft.com/office/powerpoint/2012/main" userId="sidorenko.d7@gmail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7F0-A0C8-4BD3-81D3-FB49FC2F4ACB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8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7F0-A0C8-4BD3-81D3-FB49FC2F4ACB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1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7F0-A0C8-4BD3-81D3-FB49FC2F4ACB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7F0-A0C8-4BD3-81D3-FB49FC2F4ACB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9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7F0-A0C8-4BD3-81D3-FB49FC2F4ACB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7F0-A0C8-4BD3-81D3-FB49FC2F4ACB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6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7F0-A0C8-4BD3-81D3-FB49FC2F4ACB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6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7F0-A0C8-4BD3-81D3-FB49FC2F4ACB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5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7F0-A0C8-4BD3-81D3-FB49FC2F4ACB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7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7F0-A0C8-4BD3-81D3-FB49FC2F4ACB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57F0-A0C8-4BD3-81D3-FB49FC2F4ACB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E57F0-A0C8-4BD3-81D3-FB49FC2F4ACB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F9FD-65ED-4D91-B572-C7325EBD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3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av-alina/Project-fina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5234"/>
            <a:ext cx="12191999" cy="3566160"/>
          </a:xfrm>
        </p:spPr>
        <p:txBody>
          <a:bodyPr>
            <a:normAutofit/>
          </a:bodyPr>
          <a:lstStyle/>
          <a:p>
            <a:r>
              <a:rPr lang="ru-RU" dirty="0"/>
              <a:t>Исследование влияния И.С.Тургенева на китайских </a:t>
            </a:r>
            <a:r>
              <a:rPr lang="ru-RU" dirty="0"/>
              <a:t>авторов (Ба Цзинь, Ай </a:t>
            </a:r>
            <a:r>
              <a:rPr lang="ru-RU" dirty="0" smtClean="0"/>
              <a:t>У) </a:t>
            </a:r>
            <a:r>
              <a:rPr lang="ru-RU" dirty="0"/>
              <a:t>20 века методами компьютерной лингвистики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5853" y="4681057"/>
            <a:ext cx="741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Автор: Кравченко Алина</a:t>
            </a:r>
          </a:p>
          <a:p>
            <a:r>
              <a:rPr lang="ru-RU" dirty="0" smtClean="0"/>
              <a:t>Ссылка на гитхаб: </a:t>
            </a:r>
            <a:r>
              <a:rPr lang="en-US" dirty="0">
                <a:hlinkClick r:id="rId2"/>
              </a:rPr>
              <a:t>https://github.com/krav-alina/Project-final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17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Ход работы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" y="914086"/>
            <a:ext cx="73845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 smtClean="0"/>
              <a:t>Далее был проведен эксперимент. В ходе данного эксперимента в полученный нами вектор с показателями вероятностей добавлялись и удалялись некоторые из них. </a:t>
            </a:r>
          </a:p>
          <a:p>
            <a:pPr>
              <a:lnSpc>
                <a:spcPct val="150000"/>
              </a:lnSpc>
            </a:pP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Из текстов Тургенева были убраны </a:t>
            </a:r>
            <a:r>
              <a:rPr lang="ru-RU" sz="1200" dirty="0" smtClean="0"/>
              <a:t>свойственные только ему сочетания типа «человек_дворовый», «человек_светский».  Было сокращено на </a:t>
            </a:r>
            <a:r>
              <a:rPr lang="en-US" sz="1200" dirty="0" smtClean="0"/>
              <a:t>10</a:t>
            </a:r>
            <a:r>
              <a:rPr lang="ru-RU" sz="1200" dirty="0" smtClean="0"/>
              <a:t> количество сочетаний со словом «человек». </a:t>
            </a:r>
          </a:p>
          <a:p>
            <a:pPr>
              <a:lnSpc>
                <a:spcPct val="150000"/>
              </a:lnSpc>
            </a:pP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Работа с текстами тургеневцев предполагала</a:t>
            </a:r>
            <a:r>
              <a:rPr lang="ru-RU" sz="1200" dirty="0" smtClean="0"/>
              <a:t>: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ru-RU" sz="1200" dirty="0"/>
              <a:t>д</a:t>
            </a:r>
            <a:r>
              <a:rPr lang="ru-RU" sz="1200" dirty="0" smtClean="0"/>
              <a:t>обавить 10 сочетаний со словом «человек»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ru-RU" sz="1200" dirty="0" smtClean="0"/>
              <a:t>сократить количество сочетаний со словом «борьба»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ru-RU" sz="1200" dirty="0" smtClean="0"/>
              <a:t>добавить сочетания со словом «чувство»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ru-RU" sz="1200" dirty="0" smtClean="0"/>
              <a:t>сократить количество сочетаний со словом «женщина»</a:t>
            </a:r>
          </a:p>
          <a:p>
            <a:pPr>
              <a:lnSpc>
                <a:spcPct val="150000"/>
              </a:lnSpc>
            </a:pPr>
            <a:r>
              <a:rPr lang="ru-RU" sz="1200" dirty="0" smtClean="0"/>
              <a:t>Результат эксперимента вполне удовлетворительный, так как модель стала гораздо лучше предсказывать просто китайцев, а показатели классифицирования текстов Тургенева и тургеневцев заметно упали.</a:t>
            </a:r>
          </a:p>
          <a:p>
            <a:pPr>
              <a:lnSpc>
                <a:spcPct val="150000"/>
              </a:lnSpc>
            </a:pPr>
            <a:r>
              <a:rPr lang="ru-RU" sz="1200" dirty="0" smtClean="0"/>
              <a:t>Наибольшие веса у следующих слов:</a:t>
            </a:r>
            <a:endParaRPr lang="ru-RU" sz="1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798108" y="4607405"/>
            <a:ext cx="4998448" cy="1990725"/>
            <a:chOff x="111024" y="4806134"/>
            <a:chExt cx="4998448" cy="19907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024" y="4806134"/>
              <a:ext cx="1504950" cy="199072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6798" y="4806134"/>
              <a:ext cx="1781175" cy="193357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8797" y="4806134"/>
              <a:ext cx="1590675" cy="196215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7453579" y="391163"/>
            <a:ext cx="4305300" cy="2369582"/>
            <a:chOff x="7445341" y="98854"/>
            <a:chExt cx="4305300" cy="236958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45341" y="468186"/>
              <a:ext cx="4305300" cy="200025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504670" y="98854"/>
              <a:ext cx="4186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Результат модели, обученной на векторе</a:t>
              </a:r>
              <a:endParaRPr lang="en-US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511244" y="3215461"/>
            <a:ext cx="3762513" cy="2341044"/>
            <a:chOff x="6907684" y="3653821"/>
            <a:chExt cx="4324350" cy="262753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7684" y="4300152"/>
              <a:ext cx="4324350" cy="19812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907684" y="3653821"/>
              <a:ext cx="4324350" cy="587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Результат модели, обученной на измененном векторе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536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6225" y="1737359"/>
            <a:ext cx="11610975" cy="2982921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ru-RU" dirty="0" smtClean="0"/>
              <a:t>Результаты данной работы показывают, что влияние Тургенева вполне можно отследить средствами компьютерной лингвистики. </a:t>
            </a:r>
            <a:endParaRPr lang="ru-RU" dirty="0"/>
          </a:p>
          <a:p>
            <a:pPr marL="0" indent="0">
              <a:lnSpc>
                <a:spcPct val="170000"/>
              </a:lnSpc>
              <a:buNone/>
            </a:pPr>
            <a:r>
              <a:rPr lang="ru-RU" dirty="0" smtClean="0"/>
              <a:t>Первые этапы работы показали, что описания существительных в текстах китайцев-последователей Тургенева очень походят на тексты Ивана Серегеевича во многих моментах: обилие высокопарных слов в описаниях чувств, любви и женщин, особое внимание уделяется лексике, указывающей на несчастную любовь. Что касается описаний жизни, то здесь много внимания уделяется тяготам, которые выпали на долю героев. 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dirty="0" smtClean="0"/>
              <a:t>Проведенный эксперимент показал, что, используя полученные знания, можно сделать текст более похожим на Тургенева.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8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21814"/>
            <a:ext cx="12191999" cy="4927051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ru-RU" sz="1800" dirty="0"/>
              <a:t>В научной литературе, описывающей влияние И.</a:t>
            </a:r>
            <a:r>
              <a:rPr lang="en-US" sz="1800" dirty="0"/>
              <a:t>C.</a:t>
            </a:r>
            <a:r>
              <a:rPr lang="ru-RU" sz="1800" dirty="0"/>
              <a:t>Тургенева на некоторых китайских авторов 20 века, в основном, говорится о художественных образах, которые переняли китайские авторы у русского писателя. Будь то пейзажи, образ «лишнего человека», «тургеневской девушки» или судьба революционеров. </a:t>
            </a:r>
            <a:r>
              <a:rPr lang="ru-RU" sz="1800" dirty="0" smtClean="0"/>
              <a:t>«Это </a:t>
            </a:r>
            <a:r>
              <a:rPr lang="ru-RU" sz="1800" dirty="0"/>
              <a:t>влияние </a:t>
            </a:r>
            <a:r>
              <a:rPr lang="ru-RU" sz="1800" dirty="0" smtClean="0"/>
              <a:t>выразилось </a:t>
            </a:r>
            <a:r>
              <a:rPr lang="ru-RU" sz="1800" dirty="0"/>
              <a:t>в психологизме, описаниях природы, а также в связанных с ними </a:t>
            </a:r>
            <a:r>
              <a:rPr lang="ru-RU" sz="1800" dirty="0" smtClean="0"/>
              <a:t>речевых оборотах </a:t>
            </a:r>
            <a:r>
              <a:rPr lang="ru-RU" sz="1800" dirty="0"/>
              <a:t>и нарративном </a:t>
            </a:r>
            <a:r>
              <a:rPr lang="ru-RU" sz="1800" dirty="0" smtClean="0"/>
              <a:t>искусстве»</a:t>
            </a:r>
            <a:r>
              <a:rPr lang="ru-RU" sz="1600" dirty="0" smtClean="0"/>
              <a:t> </a:t>
            </a:r>
            <a:r>
              <a:rPr lang="ru-RU" sz="1900" i="1" dirty="0" smtClean="0"/>
              <a:t>₁</a:t>
            </a:r>
            <a:r>
              <a:rPr lang="en-US" sz="1400" dirty="0"/>
              <a:t> </a:t>
            </a:r>
            <a:r>
              <a:rPr lang="ru-RU" sz="1600" dirty="0" smtClean="0"/>
              <a:t> . </a:t>
            </a:r>
            <a:r>
              <a:rPr lang="ru-RU" sz="1800" dirty="0" smtClean="0"/>
              <a:t>«</a:t>
            </a:r>
            <a:r>
              <a:rPr lang="ru-RU" sz="1800" dirty="0"/>
              <a:t>В произведениях Тургенева Лу Синь нашел идейноблизкую себетему: невежество, индифферентность массы-народа и трагическую судьбу первых революционеров. Го Можо (1892–1978) больше привлекали такие тургеневские традиции, как создание образа «лишнего человека», ... тема любви матери, дружбы и сознание смерти и жизни. ... Но среди китайских писателей наиболее всесторонне воспринимает творчество Тургенева Ба Цзинь (1904–2005). ... В осмыслении жизни, в выборе темы, в использовании художественных приемов обнаруживается много сходного между этими двумя писателями</a:t>
            </a:r>
            <a:r>
              <a:rPr lang="ru-RU" sz="1800" dirty="0" smtClean="0"/>
              <a:t>»</a:t>
            </a:r>
            <a:r>
              <a:rPr lang="ru-RU" sz="1800" i="1" dirty="0"/>
              <a:t> </a:t>
            </a:r>
            <a:r>
              <a:rPr lang="ru-RU" sz="1400" dirty="0" smtClean="0"/>
              <a:t>₂</a:t>
            </a:r>
            <a:r>
              <a:rPr lang="ru-RU" sz="1800" dirty="0" smtClean="0"/>
              <a:t>. В данной работе будет проверена возможность выделения данного влияния средствами компьютерной лингвистики.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1900" i="1" dirty="0"/>
          </a:p>
        </p:txBody>
      </p:sp>
      <p:sp>
        <p:nvSpPr>
          <p:cNvPr id="5" name="Rectangle 4"/>
          <p:cNvSpPr/>
          <p:nvPr/>
        </p:nvSpPr>
        <p:spPr>
          <a:xfrm>
            <a:off x="0" y="5657671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__________________________</a:t>
            </a:r>
          </a:p>
          <a:p>
            <a:r>
              <a:rPr lang="ru-RU" sz="1200" i="1" dirty="0"/>
              <a:t>₁ - Ван Лие. Ба Цзинь и Тургенев: идейный отклик и художественные параллели. – Вестник Санкт-Петербургского университета. Востоковедение и африканистика. 2019. Т. 11. Вып. 1. С. 4–27.</a:t>
            </a:r>
          </a:p>
          <a:p>
            <a:r>
              <a:rPr lang="ru-RU" sz="1200" i="1" dirty="0"/>
              <a:t>₂  - Сай На. Актуальные проблемы изучения русской литературы в Китае // Международный научный симпозиум СЛАВЯНСКИЕ ЯЗЫКИ И КУЛЬТУРЫ В СОВРЕМЕННОМ МИРЕ. Труды и материалы. МГУ им. М. В. Ломоносова, Филологический факультет; составители: О.В. Дедова, Л.М. Захаров; под общим руководством М.Л. Ремневой. — Т. 3. — Макс пресс Москва, 2016. — С. 416–418.</a:t>
            </a:r>
          </a:p>
        </p:txBody>
      </p:sp>
    </p:spTree>
    <p:extLst>
      <p:ext uri="{BB962C8B-B14F-4D97-AF65-F5344CB8AC3E}">
        <p14:creationId xmlns:p14="http://schemas.microsoft.com/office/powerpoint/2010/main" val="1745489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" y="0"/>
            <a:ext cx="10515600" cy="1325563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" y="864973"/>
            <a:ext cx="12191999" cy="5362833"/>
          </a:xfrm>
        </p:spPr>
        <p:txBody>
          <a:bodyPr>
            <a:no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ru-RU" sz="1200" dirty="0"/>
              <a:t>Основная гипотеза данной работы – влияние Тургенева на китайских авторов можно отследить по лексической </a:t>
            </a:r>
            <a:r>
              <a:rPr lang="ru-RU" sz="1200" dirty="0" smtClean="0"/>
              <a:t>составляющей средствами компьютерной лингвистики.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Объектом данной работы являются </a:t>
            </a:r>
            <a:r>
              <a:rPr lang="ru-RU" sz="1200" b="1" dirty="0">
                <a:solidFill>
                  <a:schemeClr val="accent2">
                    <a:lumMod val="75000"/>
                  </a:schemeClr>
                </a:solidFill>
              </a:rPr>
              <a:t>следующие существительные: жизнь, свобода, борьба, любовь, чувство, человек, </a:t>
            </a: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женщина</a:t>
            </a:r>
            <a:r>
              <a:rPr lang="ru-RU" sz="1200" dirty="0" smtClean="0"/>
              <a:t>, а также прилагательные и причастия, характеризующие в текстах данные существительные. Были выбраны именно эти существительные, так как вопросами жизни, свободы, борьбы за жизнь и свободу, положения человека и женщины в «новом» мире, их чувств, а также свободы и любви в обществе Тургенев и его последователи уделяли немало внимания. «Ба </a:t>
            </a:r>
            <a:r>
              <a:rPr lang="ru-RU" sz="1200" dirty="0"/>
              <a:t>Цзинь писал о любви, чтобы она служила раскрытию характера героя, что абсолютно тождественно мотивации Тургенева, считавшего, что «любовь — это пробирный камень, чтобы проверить жизнеспособность и силу воли героя» </a:t>
            </a:r>
            <a:r>
              <a:rPr lang="ru-RU" sz="1200" dirty="0" smtClean="0"/>
              <a:t>. </a:t>
            </a:r>
            <a:r>
              <a:rPr lang="ru-RU" sz="1200" dirty="0"/>
              <a:t>Ба Цзинь полагал, что «наиболее четко характерные черты классического персонажа проявляются не в каждодневном труде, не в его речи, а в личной жизни, особенно в делах </a:t>
            </a:r>
            <a:r>
              <a:rPr lang="ru-RU" sz="1200" dirty="0" smtClean="0"/>
              <a:t>любви». Именно </a:t>
            </a:r>
            <a:r>
              <a:rPr lang="ru-RU" sz="1200" dirty="0"/>
              <a:t>поэтому Ба Цзинь одну за другой писал истории любви, в то же время описывая типичный характер типичных персонажей в условиях радикальных исторических перемен и связывая их с революцией, создал новую эмоциональную концепцию «революция плюс любовь</a:t>
            </a:r>
            <a:r>
              <a:rPr lang="ru-RU" sz="1200" dirty="0" smtClean="0"/>
              <a:t>»</a:t>
            </a:r>
            <a:r>
              <a:rPr lang="ru-RU" sz="1200" i="1" dirty="0"/>
              <a:t> ₁</a:t>
            </a:r>
            <a:r>
              <a:rPr lang="ru-RU" sz="1200" dirty="0" smtClean="0"/>
              <a:t>.</a:t>
            </a:r>
            <a:endParaRPr lang="ru-RU" sz="1200" dirty="0"/>
          </a:p>
          <a:p>
            <a:pPr marL="0" indent="0">
              <a:lnSpc>
                <a:spcPct val="140000"/>
              </a:lnSpc>
              <a:buNone/>
            </a:pPr>
            <a:r>
              <a:rPr lang="ru-RU" sz="1200" dirty="0" smtClean="0"/>
              <a:t>Предполагается, что </a:t>
            </a: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в текстах Тургенева преобладать будут возвышенные описания чувств и женщин</a:t>
            </a:r>
            <a:r>
              <a:rPr lang="ru-RU" sz="1200" dirty="0" smtClean="0"/>
              <a:t>. «Любовь </a:t>
            </a:r>
            <a:r>
              <a:rPr lang="ru-RU" sz="1200" dirty="0"/>
              <a:t>в описаниях Тургенева и </a:t>
            </a:r>
            <a:r>
              <a:rPr lang="ru-RU" sz="1200" dirty="0" smtClean="0"/>
              <a:t>Ба Цзиня всегда </a:t>
            </a:r>
            <a:r>
              <a:rPr lang="ru-RU" sz="1200" dirty="0"/>
              <a:t>«здорова» и «чиста», подобна прозрачной осенней воде, очищает </a:t>
            </a:r>
            <a:r>
              <a:rPr lang="ru-RU" sz="1200" dirty="0" smtClean="0"/>
              <a:t>душу»</a:t>
            </a:r>
            <a:r>
              <a:rPr lang="ru-RU" sz="1200" i="1" dirty="0"/>
              <a:t> ₁</a:t>
            </a:r>
            <a:r>
              <a:rPr lang="ru-RU" sz="1200" dirty="0" smtClean="0"/>
              <a:t>. </a:t>
            </a: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Описания человека должны быть очень разнообразны и богаты</a:t>
            </a:r>
            <a:r>
              <a:rPr lang="ru-RU" sz="1200" dirty="0" smtClean="0"/>
              <a:t>. Кроме того, так как «</a:t>
            </a: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Тургенев </a:t>
            </a:r>
            <a:r>
              <a:rPr lang="ru-RU" sz="1200" b="1" dirty="0">
                <a:solidFill>
                  <a:schemeClr val="accent2">
                    <a:lumMod val="75000"/>
                  </a:schemeClr>
                </a:solidFill>
              </a:rPr>
              <a:t>был не </a:t>
            </a: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революционером-демократом ... </a:t>
            </a:r>
            <a:r>
              <a:rPr lang="ru-RU" sz="1200" dirty="0" smtClean="0"/>
              <a:t>. </a:t>
            </a:r>
            <a:r>
              <a:rPr lang="ru-RU" sz="1200" b="1" dirty="0">
                <a:solidFill>
                  <a:schemeClr val="accent2">
                    <a:lumMod val="75000"/>
                  </a:schemeClr>
                </a:solidFill>
              </a:rPr>
              <a:t>Он не верил в революцию и не хотел видеть, как ее поднимало </a:t>
            </a: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восстававшее </a:t>
            </a:r>
            <a:r>
              <a:rPr lang="ru-RU" sz="1200" b="1" dirty="0">
                <a:solidFill>
                  <a:schemeClr val="accent2">
                    <a:lumMod val="75000"/>
                  </a:schemeClr>
                </a:solidFill>
              </a:rPr>
              <a:t>из низов «</a:t>
            </a: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ничто</a:t>
            </a:r>
            <a:r>
              <a:rPr lang="ru-RU" sz="1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... </a:t>
            </a:r>
            <a:r>
              <a:rPr lang="ru-RU" sz="1200" dirty="0" smtClean="0"/>
              <a:t>» ₁, </a:t>
            </a: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предполагаем, что описаний борьбы будет довольно мало</a:t>
            </a:r>
            <a:r>
              <a:rPr lang="ru-RU" sz="1200" dirty="0" smtClean="0"/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ru-RU" sz="1200" dirty="0" smtClean="0"/>
              <a:t>Также, в соответствии с указанными выше характеристиками, предположим, что </a:t>
            </a: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тексты китайцев-тургеневцев, а, соответственно, и описания вышеуказанных существительных должны быть похожи на Тургенева, например, описанием чувств, женщин, жизни</a:t>
            </a:r>
            <a:r>
              <a:rPr lang="ru-RU" sz="1200" dirty="0" smtClean="0"/>
              <a:t>. Однако, «</a:t>
            </a: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отличие героинь Ба Цзиня от тургеневских девушек в том, что как только они определяют, кому вверят свои чувства, то храбро преодолевают «порог» из тысячи невзгод и лишений</a:t>
            </a:r>
            <a:r>
              <a:rPr lang="ru-RU" sz="1200" dirty="0" smtClean="0"/>
              <a:t>, не изменяя намерений, дорожа своими чувствами до самой смерти» </a:t>
            </a:r>
            <a:r>
              <a:rPr lang="ru-RU" sz="1200" i="1" dirty="0" smtClean="0"/>
              <a:t>₁ , </a:t>
            </a:r>
            <a:r>
              <a:rPr lang="ru-RU" sz="1200" dirty="0"/>
              <a:t>поэтому </a:t>
            </a: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в текстах последователей Тургенева должно добавиться больше описаний борьбы, герои будут более решительны</a:t>
            </a:r>
            <a:r>
              <a:rPr lang="ru-RU" sz="1200" dirty="0"/>
              <a:t>. </a:t>
            </a:r>
            <a:endParaRPr lang="ru-RU" sz="12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Работы же просто китайцев должны чем-то походить на работы китайцев-тургеневцев </a:t>
            </a:r>
            <a:r>
              <a:rPr lang="ru-RU" sz="1200" dirty="0" smtClean="0"/>
              <a:t>(вероятно, описаниями борьбы и свободы).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79244"/>
            <a:ext cx="12161520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ru-RU" sz="1200" dirty="0"/>
              <a:t>________________________</a:t>
            </a:r>
          </a:p>
          <a:p>
            <a:r>
              <a:rPr lang="ru-RU" sz="1200" i="1" dirty="0"/>
              <a:t>₁ -  Ба Цзинь и Тургенев: идейный отклик и художественные параллели / Ван Лие. – Вестник Санкт-Петербургского университета. Востоковедение и африканистика. 2019. Т. 11. Вып. 1. С. 4–27.</a:t>
            </a:r>
          </a:p>
        </p:txBody>
      </p:sp>
    </p:spTree>
    <p:extLst>
      <p:ext uri="{BB962C8B-B14F-4D97-AF65-F5344CB8AC3E}">
        <p14:creationId xmlns:p14="http://schemas.microsoft.com/office/powerpoint/2010/main" val="1222412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45734"/>
            <a:ext cx="10546080" cy="40233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Для данной работы были выделены 3 корпуса (взяты с сайта </a:t>
            </a:r>
            <a:r>
              <a:rPr lang="en-US" dirty="0" smtClean="0"/>
              <a:t>www.royallib.ru</a:t>
            </a:r>
            <a:r>
              <a:rPr lang="ru-RU" dirty="0" smtClean="0"/>
              <a:t>):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1. Корпус текстов И.С. Тургенева – 634303 вхождения. 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2. Корпус текстов китайских авторов - последователей И.С.Тургенева (Ай У, Ба Цзинь) – 666619 вхождений.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/>
              <a:t>3. Корпус текстов китайских авторов 20 века, на творчество которых работы И.С.Тургенева НЕ повлияли (Лао Шэ, Пу Цзэн, Мао Дунь, Го Хуа), – 477472 вхождения. </a:t>
            </a:r>
          </a:p>
          <a:p>
            <a:pPr>
              <a:lnSpc>
                <a:spcPct val="150000"/>
              </a:lnSpc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979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Ход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04" y="988999"/>
            <a:ext cx="3791722" cy="342648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Каждый из корпусов был разделен на составляющие их произведения и загружен. Далее каждое из произведений нормализовано и поделено на отрезки, равные по объему минимальному тексту из корпуса. Затем отрезки соединены в датасет для обучения логистической регрессии.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096" y="120606"/>
            <a:ext cx="7172325" cy="1476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096" y="1637678"/>
            <a:ext cx="6848475" cy="628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096" y="2308010"/>
            <a:ext cx="47815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Ход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04" y="988999"/>
            <a:ext cx="6829166" cy="1143957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Векторайзеры использовались </a:t>
            </a:r>
            <a:r>
              <a:rPr lang="en-US" dirty="0" err="1" smtClean="0"/>
              <a:t>CountVectorizer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Tfidf</a:t>
            </a:r>
            <a:r>
              <a:rPr lang="en-US" dirty="0" smtClean="0"/>
              <a:t>. </a:t>
            </a:r>
            <a:r>
              <a:rPr lang="ru-RU" dirty="0" smtClean="0"/>
              <a:t>В силу наличия специфической лексики в каждом из корпусов, и даже при наличии внушительного списка стоп-слов, модель справлялась с вопросом классификации прекрасно.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529" y="161281"/>
            <a:ext cx="4371975" cy="19716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4472851"/>
            <a:ext cx="696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/>
              <a:t>Я пробовала добавлять различные параметры, наиболее интересным показался результат с </a:t>
            </a:r>
            <a:r>
              <a:rPr lang="en-US" sz="1200" dirty="0" err="1"/>
              <a:t>Tfidf</a:t>
            </a:r>
            <a:r>
              <a:rPr lang="ru-RU" sz="1200" dirty="0"/>
              <a:t> векторайзером, конечно, стоп-словами и использованием биграмм в качестве одного из параметоров.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004" y="2294237"/>
            <a:ext cx="4381500" cy="2133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334105" y="161281"/>
            <a:ext cx="1692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CountVectorizer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82402" y="2314562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Tfidf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4" y="2073327"/>
            <a:ext cx="6294159" cy="51363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976330" y="2655365"/>
            <a:ext cx="2478136" cy="1697857"/>
            <a:chOff x="65452" y="2456701"/>
            <a:chExt cx="2478136" cy="169785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7767" y="2479394"/>
              <a:ext cx="702752" cy="167516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52" y="2456701"/>
              <a:ext cx="807539" cy="1681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2453" y="2456701"/>
              <a:ext cx="731135" cy="1697857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135409" y="2706587"/>
            <a:ext cx="24770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Самые весомые слова трех корпусов. </a:t>
            </a:r>
            <a:r>
              <a:rPr lang="en-US" sz="1400" dirty="0" err="1" smtClean="0"/>
              <a:t>Tfidf</a:t>
            </a:r>
            <a:r>
              <a:rPr lang="ru-RU" sz="1400" dirty="0" smtClean="0"/>
              <a:t> векторайзер. 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7004" y="4504502"/>
            <a:ext cx="4362450" cy="200025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256917" y="5115700"/>
            <a:ext cx="3985569" cy="1716709"/>
            <a:chOff x="256917" y="5031621"/>
            <a:chExt cx="3985569" cy="171670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6917" y="5044188"/>
              <a:ext cx="1316510" cy="166972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36795" y="5044188"/>
              <a:ext cx="1339535" cy="168050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034123" y="5031621"/>
              <a:ext cx="1208363" cy="1716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73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Ход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2946" y="134946"/>
            <a:ext cx="6138189" cy="153978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200" dirty="0" smtClean="0"/>
              <a:t>Во-вторых, необходимо было создавать файлы </a:t>
            </a:r>
            <a:r>
              <a:rPr lang="en-US" sz="1200" dirty="0" smtClean="0"/>
              <a:t>csv </a:t>
            </a:r>
            <a:r>
              <a:rPr lang="ru-RU" sz="1200" dirty="0" smtClean="0"/>
              <a:t>с данными для будущего вектора.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200" dirty="0" smtClean="0"/>
              <a:t>Данная формула открывала файлы в папке, выбирала прилагательные и причастия, стоящие рядом с заданным существительным, записывала полученные данные в виде сущ_прил, цифра(кол-во употреблений в документе) в </a:t>
            </a:r>
            <a:r>
              <a:rPr lang="en-US" sz="1200" dirty="0" smtClean="0"/>
              <a:t>csv</a:t>
            </a:r>
            <a:r>
              <a:rPr lang="ru-RU" sz="1200" dirty="0" smtClean="0"/>
              <a:t> файл и складывала в папку.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946" y="1696994"/>
            <a:ext cx="6138189" cy="5029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5" y="3710695"/>
            <a:ext cx="6984596" cy="16786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819829"/>
            <a:ext cx="59329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/>
              <a:t>Это был своеобразный эксперимент, </a:t>
            </a:r>
            <a:r>
              <a:rPr lang="ru-RU" sz="1200" dirty="0" smtClean="0"/>
              <a:t>который </a:t>
            </a:r>
            <a:r>
              <a:rPr lang="ru-RU" sz="1200" dirty="0"/>
              <a:t>показал, что самыми весомыми в текстах не является ни одно </a:t>
            </a:r>
            <a:r>
              <a:rPr lang="ru-RU" sz="1200" dirty="0" smtClean="0"/>
              <a:t>из выделенных нами существительных. </a:t>
            </a:r>
            <a:r>
              <a:rPr lang="ru-RU" sz="1200" dirty="0"/>
              <a:t>Кроме «классовый борьба» у китайцев и «молодой человек» у Тургенева.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674733"/>
            <a:ext cx="59329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Далее приступаем к работе над проверкой гипотезы.</a:t>
            </a:r>
          </a:p>
          <a:p>
            <a:endParaRPr lang="ru-RU" sz="1200" dirty="0" smtClean="0"/>
          </a:p>
          <a:p>
            <a:r>
              <a:rPr lang="ru-RU" sz="1200" dirty="0" smtClean="0"/>
              <a:t>Для </a:t>
            </a:r>
            <a:r>
              <a:rPr lang="ru-RU" sz="1200" dirty="0"/>
              <a:t>проверки нашей гипотезы необходимо было собрать все определения к заданным ранее существительным, причем для каждого минимального текста свой набор. 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0" y="261610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/>
              <a:t>Во-первых, необходимо было разделить тексты на минимальные единицы </a:t>
            </a:r>
            <a:r>
              <a:rPr lang="ru-RU" sz="1200" dirty="0" smtClean="0"/>
              <a:t>и предобработать. </a:t>
            </a:r>
            <a:endParaRPr lang="ru-RU" sz="1200" dirty="0"/>
          </a:p>
          <a:p>
            <a:r>
              <a:rPr lang="ru-RU" sz="1200" dirty="0"/>
              <a:t>Данная формула открывала </a:t>
            </a:r>
            <a:r>
              <a:rPr lang="ru-RU" sz="1200" dirty="0" smtClean="0"/>
              <a:t>текстовый файл в </a:t>
            </a:r>
            <a:r>
              <a:rPr lang="ru-RU" sz="1200" dirty="0"/>
              <a:t>папке, нормализовала его, делила </a:t>
            </a:r>
            <a:r>
              <a:rPr lang="ru-RU" sz="1200" dirty="0" smtClean="0"/>
              <a:t>на отрезки, </a:t>
            </a:r>
            <a:r>
              <a:rPr lang="ru-RU" sz="1200" dirty="0"/>
              <a:t>равные заданному нами минимальному объему текста, создавала новые текстовые файлы и записывала в папку.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6789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Ход работы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98458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 smtClean="0"/>
              <a:t>Затем необходимо было посчитать вероятность для каждого полученного сочетания и совместить все в один файл. </a:t>
            </a:r>
          </a:p>
          <a:p>
            <a:pPr>
              <a:lnSpc>
                <a:spcPct val="150000"/>
              </a:lnSpc>
            </a:pPr>
            <a:r>
              <a:rPr lang="ru-RU" sz="1200" dirty="0" smtClean="0"/>
              <a:t>Получился большой ексель файл, где колонками стали наши словосочетания (всего 1253 сочетания), строками – тексты, а заполенено все было показателями вероятностей. Получился вектор, который мы и будем использовать при дальнейшем обучении модели. </a:t>
            </a:r>
            <a:endParaRPr lang="ru-RU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3981"/>
            <a:ext cx="5927889" cy="19731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837" y="2389701"/>
            <a:ext cx="7723487" cy="430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Ход работы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809" y="111090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 smtClean="0"/>
              <a:t>Используя полученный ексель файл, мы обучили модель.</a:t>
            </a:r>
          </a:p>
          <a:p>
            <a:pPr>
              <a:lnSpc>
                <a:spcPct val="150000"/>
              </a:lnSpc>
            </a:pPr>
            <a:r>
              <a:rPr lang="ru-RU" sz="1200" dirty="0" smtClean="0"/>
              <a:t>Обученная на нашем векторайзере модель чуть хуже (</a:t>
            </a:r>
            <a:r>
              <a:rPr lang="en-US" sz="1200" dirty="0"/>
              <a:t>~</a:t>
            </a:r>
            <a:r>
              <a:rPr lang="ru-RU" sz="1200" dirty="0" smtClean="0"/>
              <a:t>на 0.10) стала классифицировать Тургенева и тургеневцев, если сравнивать с самым худшим показателем при работе с текстом, и чуть лучше (</a:t>
            </a:r>
            <a:r>
              <a:rPr lang="en-US" sz="1200" dirty="0" smtClean="0"/>
              <a:t>~</a:t>
            </a:r>
            <a:r>
              <a:rPr lang="ru-RU" sz="1200" dirty="0" smtClean="0"/>
              <a:t>на </a:t>
            </a:r>
            <a:r>
              <a:rPr lang="ru-RU" sz="1200" dirty="0"/>
              <a:t>0.10</a:t>
            </a:r>
            <a:r>
              <a:rPr lang="ru-RU" sz="1200" dirty="0" smtClean="0"/>
              <a:t>) стала классифицировать просто китайцев. </a:t>
            </a:r>
          </a:p>
          <a:p>
            <a:pPr>
              <a:lnSpc>
                <a:spcPct val="150000"/>
              </a:lnSpc>
            </a:pPr>
            <a:r>
              <a:rPr lang="ru-RU" sz="1200" dirty="0" smtClean="0"/>
              <a:t>Выделенные моделью сочетания с наибольшими весами:</a:t>
            </a:r>
            <a:endParaRPr lang="ru-RU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183" y="2287588"/>
            <a:ext cx="5777157" cy="2333587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21100006">
            <a:off x="6105205" y="918858"/>
            <a:ext cx="1029040" cy="293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774" y="285012"/>
            <a:ext cx="4305300" cy="200025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14183" y="5362703"/>
            <a:ext cx="116329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 smtClean="0"/>
              <a:t>В первую десятку наибольших весов попали сочетания, не только наиболее характерные для какого-то одного корпуса, но и сочетания, общая вероятность встречания которых довольно высокая. </a:t>
            </a: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Характерной особенностью текстов Тургенева явилось огромное (по сравнению с другими корпусами) количество описаний человека и чувства</a:t>
            </a:r>
            <a:r>
              <a:rPr lang="ru-RU" sz="1200" dirty="0" smtClean="0"/>
              <a:t>. </a:t>
            </a:r>
            <a:r>
              <a:rPr lang="ru-RU" sz="1200" b="1" dirty="0" smtClean="0">
                <a:solidFill>
                  <a:schemeClr val="accent2">
                    <a:lumMod val="75000"/>
                  </a:schemeClr>
                </a:solidFill>
              </a:rPr>
              <a:t>Описаний женщины меньше, чем в двух других корпусах, также как и описаний борьбы</a:t>
            </a:r>
            <a:r>
              <a:rPr lang="ru-RU" sz="1200" dirty="0" smtClean="0"/>
              <a:t>. Для дальнейших шагов мы будем использовать полученные знания об особенностях текстов Тургенева, чтобы приблизить тексты китайцев-тургеневцев к Тургеневу. </a:t>
            </a:r>
            <a:endParaRPr lang="ru-RU" sz="12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68" y="2588234"/>
            <a:ext cx="58388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1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38248</TotalTime>
  <Words>1430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Исследование влияния И.С.Тургенева на китайских авторов (Ба Цзинь, Ай У) 20 века методами компьютерной лингвистики</vt:lpstr>
      <vt:lpstr>Постановка задачи</vt:lpstr>
      <vt:lpstr>Постановка задачи</vt:lpstr>
      <vt:lpstr>Ход работы</vt:lpstr>
      <vt:lpstr>Ход работы</vt:lpstr>
      <vt:lpstr>Ход работы</vt:lpstr>
      <vt:lpstr>Ход работы</vt:lpstr>
      <vt:lpstr>Ход работы</vt:lpstr>
      <vt:lpstr>Ход работы</vt:lpstr>
      <vt:lpstr>Ход работы</vt:lpstr>
      <vt:lpstr>Выводы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Влияние И.С.Тургенева на китайских авторов 20 века.</dc:title>
  <dc:creator>sidorenko.d7@gmail.com</dc:creator>
  <cp:lastModifiedBy>sidorenko.d7@gmail.com</cp:lastModifiedBy>
  <cp:revision>186</cp:revision>
  <dcterms:created xsi:type="dcterms:W3CDTF">2020-03-12T15:04:20Z</dcterms:created>
  <dcterms:modified xsi:type="dcterms:W3CDTF">2020-07-06T15:18:53Z</dcterms:modified>
</cp:coreProperties>
</file>