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2" r:id="rId6"/>
    <p:sldId id="265" r:id="rId7"/>
    <p:sldId id="270" r:id="rId8"/>
    <p:sldId id="271" r:id="rId9"/>
    <p:sldId id="273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4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3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844D5-C2BC-44DD-A6FA-163FC2550E46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4234-E9D3-4646-9C75-0D670361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47" y="1439694"/>
            <a:ext cx="11751013" cy="3748749"/>
          </a:xfrm>
        </p:spPr>
        <p:txBody>
          <a:bodyPr>
            <a:normAutofit fontScale="90000"/>
          </a:bodyPr>
          <a:lstStyle/>
          <a:p>
            <a:r>
              <a:rPr lang="ru-RU" dirty="0"/>
              <a:t>Сравнительный анализ лексических особенностей корпуса текстов </a:t>
            </a:r>
            <a:r>
              <a:rPr lang="ru-RU" dirty="0" smtClean="0"/>
              <a:t>И.Тургенева </a:t>
            </a:r>
            <a:r>
              <a:rPr lang="ru-RU" dirty="0"/>
              <a:t>и корпуса текстов </a:t>
            </a:r>
            <a:r>
              <a:rPr lang="ru-RU" dirty="0" smtClean="0"/>
              <a:t>некоторых китайских </a:t>
            </a:r>
            <a:r>
              <a:rPr lang="ru-RU" dirty="0"/>
              <a:t>авторов 20 </a:t>
            </a:r>
            <a:r>
              <a:rPr lang="ru-RU" dirty="0" smtClean="0"/>
              <a:t>века</a:t>
            </a:r>
            <a:r>
              <a:rPr lang="ru-RU" dirty="0" smtClean="0"/>
              <a:t> </a:t>
            </a:r>
            <a:r>
              <a:rPr lang="ru-RU" dirty="0" smtClean="0"/>
              <a:t>(Ба Цзинь, Ай У</a:t>
            </a:r>
            <a:r>
              <a:rPr lang="ru-RU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399"/>
            <a:ext cx="7811311" cy="565177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Интересным является то, что количество употреблений имен собственных в корпусе китайских авторов значительно больше количества употреблений имен собственных в корпусе Тургенева, хотя объем корпуса Тургенева больше на 150 000 словоформ.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Анализ наиболее частотных частей речи, в свою очередь, показал, что у Тургенева чаще встречаются прилагательные, чем у китайских авторов. </a:t>
            </a:r>
          </a:p>
          <a:p>
            <a:pPr>
              <a:lnSpc>
                <a:spcPct val="120000"/>
              </a:lnSpc>
            </a:pPr>
            <a:endParaRPr lang="ru-RU" dirty="0"/>
          </a:p>
          <a:p>
            <a:pPr>
              <a:lnSpc>
                <a:spcPct val="120000"/>
              </a:lnSpc>
            </a:pPr>
            <a:endParaRPr lang="ru-RU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Из двух вышеуказанных замечаний можно сделать вывод о богатстве или выразительности языка, о большем количестве слов в словаре И.Тургенева как писателя. Это может быть последствием того, что тексты китайских авторов все же являются переводами. При переводе лексические особенности китайских оригиналов, а также некоторая выразительность языка соответствующего автора, могли быть частично утеряны. 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150706" y="1838528"/>
            <a:ext cx="766539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4825" y="3247474"/>
            <a:ext cx="9610928" cy="638945"/>
            <a:chOff x="155642" y="2836125"/>
            <a:chExt cx="9610928" cy="638945"/>
          </a:xfrm>
        </p:grpSpPr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55642" y="2836125"/>
              <a:ext cx="9610928" cy="27699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ourier New" panose="02070309020205020404" pitchFamily="49" charset="0"/>
                </a:rPr>
                <a:t>Китайцы - 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 Unicode MS" panose="020B0604020202020204" pitchFamily="34" charset="-128"/>
                  <a:ea typeface="Courier New" panose="02070309020205020404" pitchFamily="49" charset="0"/>
                </a:rPr>
                <a:t>[None, 'NOUN', 'VERB', 'NPRO', 'CONJ', 'PREP', 'ADJF', 'ADVB']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2"/>
            <p:cNvSpPr>
              <a:spLocks noChangeArrowheads="1"/>
            </p:cNvSpPr>
            <p:nvPr/>
          </p:nvSpPr>
          <p:spPr bwMode="auto">
            <a:xfrm>
              <a:off x="155642" y="3198071"/>
              <a:ext cx="7867538" cy="27699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en-US" dirty="0">
                  <a:solidFill>
                    <a:srgbClr val="000000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Тургенев - </a:t>
              </a:r>
              <a:r>
                <a:rPr lang="en-US" altLang="en-US" dirty="0">
                  <a:solidFill>
                    <a:srgbClr val="000000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[None, 'NOUN', 'VERB', 'NPRO', 'ADJF', 'CONJ', 'PREP', 'ADVB'] 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39369"/>
              </p:ext>
            </p:extLst>
          </p:nvPr>
        </p:nvGraphicFramePr>
        <p:xfrm>
          <a:off x="8023180" y="37374"/>
          <a:ext cx="4098242" cy="67685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9121"/>
                <a:gridCol w="2049121"/>
              </a:tblGrid>
              <a:tr h="2949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Тургенев весь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Все тексты китайцев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b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Самые частотные биграммы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Самые частотные биграммы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('павел пётр', 190),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('цинь дэ-говать', 726),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('николай пётр', 173),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('юань тина-фа', 421),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('дарья михайло', 173),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чжоу', 400),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('марья дмитрий', 164),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('чжан фу-цюань', 395),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('молодая человек', 136),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('сунуть юй-фэнь', 309),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('друг друг', 133),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чжан', 268),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('варвар павло', 125),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('лян цзин-чунь', 234),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('анна василий', 121),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('хэ цзы-сюй', 225),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('александр павло', 112),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ван', 215),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('василий иван', 112),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('госпожа шэнь', 188),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('анна сергей', 108),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('чэнь итая', 185),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('валентин михайло', 102),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ещё', 184),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('марфа тимофей', 98),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время', 176),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свой', 98),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('дин чунь-сю', 169),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('человек который', 97),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('друг друг', 162),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('весь равно', 94),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('весь равно', 154),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('крайний мера', 92),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('старый госпожа', 153),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('николай артемий', 92),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('чжан би-сю', 143),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('хотеть сказать', 86),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('опустить голова', 139),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  <a:tr h="29499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</a:rPr>
                        <a:t> ('сей пора', 84),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</a:rPr>
                        <a:t> ('покачать голова', 139),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7" marR="7607" marT="760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72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55" y="1825625"/>
            <a:ext cx="11177081" cy="476972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dirty="0" smtClean="0"/>
              <a:t>Сравнительный анализ лексических особенностей корпуса текстов Тургенева и корпуса текстов китайских авторов 20 века:</a:t>
            </a:r>
            <a:endParaRPr lang="ru-RU" dirty="0" smtClean="0"/>
          </a:p>
          <a:p>
            <a:pPr algn="ctr">
              <a:lnSpc>
                <a:spcPct val="100000"/>
              </a:lnSpc>
            </a:pPr>
            <a:r>
              <a:rPr lang="ru-RU" dirty="0" smtClean="0"/>
              <a:t>Выделить </a:t>
            </a:r>
            <a:r>
              <a:rPr lang="ru-RU" dirty="0" smtClean="0"/>
              <a:t>самые частотные </a:t>
            </a:r>
            <a:r>
              <a:rPr lang="ru-RU" dirty="0" smtClean="0"/>
              <a:t>н-граммы и коллокации. </a:t>
            </a:r>
            <a:endParaRPr lang="ru-RU" dirty="0" smtClean="0"/>
          </a:p>
          <a:p>
            <a:pPr algn="ctr">
              <a:lnSpc>
                <a:spcPct val="100000"/>
              </a:lnSpc>
            </a:pPr>
            <a:r>
              <a:rPr lang="ru-RU" dirty="0" smtClean="0"/>
              <a:t>Выделить наиболее частотные части речи.</a:t>
            </a:r>
          </a:p>
          <a:p>
            <a:pPr algn="ctr">
              <a:lnSpc>
                <a:spcPct val="100000"/>
              </a:lnSpc>
            </a:pPr>
            <a:r>
              <a:rPr lang="ru-RU" dirty="0"/>
              <a:t>Провести сравнительный анализ.</a:t>
            </a:r>
            <a:endParaRPr lang="en-US" dirty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3209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902" y="1057139"/>
            <a:ext cx="11986097" cy="580086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Поиск текстов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        Поиск </a:t>
            </a:r>
            <a:r>
              <a:rPr lang="ru-RU" dirty="0" smtClean="0"/>
              <a:t>подходящих текстов проводился в сети Интернет. </a:t>
            </a:r>
            <a:r>
              <a:rPr lang="ru-RU" dirty="0" smtClean="0"/>
              <a:t>В процессе </a:t>
            </a:r>
            <a:r>
              <a:rPr lang="ru-RU" dirty="0" smtClean="0"/>
              <a:t>поиска был найден самый информативный для задач данной работы вебсайт – </a:t>
            </a:r>
            <a:r>
              <a:rPr lang="en-US" dirty="0" smtClean="0"/>
              <a:t>www.royallib.com</a:t>
            </a:r>
            <a:r>
              <a:rPr lang="ru-RU" dirty="0" smtClean="0"/>
              <a:t>, </a:t>
            </a:r>
            <a:r>
              <a:rPr lang="ru-RU" dirty="0" smtClean="0"/>
              <a:t>с которого и были </a:t>
            </a:r>
            <a:r>
              <a:rPr lang="ru-RU" dirty="0" smtClean="0"/>
              <a:t>взяты </a:t>
            </a:r>
            <a:r>
              <a:rPr lang="ru-RU" dirty="0" smtClean="0"/>
              <a:t>все тексты для корпуса китайской литературы и тексты для корпуса Тургенева. </a:t>
            </a: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Для корпуса Тургенева были взяты доступные на указанном сайте тома из полного собрания сочинений Тургенева, общее количество вхождений - </a:t>
            </a:r>
            <a:r>
              <a:rPr lang="ru-RU" b="1" dirty="0" smtClean="0"/>
              <a:t>482534</a:t>
            </a:r>
            <a:r>
              <a:rPr lang="ru-RU" dirty="0" smtClean="0"/>
              <a:t> словоформы: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</a:t>
            </a:r>
            <a:r>
              <a:rPr lang="ru-RU" sz="2700" dirty="0"/>
              <a:t>Тургенев</a:t>
            </a:r>
            <a:r>
              <a:rPr lang="en-US" sz="2700" dirty="0"/>
              <a:t>. </a:t>
            </a:r>
            <a:r>
              <a:rPr lang="ru-RU" sz="2700" dirty="0"/>
              <a:t>Собрание </a:t>
            </a:r>
            <a:r>
              <a:rPr lang="ru-RU" sz="2700" dirty="0"/>
              <a:t>сочинений в двенадцати </a:t>
            </a:r>
            <a:r>
              <a:rPr lang="ru-RU" sz="2700" dirty="0"/>
              <a:t>томах</a:t>
            </a:r>
            <a:r>
              <a:rPr lang="en-US" sz="2700" dirty="0"/>
              <a:t>. </a:t>
            </a:r>
            <a:r>
              <a:rPr lang="ru-RU" sz="2700" dirty="0"/>
              <a:t>Том </a:t>
            </a:r>
            <a:r>
              <a:rPr lang="ru-RU" sz="2700" dirty="0"/>
              <a:t>3. Записки </a:t>
            </a:r>
            <a:r>
              <a:rPr lang="ru-RU" sz="2700" dirty="0"/>
              <a:t>охотника</a:t>
            </a:r>
            <a:r>
              <a:rPr lang="en-US" sz="270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</a:t>
            </a:r>
            <a:r>
              <a:rPr lang="ru-RU" sz="2700" dirty="0"/>
              <a:t>Тургенев. Собрание </a:t>
            </a:r>
            <a:r>
              <a:rPr lang="ru-RU" sz="2700" dirty="0"/>
              <a:t>сочинений в двенадцати </a:t>
            </a:r>
            <a:r>
              <a:rPr lang="ru-RU" sz="2700" dirty="0"/>
              <a:t>томах. Том </a:t>
            </a:r>
            <a:r>
              <a:rPr lang="ru-RU" sz="2700" dirty="0"/>
              <a:t>5. Рудин. Повести и рассказы 1853-1857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</a:t>
            </a:r>
            <a:r>
              <a:rPr lang="ru-RU" sz="2700" dirty="0"/>
              <a:t>Тургенев. Собрание </a:t>
            </a:r>
            <a:r>
              <a:rPr lang="ru-RU" sz="2700" dirty="0"/>
              <a:t>сочинений в двенадцати </a:t>
            </a:r>
            <a:r>
              <a:rPr lang="ru-RU" sz="2700" dirty="0"/>
              <a:t>томах. Том </a:t>
            </a:r>
            <a:r>
              <a:rPr lang="ru-RU" sz="2700" dirty="0"/>
              <a:t>6. Дворянское гнездо. Накануне. Первая любовь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</a:t>
            </a:r>
            <a:r>
              <a:rPr lang="ru-RU" sz="2700" dirty="0"/>
              <a:t>Тургенев. Собрание </a:t>
            </a:r>
            <a:r>
              <a:rPr lang="ru-RU" sz="2700" dirty="0"/>
              <a:t>сочинений в двенадцати </a:t>
            </a:r>
            <a:r>
              <a:rPr lang="ru-RU" sz="2700" dirty="0"/>
              <a:t>томах. Том </a:t>
            </a:r>
            <a:r>
              <a:rPr lang="ru-RU" sz="2700" dirty="0"/>
              <a:t>9. Новь. Повести и рассказы 1874-1877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Иван Сергеевич </a:t>
            </a:r>
            <a:r>
              <a:rPr lang="ru-RU" sz="2700" dirty="0"/>
              <a:t>Тургенев. Собрание </a:t>
            </a:r>
            <a:r>
              <a:rPr lang="ru-RU" sz="2700" dirty="0"/>
              <a:t>сочинений в двенадцати </a:t>
            </a:r>
            <a:r>
              <a:rPr lang="ru-RU" sz="2700" dirty="0"/>
              <a:t>томах. Том </a:t>
            </a:r>
            <a:r>
              <a:rPr lang="ru-RU" sz="2700" dirty="0"/>
              <a:t>7. Отцы и </a:t>
            </a:r>
            <a:r>
              <a:rPr lang="ru-RU" sz="2700" dirty="0"/>
              <a:t>дети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Для корпуса китайских авторов были </a:t>
            </a:r>
            <a:r>
              <a:rPr lang="ru-RU" sz="2700" dirty="0"/>
              <a:t>выбраны доступные в рунете переводы на русский язык произведений двух авторов, на которых Тургенев повлиял особенно </a:t>
            </a:r>
            <a:r>
              <a:rPr lang="ru-RU" sz="2700" dirty="0"/>
              <a:t>сильно</a:t>
            </a:r>
            <a:r>
              <a:rPr lang="ru-RU" sz="2700" dirty="0"/>
              <a:t> , общее количество вхождений </a:t>
            </a:r>
            <a:r>
              <a:rPr lang="ru-RU" sz="2700" dirty="0" smtClean="0"/>
              <a:t>- </a:t>
            </a:r>
            <a:r>
              <a:rPr lang="en-US" sz="2700" b="1" dirty="0" smtClean="0"/>
              <a:t>326070</a:t>
            </a:r>
            <a:r>
              <a:rPr lang="ru-RU" sz="2700" dirty="0" smtClean="0"/>
              <a:t> </a:t>
            </a:r>
            <a:r>
              <a:rPr lang="ru-RU" sz="2700" dirty="0"/>
              <a:t>словоформ:</a:t>
            </a:r>
            <a:endParaRPr lang="ru-RU" sz="27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Дождь</a:t>
            </a:r>
            <a:endParaRPr lang="ru-RU" sz="27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Осень</a:t>
            </a:r>
            <a:endParaRPr lang="ru-RU" sz="27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Семья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Ба </a:t>
            </a:r>
            <a:r>
              <a:rPr lang="ru-RU" sz="2700" dirty="0" smtClean="0"/>
              <a:t>Цзинь. </a:t>
            </a:r>
            <a:r>
              <a:rPr lang="ru-RU" sz="2700" dirty="0"/>
              <a:t>Избранное: ВЕХИ БОЛЬШОГО ПУТИ,  РОМАН ХОЛОДНАЯ НОЧЬ,  ПОВЕСТЬ ГИБЕЛЬ,  ПОВЕСТЬ ТУМАН, РАССКАЗЫ, ЭССЕ ДУМЫ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700" dirty="0"/>
              <a:t>Ай У. </a:t>
            </a:r>
            <a:r>
              <a:rPr lang="ru-RU" sz="2700" dirty="0"/>
              <a:t>В огне рождается </a:t>
            </a:r>
            <a:r>
              <a:rPr lang="ru-RU" sz="2700" dirty="0" smtClean="0"/>
              <a:t>сталь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25278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921043" cy="1325563"/>
          </a:xfrm>
        </p:spPr>
        <p:txBody>
          <a:bodyPr/>
          <a:lstStyle/>
          <a:p>
            <a:r>
              <a:rPr lang="ru-RU" dirty="0" smtClean="0"/>
              <a:t>Корпуса </a:t>
            </a:r>
            <a:r>
              <a:rPr lang="ru-RU" dirty="0" smtClean="0"/>
              <a:t>текстов и количество словоформ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373779"/>
              </p:ext>
            </p:extLst>
          </p:nvPr>
        </p:nvGraphicFramePr>
        <p:xfrm>
          <a:off x="1981580" y="958451"/>
          <a:ext cx="8358921" cy="26254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966"/>
                <a:gridCol w="4762086"/>
                <a:gridCol w="1543515"/>
                <a:gridCol w="1154354"/>
              </a:tblGrid>
              <a:tr h="5979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Автор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Название 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Год создания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Количество словоформ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Отцы и дети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57351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Записки охотника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1847 - 1851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102437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Рудин, Повести и рассказы 1853-1857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90083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Дворянское гнездо, Накануне, Первая любовь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1858, 1860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109051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054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Тургенев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Новь, Повести и рассказы 1874 - 1877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1877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123612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850461"/>
              </p:ext>
            </p:extLst>
          </p:nvPr>
        </p:nvGraphicFramePr>
        <p:xfrm>
          <a:off x="1981581" y="3988339"/>
          <a:ext cx="8358921" cy="243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104"/>
                <a:gridCol w="4682608"/>
                <a:gridCol w="818949"/>
                <a:gridCol w="1327260"/>
              </a:tblGrid>
              <a:tr h="59092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Автор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Название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Год создания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Количество словоформ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5694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Ба Цзинь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 smtClean="0">
                          <a:effectLst/>
                        </a:rPr>
                        <a:t>Избранное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108027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61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Ба Цзинь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Осень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97682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2610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Ба Цзинь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Семья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69346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321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>
                          <a:effectLst/>
                        </a:rPr>
                        <a:t>Ай У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u="none" strike="noStrike" dirty="0">
                          <a:effectLst/>
                        </a:rPr>
                        <a:t>В огне рождается сталь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1958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51015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5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ru-RU" dirty="0" smtClean="0"/>
              <a:t>Ход работы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44749" y="1232238"/>
            <a:ext cx="10836614" cy="52852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Обработка корпусов.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/>
              <a:t> </a:t>
            </a:r>
            <a:r>
              <a:rPr lang="ru-RU" dirty="0" smtClean="0"/>
              <a:t> Все тексты были сведены к нижнему регистру, удалена пунктуация и стоп-слова. Список стоп-слов был дополнен самыми частотными именами собственными.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 smtClean="0"/>
              <a:t>Выделены наиболее частотные биграммы и коллокации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Выделены наиболее частотные части речи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7677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36" y="921341"/>
            <a:ext cx="11691026" cy="277517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Для нормализации текста и выделения наиболее частотных биграмм использовались следующие инструменты</a:t>
            </a:r>
            <a:r>
              <a:rPr lang="en-US" dirty="0" smtClean="0"/>
              <a:t>:</a:t>
            </a:r>
          </a:p>
          <a:p>
            <a:r>
              <a:rPr lang="ru-RU" dirty="0" smtClean="0"/>
              <a:t>Из </a:t>
            </a:r>
            <a:r>
              <a:rPr lang="en-US" dirty="0" err="1" smtClean="0"/>
              <a:t>nltk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stopwords</a:t>
            </a:r>
            <a:r>
              <a:rPr lang="ru-RU" dirty="0" smtClean="0"/>
              <a:t>, </a:t>
            </a:r>
            <a:r>
              <a:rPr lang="en-US" dirty="0" err="1" smtClean="0"/>
              <a:t>word_tokenize</a:t>
            </a:r>
            <a:endParaRPr lang="en-US" dirty="0" smtClean="0"/>
          </a:p>
          <a:p>
            <a:r>
              <a:rPr lang="en-US" dirty="0" err="1" smtClean="0"/>
              <a:t>nltk.download</a:t>
            </a:r>
            <a:r>
              <a:rPr lang="en-US" dirty="0" smtClean="0"/>
              <a:t>('</a:t>
            </a:r>
            <a:r>
              <a:rPr lang="en-US" dirty="0" err="1" smtClean="0"/>
              <a:t>stopwords</a:t>
            </a:r>
            <a:r>
              <a:rPr lang="en-US" dirty="0" smtClean="0"/>
              <a:t>')</a:t>
            </a:r>
          </a:p>
          <a:p>
            <a:r>
              <a:rPr lang="en-US" dirty="0" smtClean="0"/>
              <a:t>from string import punctuation</a:t>
            </a:r>
            <a:endParaRPr lang="en-US" dirty="0"/>
          </a:p>
          <a:p>
            <a:r>
              <a:rPr lang="en-US" dirty="0" smtClean="0"/>
              <a:t>from collections import Counter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pymorphy2 import </a:t>
            </a:r>
            <a:r>
              <a:rPr lang="en-US" dirty="0" err="1"/>
              <a:t>MorphAnalyzer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36" y="3696511"/>
            <a:ext cx="922020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9101"/>
          <a:stretch/>
        </p:blipFill>
        <p:spPr>
          <a:xfrm>
            <a:off x="5583569" y="1465854"/>
            <a:ext cx="6380642" cy="191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4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Коллокации считались следующим образом:</a:t>
            </a:r>
          </a:p>
          <a:p>
            <a:r>
              <a:rPr lang="en-US" dirty="0" smtClean="0"/>
              <a:t>from </a:t>
            </a:r>
            <a:r>
              <a:rPr lang="en-US" dirty="0" err="1"/>
              <a:t>nltk.collocations</a:t>
            </a:r>
            <a:r>
              <a:rPr lang="en-US" dirty="0"/>
              <a:t> import *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5" y="2863580"/>
            <a:ext cx="10048349" cy="205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8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9" y="998386"/>
            <a:ext cx="11906204" cy="383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40" y="4503906"/>
            <a:ext cx="7362825" cy="22002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09" y="4947335"/>
            <a:ext cx="5175114" cy="176427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Для морфологического анализа использовался </a:t>
            </a:r>
            <a:r>
              <a:rPr lang="en-US" dirty="0" err="1" smtClean="0"/>
              <a:t>Pymorphy</a:t>
            </a:r>
            <a:r>
              <a:rPr lang="ru-RU" dirty="0" smtClean="0"/>
              <a:t>.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 smtClean="0"/>
              <a:t>После морф-анализа была произведена работа по выделению наиболее частотных частей речи.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9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78" y="914400"/>
            <a:ext cx="11812621" cy="25972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Анализ самых частотных </a:t>
            </a:r>
            <a:r>
              <a:rPr lang="ru-RU" dirty="0" smtClean="0"/>
              <a:t>н-грамм</a:t>
            </a:r>
            <a:r>
              <a:rPr lang="en-US" dirty="0" smtClean="0"/>
              <a:t> </a:t>
            </a:r>
            <a:r>
              <a:rPr lang="ru-RU" dirty="0" smtClean="0"/>
              <a:t>и коллокаций </a:t>
            </a:r>
            <a:r>
              <a:rPr lang="ru-RU" dirty="0" smtClean="0"/>
              <a:t>не </a:t>
            </a:r>
            <a:r>
              <a:rPr lang="ru-RU" dirty="0" smtClean="0"/>
              <a:t>отражает влияния Тургенева на китайских авторов. </a:t>
            </a:r>
            <a:endParaRPr lang="ru-RU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По н-граммам и коллокациям довольно легко определить эпоху повествования, но указания на особенности языка автора нет.  </a:t>
            </a:r>
            <a:endParaRPr lang="en-US" dirty="0" smtClean="0"/>
          </a:p>
          <a:p>
            <a:endParaRPr lang="en-US" dirty="0"/>
          </a:p>
          <a:p>
            <a:endParaRPr lang="ru-RU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76559"/>
              </p:ext>
            </p:extLst>
          </p:nvPr>
        </p:nvGraphicFramePr>
        <p:xfrm>
          <a:off x="191310" y="3064106"/>
          <a:ext cx="11809380" cy="349233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952345"/>
                <a:gridCol w="2952345"/>
                <a:gridCol w="2952345"/>
                <a:gridCol w="2952345"/>
              </a:tblGrid>
              <a:tr h="43654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Все тексты китайцев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Тургенев весь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65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Самые частотные биграммы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Коллокации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Самые частотные биграммы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Коллокации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365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('секретарь партком', 120),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('секретарь', 'партком'),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('милостивый государь', 44),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('милостивый', 'государь'),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('скоростной', 'плавка'),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('бог знать', 43),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('ваш', 'превосходительство'),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('культурный', 'революция'),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 dirty="0">
                          <a:effectLst/>
                          <a:latin typeface="+mn-lt"/>
                        </a:rPr>
                        <a:t> ('ради бог', 35),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('секретарить', 'партком'),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('мартеновский', 'цех'),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  <a:tr h="4365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u="none" strike="noStrike">
                          <a:effectLst/>
                          <a:latin typeface="+mn-lt"/>
                        </a:rPr>
                        <a:t> ('товарищ', 'секретарь'),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9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1037</Words>
  <Application>Microsoft Office PowerPoint</Application>
  <PresentationFormat>Widescreen</PresentationFormat>
  <Paragraphs>170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Courier New</vt:lpstr>
      <vt:lpstr>Office Theme</vt:lpstr>
      <vt:lpstr>Сравнительный анализ лексических особенностей корпуса текстов И.Тургенева и корпуса текстов некоторых китайских авторов 20 века (Ба Цзинь, Ай У).</vt:lpstr>
      <vt:lpstr>Задачи</vt:lpstr>
      <vt:lpstr>Ход работы</vt:lpstr>
      <vt:lpstr>Корпуса текстов и количество словоформ</vt:lpstr>
      <vt:lpstr>Ход работы</vt:lpstr>
      <vt:lpstr>Инструменты</vt:lpstr>
      <vt:lpstr>Инструменты</vt:lpstr>
      <vt:lpstr>Инструменты</vt:lpstr>
      <vt:lpstr>Результаты</vt:lpstr>
      <vt:lpstr>Результаты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Тургенева на литературу китайских авторов 20 века (Ба Цзинь, Ай У)</dc:title>
  <dc:creator>sidorenko.d7@gmail.com</dc:creator>
  <cp:lastModifiedBy>sidorenko.d7@gmail.com</cp:lastModifiedBy>
  <cp:revision>30</cp:revision>
  <dcterms:created xsi:type="dcterms:W3CDTF">2020-01-15T12:28:00Z</dcterms:created>
  <dcterms:modified xsi:type="dcterms:W3CDTF">2020-01-18T20:46:56Z</dcterms:modified>
</cp:coreProperties>
</file>